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6CF4F-7C11-4960-8721-B8913A33A0A6}" type="datetimeFigureOut">
              <a:rPr lang="en-US" smtClean="0"/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74AAF4D-1DC9-4D65-8B2A-1ACB2DB193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PEMETAAN </a:t>
            </a:r>
            <a:r>
              <a:rPr lang="en-US" smtClean="0"/>
              <a:t>–</a:t>
            </a:r>
            <a:r>
              <a:rPr smtClean="0"/>
              <a:t> RELATIONAL - SQL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4: Mapping of Binary </a:t>
            </a:r>
            <a:r>
              <a:rPr lang="en-US" b="1" smtClean="0"/>
              <a:t>1:N </a:t>
            </a:r>
            <a:r>
              <a:rPr lang="en-US" b="1" smtClean="0"/>
              <a:t>Relationship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Jika </a:t>
            </a:r>
            <a:r>
              <a:rPr lang="en-US" smtClean="0"/>
              <a:t>ada dua buah entity S dan T </a:t>
            </a:r>
            <a:r>
              <a:rPr lang="en-US" smtClean="0"/>
              <a:t>dengan </a:t>
            </a:r>
            <a:r>
              <a:rPr lang="en-US" smtClean="0"/>
              <a:t>jenis </a:t>
            </a:r>
            <a:r>
              <a:rPr lang="fi-FI" smtClean="0"/>
              <a:t>relasi </a:t>
            </a:r>
            <a:r>
              <a:rPr lang="fi-FI" smtClean="0"/>
              <a:t>1 : N maka masukkan primary </a:t>
            </a:r>
            <a:r>
              <a:rPr lang="fi-FI" smtClean="0"/>
              <a:t>key </a:t>
            </a:r>
            <a:r>
              <a:rPr lang="fi-FI" smtClean="0"/>
              <a:t>dari </a:t>
            </a:r>
            <a:r>
              <a:rPr lang="en-US" smtClean="0"/>
              <a:t>entity </a:t>
            </a:r>
            <a:r>
              <a:rPr lang="en-US" smtClean="0"/>
              <a:t>S ( yang berderajat 1) ke entity T </a:t>
            </a:r>
            <a:r>
              <a:rPr lang="en-US" smtClean="0"/>
              <a:t>(</a:t>
            </a:r>
            <a:r>
              <a:rPr lang="en-US" smtClean="0"/>
              <a:t>yang berderajat </a:t>
            </a:r>
            <a:r>
              <a:rPr lang="en-US" smtClean="0"/>
              <a:t>N).</a:t>
            </a:r>
          </a:p>
          <a:p>
            <a:pPr algn="just"/>
            <a:r>
              <a:rPr lang="en-US" smtClean="0"/>
              <a:t>Masukkan </a:t>
            </a:r>
            <a:r>
              <a:rPr lang="en-US" smtClean="0"/>
              <a:t>seluruh simple </a:t>
            </a:r>
            <a:r>
              <a:rPr lang="en-US" smtClean="0"/>
              <a:t>attribut </a:t>
            </a:r>
            <a:r>
              <a:rPr lang="en-US" smtClean="0"/>
              <a:t>yang berada </a:t>
            </a:r>
            <a:r>
              <a:rPr lang="en-US" smtClean="0"/>
              <a:t>dialam relasinya.</a:t>
            </a:r>
          </a:p>
          <a:p>
            <a:pPr algn="just"/>
            <a:r>
              <a:rPr lang="en-US" smtClean="0"/>
              <a:t>Contoh </a:t>
            </a:r>
            <a:r>
              <a:rPr lang="en-US" smtClean="0"/>
              <a:t>: Relasi 1:N antara lain </a:t>
            </a:r>
            <a:r>
              <a:rPr lang="en-US" smtClean="0"/>
              <a:t>adalah </a:t>
            </a:r>
            <a:r>
              <a:rPr lang="en-US" smtClean="0"/>
              <a:t>relasi WORKS </a:t>
            </a:r>
            <a:r>
              <a:rPr lang="en-US" smtClean="0"/>
              <a:t>FOR </a:t>
            </a:r>
            <a:r>
              <a:rPr lang="en-US" smtClean="0"/>
              <a:t>, CONTROLS </a:t>
            </a:r>
            <a:r>
              <a:rPr lang="en-US" smtClean="0"/>
              <a:t>dan </a:t>
            </a:r>
            <a:r>
              <a:rPr lang="en-US" smtClean="0"/>
              <a:t>SUPERVISION</a:t>
            </a:r>
            <a:endParaRPr lang="en-US" smtClean="0"/>
          </a:p>
          <a:p>
            <a:pPr algn="just"/>
            <a:r>
              <a:rPr lang="en-US" smtClean="0"/>
              <a:t>Untuk WORKS_FOR,masukkan </a:t>
            </a:r>
            <a:r>
              <a:rPr lang="en-US" smtClean="0"/>
              <a:t>primary </a:t>
            </a:r>
            <a:r>
              <a:rPr lang="en-US" smtClean="0"/>
              <a:t>key DNUMBER </a:t>
            </a:r>
            <a:r>
              <a:rPr lang="en-US" smtClean="0"/>
              <a:t>dari DEPARTMENT </a:t>
            </a:r>
            <a:r>
              <a:rPr lang="en-US" smtClean="0"/>
              <a:t>sebagai </a:t>
            </a:r>
            <a:r>
              <a:rPr lang="en-US" smtClean="0"/>
              <a:t>foreign key </a:t>
            </a:r>
            <a:r>
              <a:rPr lang="en-US" smtClean="0"/>
              <a:t>dalam EMPLOYEE dan beri nama DNO.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4: Mapping of Binary 1:N Relationship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88162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5: Mapping of Binary M:N Relationship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mtClean="0"/>
              <a:t>Jika </a:t>
            </a:r>
            <a:r>
              <a:rPr lang="en-US" smtClean="0"/>
              <a:t>ada dua buah entity misalnya S dan </a:t>
            </a:r>
            <a:r>
              <a:rPr lang="en-US" smtClean="0"/>
              <a:t>T </a:t>
            </a:r>
            <a:r>
              <a:rPr lang="en-US" smtClean="0"/>
              <a:t>yang memiliki </a:t>
            </a:r>
            <a:r>
              <a:rPr lang="en-US" smtClean="0"/>
              <a:t>relasi M:N, maka buatlah </a:t>
            </a:r>
            <a:r>
              <a:rPr lang="en-US" smtClean="0"/>
              <a:t>skema </a:t>
            </a:r>
            <a:r>
              <a:rPr lang="en-US" smtClean="0"/>
              <a:t>relasi baru </a:t>
            </a:r>
            <a:r>
              <a:rPr lang="en-US" smtClean="0"/>
              <a:t>yang isinya adalah primary key dari S </a:t>
            </a:r>
            <a:r>
              <a:rPr lang="en-US" smtClean="0"/>
              <a:t>dan </a:t>
            </a:r>
            <a:r>
              <a:rPr lang="en-US" smtClean="0"/>
              <a:t>T serta </a:t>
            </a:r>
            <a:r>
              <a:rPr lang="en-US" smtClean="0"/>
              <a:t>semua simple attribut yang </a:t>
            </a:r>
            <a:r>
              <a:rPr lang="en-US" smtClean="0"/>
              <a:t>berada </a:t>
            </a:r>
            <a:r>
              <a:rPr lang="en-US" smtClean="0"/>
              <a:t>pada relasi </a:t>
            </a:r>
            <a:r>
              <a:rPr lang="en-US" smtClean="0"/>
              <a:t>tersebut.</a:t>
            </a:r>
          </a:p>
          <a:p>
            <a:pPr algn="just"/>
            <a:r>
              <a:rPr lang="en-US" smtClean="0"/>
              <a:t>Primary </a:t>
            </a:r>
            <a:r>
              <a:rPr lang="en-US" smtClean="0"/>
              <a:t>key dari skema yang baru </a:t>
            </a:r>
            <a:r>
              <a:rPr lang="en-US" smtClean="0"/>
              <a:t>tersebut </a:t>
            </a:r>
            <a:r>
              <a:rPr lang="en-US" smtClean="0"/>
              <a:t>adalah </a:t>
            </a:r>
            <a:r>
              <a:rPr lang="it-IT" smtClean="0"/>
              <a:t>gabungan </a:t>
            </a:r>
            <a:r>
              <a:rPr lang="it-IT" smtClean="0"/>
              <a:t>dari primary key kedua entity.</a:t>
            </a:r>
          </a:p>
          <a:p>
            <a:pPr algn="just"/>
            <a:r>
              <a:rPr lang="en-US" smtClean="0"/>
              <a:t>Contoh </a:t>
            </a:r>
            <a:r>
              <a:rPr lang="en-US" smtClean="0"/>
              <a:t>relasi WORKS_ON dari </a:t>
            </a:r>
            <a:r>
              <a:rPr lang="en-US" smtClean="0"/>
              <a:t>PROJECT </a:t>
            </a:r>
            <a:r>
              <a:rPr lang="en-US" smtClean="0"/>
              <a:t>dan EMPLOYEE </a:t>
            </a:r>
            <a:r>
              <a:rPr lang="en-US" smtClean="0"/>
              <a:t>akan menjadi skema </a:t>
            </a:r>
            <a:r>
              <a:rPr lang="en-US" smtClean="0"/>
              <a:t>baru </a:t>
            </a:r>
            <a:r>
              <a:rPr lang="en-US" smtClean="0"/>
              <a:t>bernama WORKS_ON </a:t>
            </a:r>
            <a:r>
              <a:rPr lang="en-US" smtClean="0"/>
              <a:t>yang isinya PNO dan ESSN</a:t>
            </a:r>
            <a:r>
              <a:rPr lang="en-US" smtClean="0"/>
              <a:t>. </a:t>
            </a:r>
            <a:r>
              <a:rPr lang="en-US" smtClean="0"/>
              <a:t>Attribute HOURS </a:t>
            </a:r>
            <a:r>
              <a:rPr lang="en-US" smtClean="0"/>
              <a:t>dalam WORKS_ON juga dimasukkan.</a:t>
            </a:r>
          </a:p>
          <a:p>
            <a:pPr algn="just"/>
            <a:r>
              <a:rPr lang="en-US" smtClean="0"/>
              <a:t>Primary key dari WORKS_ON adalah </a:t>
            </a:r>
            <a:r>
              <a:rPr lang="en-US" smtClean="0"/>
              <a:t>kombinasi </a:t>
            </a:r>
            <a:r>
              <a:rPr lang="en-US" smtClean="0"/>
              <a:t>dari foreign </a:t>
            </a:r>
            <a:r>
              <a:rPr lang="en-US" smtClean="0"/>
              <a:t>key attributes {ESSN, PNO}.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5: Mapping of Binary </a:t>
            </a:r>
            <a:r>
              <a:rPr lang="en-US" b="1" smtClean="0"/>
              <a:t>M:N </a:t>
            </a:r>
            <a:r>
              <a:rPr lang="en-US" b="1" smtClean="0"/>
              <a:t>Relationship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66679"/>
            <a:ext cx="7918450" cy="541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6: Mapping of Multivalued attributes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mtClean="0"/>
              <a:t>Jika </a:t>
            </a:r>
            <a:r>
              <a:rPr lang="en-US" smtClean="0"/>
              <a:t>sebuah entity S memiliki sebuah </a:t>
            </a:r>
            <a:r>
              <a:rPr lang="en-US" smtClean="0"/>
              <a:t>attribut </a:t>
            </a:r>
            <a:r>
              <a:rPr lang="en-US" smtClean="0"/>
              <a:t>yang jenisnya </a:t>
            </a:r>
            <a:r>
              <a:rPr lang="en-US" smtClean="0"/>
              <a:t>adalah </a:t>
            </a:r>
            <a:r>
              <a:rPr lang="en-US" smtClean="0"/>
              <a:t>multivalue </a:t>
            </a:r>
            <a:r>
              <a:rPr lang="en-US" smtClean="0"/>
              <a:t>attribut, </a:t>
            </a:r>
            <a:r>
              <a:rPr lang="en-US" smtClean="0"/>
              <a:t>maka </a:t>
            </a:r>
            <a:r>
              <a:rPr lang="en-US" smtClean="0"/>
              <a:t>buatlah </a:t>
            </a:r>
            <a:r>
              <a:rPr lang="it-IT" smtClean="0"/>
              <a:t>skema </a:t>
            </a:r>
            <a:r>
              <a:rPr lang="it-IT" smtClean="0"/>
              <a:t>relasi baru yang berisi </a:t>
            </a:r>
            <a:r>
              <a:rPr lang="it-IT" smtClean="0"/>
              <a:t>attribut </a:t>
            </a:r>
            <a:r>
              <a:rPr lang="it-IT" smtClean="0"/>
              <a:t>multivalue </a:t>
            </a:r>
            <a:r>
              <a:rPr lang="en-US" smtClean="0"/>
              <a:t>tersebut </a:t>
            </a:r>
            <a:r>
              <a:rPr lang="en-US" smtClean="0"/>
              <a:t>ditambah dengan primary key </a:t>
            </a:r>
            <a:r>
              <a:rPr lang="en-US" smtClean="0"/>
              <a:t>dari </a:t>
            </a:r>
            <a:r>
              <a:rPr lang="en-US" smtClean="0"/>
              <a:t>entitas S</a:t>
            </a:r>
            <a:r>
              <a:rPr lang="en-US" smtClean="0"/>
              <a:t>.</a:t>
            </a:r>
          </a:p>
          <a:p>
            <a:pPr algn="just"/>
            <a:r>
              <a:rPr lang="en-US" smtClean="0"/>
              <a:t>Jika </a:t>
            </a:r>
            <a:r>
              <a:rPr lang="en-US" smtClean="0"/>
              <a:t>attribut multivalue tersebut </a:t>
            </a:r>
            <a:r>
              <a:rPr lang="en-US" smtClean="0"/>
              <a:t>bersifat </a:t>
            </a:r>
            <a:r>
              <a:rPr lang="en-US" smtClean="0"/>
              <a:t>composite, maka </a:t>
            </a:r>
            <a:r>
              <a:rPr lang="en-US" smtClean="0"/>
              <a:t>yang dimasukkan dalam skema </a:t>
            </a:r>
            <a:r>
              <a:rPr lang="en-US" smtClean="0"/>
              <a:t>relasi </a:t>
            </a:r>
            <a:r>
              <a:rPr lang="en-US" smtClean="0"/>
              <a:t>adalah semua </a:t>
            </a:r>
            <a:r>
              <a:rPr lang="en-US" smtClean="0"/>
              <a:t>simple attribut dari composite.</a:t>
            </a:r>
          </a:p>
          <a:p>
            <a:pPr algn="just"/>
            <a:r>
              <a:rPr lang="en-US" smtClean="0"/>
              <a:t>Primary </a:t>
            </a:r>
            <a:r>
              <a:rPr lang="en-US" smtClean="0"/>
              <a:t>key dari skema relasi yang </a:t>
            </a:r>
            <a:r>
              <a:rPr lang="en-US" smtClean="0"/>
              <a:t>baru </a:t>
            </a:r>
            <a:r>
              <a:rPr lang="en-US" smtClean="0"/>
              <a:t>tersebut adalah </a:t>
            </a:r>
            <a:r>
              <a:rPr lang="en-US" smtClean="0"/>
              <a:t>gabungan dari foreign key </a:t>
            </a:r>
            <a:r>
              <a:rPr lang="en-US" smtClean="0"/>
              <a:t>dan </a:t>
            </a:r>
            <a:r>
              <a:rPr lang="en-US" smtClean="0"/>
              <a:t>attribut multivalue</a:t>
            </a:r>
            <a:r>
              <a:rPr lang="en-US" smtClean="0"/>
              <a:t>.</a:t>
            </a:r>
          </a:p>
          <a:p>
            <a:pPr algn="just"/>
            <a:r>
              <a:rPr lang="en-US" smtClean="0"/>
              <a:t>Contoh </a:t>
            </a:r>
            <a:r>
              <a:rPr lang="en-US" smtClean="0"/>
              <a:t>pada entity DEPARTMENT </a:t>
            </a:r>
            <a:r>
              <a:rPr lang="en-US" smtClean="0"/>
              <a:t>terdapat </a:t>
            </a:r>
            <a:r>
              <a:rPr lang="en-US" smtClean="0"/>
              <a:t>attribut Location </a:t>
            </a:r>
            <a:r>
              <a:rPr lang="en-US" smtClean="0"/>
              <a:t>yang bersifat multivalue.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6: Mapping of Multivalued attributes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0"/>
            <a:ext cx="6324600" cy="461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Step 7 : Mapping of EER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0850" lvl="1" indent="-366713" algn="just"/>
            <a:r>
              <a:rPr lang="en-US" sz="2600" smtClean="0"/>
              <a:t>Buat relasi terpisah untuk masing-masing supertipe dan subtipe</a:t>
            </a:r>
          </a:p>
          <a:p>
            <a:pPr marL="450850" lvl="1" indent="-366713" algn="just"/>
            <a:r>
              <a:rPr lang="en-US" sz="2600" smtClean="0"/>
              <a:t>Berikan atribut-atribut yang umum (termasuk kunci primer) ke supertipe</a:t>
            </a:r>
          </a:p>
          <a:p>
            <a:pPr marL="450850" lvl="1" indent="-366713" algn="just"/>
            <a:r>
              <a:rPr lang="en-US" sz="2600" smtClean="0"/>
              <a:t>Masukkan pembeda subtipe pada supertipe</a:t>
            </a:r>
          </a:p>
          <a:p>
            <a:pPr marL="450850" lvl="1" indent="-366713" algn="just"/>
            <a:r>
              <a:rPr lang="en-US" sz="2600" smtClean="0"/>
              <a:t>Tambahkan kunci primer pada supertipe ke semua subtipe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Step 7 : Mapping of EER</a:t>
            </a: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09938" y="2624138"/>
            <a:ext cx="1600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PEGAWAI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995738" y="35194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071938" y="32289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00200" y="4419600"/>
            <a:ext cx="1600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PEGAWAI HARIAN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05175" y="4419600"/>
            <a:ext cx="1600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PEGAWAI TETAP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29200" y="44196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PEGAWAI KONTRAK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1148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2362200" y="37338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114800" y="37338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233613" y="5029200"/>
            <a:ext cx="142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2895600" y="54864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Gaji_Bulanan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61722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rot="18247251">
            <a:off x="3911600" y="3840163"/>
            <a:ext cx="328613" cy="420687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6" y="165"/>
              </a:cxn>
              <a:cxn ang="0">
                <a:pos x="79" y="247"/>
              </a:cxn>
              <a:cxn ang="0">
                <a:pos x="207" y="265"/>
              </a:cxn>
            </a:cxnLst>
            <a:rect l="0" t="0" r="r" b="b"/>
            <a:pathLst>
              <a:path w="207" h="265">
                <a:moveTo>
                  <a:pt x="42" y="0"/>
                </a:moveTo>
                <a:cubicBezTo>
                  <a:pt x="36" y="27"/>
                  <a:pt x="0" y="124"/>
                  <a:pt x="6" y="165"/>
                </a:cubicBezTo>
                <a:cubicBezTo>
                  <a:pt x="12" y="206"/>
                  <a:pt x="46" y="230"/>
                  <a:pt x="79" y="247"/>
                </a:cubicBezTo>
                <a:cubicBezTo>
                  <a:pt x="112" y="264"/>
                  <a:pt x="180" y="261"/>
                  <a:pt x="207" y="26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100388" y="3798888"/>
            <a:ext cx="328612" cy="420687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6" y="165"/>
              </a:cxn>
              <a:cxn ang="0">
                <a:pos x="79" y="247"/>
              </a:cxn>
              <a:cxn ang="0">
                <a:pos x="207" y="265"/>
              </a:cxn>
            </a:cxnLst>
            <a:rect l="0" t="0" r="r" b="b"/>
            <a:pathLst>
              <a:path w="207" h="265">
                <a:moveTo>
                  <a:pt x="42" y="0"/>
                </a:moveTo>
                <a:cubicBezTo>
                  <a:pt x="36" y="27"/>
                  <a:pt x="0" y="124"/>
                  <a:pt x="6" y="165"/>
                </a:cubicBezTo>
                <a:cubicBezTo>
                  <a:pt x="12" y="206"/>
                  <a:pt x="46" y="230"/>
                  <a:pt x="79" y="247"/>
                </a:cubicBezTo>
                <a:cubicBezTo>
                  <a:pt x="112" y="264"/>
                  <a:pt x="180" y="261"/>
                  <a:pt x="207" y="26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flipH="1">
            <a:off x="4648200" y="3810000"/>
            <a:ext cx="328613" cy="420688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6" y="165"/>
              </a:cxn>
              <a:cxn ang="0">
                <a:pos x="79" y="247"/>
              </a:cxn>
              <a:cxn ang="0">
                <a:pos x="207" y="265"/>
              </a:cxn>
            </a:cxnLst>
            <a:rect l="0" t="0" r="r" b="b"/>
            <a:pathLst>
              <a:path w="207" h="265">
                <a:moveTo>
                  <a:pt x="42" y="0"/>
                </a:moveTo>
                <a:cubicBezTo>
                  <a:pt x="36" y="27"/>
                  <a:pt x="0" y="124"/>
                  <a:pt x="6" y="165"/>
                </a:cubicBezTo>
                <a:cubicBezTo>
                  <a:pt x="12" y="206"/>
                  <a:pt x="46" y="230"/>
                  <a:pt x="79" y="247"/>
                </a:cubicBezTo>
                <a:cubicBezTo>
                  <a:pt x="112" y="264"/>
                  <a:pt x="180" y="261"/>
                  <a:pt x="207" y="26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176338" y="2667000"/>
            <a:ext cx="1676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u="sng"/>
              <a:t>Nomor_Pegawai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2852738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1600200" y="1600200"/>
            <a:ext cx="1676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Nama_Pegawai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648200" y="1600200"/>
            <a:ext cx="1676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Alamat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362575" y="2667000"/>
            <a:ext cx="1676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Tgl_Mulai_Kerja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910138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2514600" y="20574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4648200" y="20574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1600200" y="54864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Upah_Harian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3505200" y="5029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114800" y="5029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562600" y="54864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Nomor_Kontrak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934200" y="54864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Lama_Kontrak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4191000" y="54864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Tunjangan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7467600" y="4419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Kompensasi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477000" y="5029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69342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4143375" y="32432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819400" y="3200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Tipe_Pegawai: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19463" y="3633788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“H”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4419600" y="3629025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“K”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767138" y="38401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“T”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Step 7 : Mapping of EER</a:t>
            </a: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438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u="sng"/>
              <a:t>Nomor_Pegawai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81200" y="2438400"/>
            <a:ext cx="166211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Nama_Pegawai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643313" y="2438400"/>
            <a:ext cx="77628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Alamat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419600" y="24384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Tgl_Mulai_Kerja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186613" y="2478088"/>
            <a:ext cx="1233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PEGAWAI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147888" y="33528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u="sng"/>
              <a:t>Nomor_Pegawai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95688" y="3352800"/>
            <a:ext cx="16621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Upah_Harian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019800" y="3367088"/>
            <a:ext cx="2174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PEGAWAI HARIAN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133600" y="42672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u="sng"/>
              <a:t>Nomor_Pegawai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581400" y="42672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Gaji_Bulanan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05513" y="4281488"/>
            <a:ext cx="2008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PEGAWAI TETAP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133600" y="52578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u="sng"/>
              <a:t>Nomor_Pegawai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581400" y="52578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Nomor_Kontrak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867400" y="5791200"/>
            <a:ext cx="2654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PEGAWAI KONTRAK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724400" y="42672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Tunjangan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105400" y="52578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Lama_Kontrak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477000" y="52578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Kompensasi</a:t>
            </a:r>
          </a:p>
        </p:txBody>
      </p:sp>
      <p:cxnSp>
        <p:nvCxnSpPr>
          <p:cNvPr id="21" name="AutoShape 21"/>
          <p:cNvCxnSpPr>
            <a:cxnSpLocks noChangeShapeType="1"/>
            <a:endCxn id="9" idx="1"/>
          </p:cNvCxnSpPr>
          <p:nvPr/>
        </p:nvCxnSpPr>
        <p:spPr bwMode="auto">
          <a:xfrm>
            <a:off x="1295400" y="2895600"/>
            <a:ext cx="852488" cy="685800"/>
          </a:xfrm>
          <a:prstGeom prst="curvedConnector3">
            <a:avLst>
              <a:gd name="adj1" fmla="val 5773"/>
            </a:avLst>
          </a:prstGeom>
          <a:noFill/>
          <a:ln w="38100">
            <a:solidFill>
              <a:schemeClr val="hlink"/>
            </a:solidFill>
            <a:round/>
            <a:headEnd type="triangle" w="med" len="med"/>
            <a:tailEnd/>
          </a:ln>
          <a:effectLst/>
        </p:spPr>
      </p:cxnSp>
      <p:cxnSp>
        <p:nvCxnSpPr>
          <p:cNvPr id="22" name="AutoShape 22"/>
          <p:cNvCxnSpPr>
            <a:cxnSpLocks noChangeShapeType="1"/>
            <a:endCxn id="12" idx="1"/>
          </p:cNvCxnSpPr>
          <p:nvPr/>
        </p:nvCxnSpPr>
        <p:spPr bwMode="auto">
          <a:xfrm rot="16200000" flipH="1">
            <a:off x="914400" y="3276600"/>
            <a:ext cx="1524000" cy="914400"/>
          </a:xfrm>
          <a:prstGeom prst="curvedConnector2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/>
          </a:ln>
          <a:effectLst/>
        </p:spPr>
      </p:cxnSp>
      <p:cxnSp>
        <p:nvCxnSpPr>
          <p:cNvPr id="23" name="AutoShape 23"/>
          <p:cNvCxnSpPr>
            <a:cxnSpLocks noChangeShapeType="1"/>
            <a:endCxn id="15" idx="1"/>
          </p:cNvCxnSpPr>
          <p:nvPr/>
        </p:nvCxnSpPr>
        <p:spPr bwMode="auto">
          <a:xfrm rot="16200000" flipH="1">
            <a:off x="304800" y="3657600"/>
            <a:ext cx="2514600" cy="1143000"/>
          </a:xfrm>
          <a:prstGeom prst="curvedConnector2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5791200" y="24384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accent1"/>
                </a:solidFill>
              </a:rPr>
              <a:t>Tipe_Pegawai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772400" cy="1143000"/>
          </a:xfrm>
        </p:spPr>
        <p:txBody>
          <a:bodyPr/>
          <a:lstStyle/>
          <a:p>
            <a:r>
              <a:rPr lang="en-US" smtClean="0"/>
              <a:t>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76200"/>
            <a:ext cx="6248400" cy="666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2901"/>
            <a:ext cx="7162800" cy="667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Relationship Diagram (Physical Model)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371600"/>
            <a:ext cx="6400800" cy="534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 M.Access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05000"/>
            <a:ext cx="6608763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TIPE-TIPE DATA DLM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mtClean="0"/>
              <a:t>Numeric</a:t>
            </a:r>
          </a:p>
          <a:p>
            <a:pPr lvl="1"/>
            <a:r>
              <a:rPr lang="en-US" smtClean="0"/>
              <a:t>Character-string</a:t>
            </a:r>
          </a:p>
          <a:p>
            <a:pPr lvl="1"/>
            <a:r>
              <a:rPr lang="en-US" smtClean="0"/>
              <a:t>Bit-string (image)</a:t>
            </a:r>
          </a:p>
          <a:p>
            <a:pPr lvl="1"/>
            <a:r>
              <a:rPr lang="en-US" smtClean="0"/>
              <a:t>Date</a:t>
            </a:r>
          </a:p>
          <a:p>
            <a:pPr lvl="1"/>
            <a:r>
              <a:rPr lang="en-US" smtClean="0"/>
              <a:t>Time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Tipe </a:t>
            </a:r>
            <a:r>
              <a:rPr lang="en-US" b="1" smtClean="0"/>
              <a:t>Data </a:t>
            </a:r>
            <a:r>
              <a:rPr lang="en-US" b="1" smtClean="0"/>
              <a:t>NUMERIC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de-DE" sz="2800" smtClean="0"/>
              <a:t>Bilangan- </a:t>
            </a:r>
            <a:r>
              <a:rPr lang="de-DE" sz="2800" smtClean="0"/>
              <a:t>Bilangan integer : INTEGER (INT), SMALLINT</a:t>
            </a:r>
            <a:endParaRPr lang="en-US" sz="2800" smtClean="0"/>
          </a:p>
          <a:p>
            <a:pPr lvl="0"/>
            <a:r>
              <a:rPr lang="en-US" sz="2800" smtClean="0"/>
              <a:t>Bilangan- Bilangan real      : FLOAT, REAL, </a:t>
            </a:r>
            <a:r>
              <a:rPr lang="en-US" sz="2800" smtClean="0"/>
              <a:t>DOUBLE </a:t>
            </a:r>
            <a:r>
              <a:rPr lang="en-US" sz="2800" smtClean="0"/>
              <a:t>PRECISION</a:t>
            </a:r>
            <a:endParaRPr lang="en-US" sz="2800" smtClean="0"/>
          </a:p>
          <a:p>
            <a:pPr>
              <a:buNone/>
            </a:pPr>
            <a:r>
              <a:rPr lang="en-US" sz="2800" smtClean="0"/>
              <a:t> </a:t>
            </a:r>
          </a:p>
          <a:p>
            <a:r>
              <a:rPr lang="en-US" sz="2800" smtClean="0"/>
              <a:t>Formatted number di deklarasi :</a:t>
            </a:r>
          </a:p>
          <a:p>
            <a:pPr>
              <a:buNone/>
            </a:pPr>
            <a:r>
              <a:rPr lang="en-US" sz="2800" smtClean="0"/>
              <a:t>	</a:t>
            </a:r>
            <a:r>
              <a:rPr lang="en-US" sz="2800" smtClean="0"/>
              <a:t>DECIMAL(i,j)atau </a:t>
            </a:r>
            <a:r>
              <a:rPr lang="en-US" sz="2800" smtClean="0"/>
              <a:t>(DEC(i,j) atau NUMERIC(i,j))</a:t>
            </a:r>
          </a:p>
          <a:p>
            <a:pPr>
              <a:buNone/>
            </a:pPr>
            <a:r>
              <a:rPr lang="en-US" sz="2800" smtClean="0"/>
              <a:t>	i </a:t>
            </a:r>
            <a:r>
              <a:rPr lang="en-US" sz="2800" smtClean="0">
                <a:sym typeface="Wingdings"/>
              </a:rPr>
              <a:t></a:t>
            </a:r>
            <a:r>
              <a:rPr lang="en-US" sz="2800" smtClean="0"/>
              <a:t> presisi (jml. Decimal digit)</a:t>
            </a:r>
          </a:p>
          <a:p>
            <a:pPr>
              <a:buNone/>
            </a:pPr>
            <a:r>
              <a:rPr lang="en-US" sz="2800" smtClean="0"/>
              <a:t>	j </a:t>
            </a:r>
            <a:r>
              <a:rPr lang="en-US" sz="2800" smtClean="0">
                <a:sym typeface="Wingdings"/>
              </a:rPr>
              <a:t></a:t>
            </a:r>
            <a:r>
              <a:rPr lang="en-US" sz="2800" smtClean="0"/>
              <a:t> scale (jml. Digit pecahan)</a:t>
            </a:r>
          </a:p>
          <a:p>
            <a:pPr>
              <a:buNone/>
            </a:pPr>
            <a:r>
              <a:rPr lang="en-US" sz="2800" smtClean="0"/>
              <a:t> </a:t>
            </a:r>
          </a:p>
          <a:p>
            <a:pPr lvl="0">
              <a:buNone/>
            </a:pPr>
            <a:endParaRPr lang="en-US" sz="2800" smtClean="0"/>
          </a:p>
          <a:p>
            <a:pPr>
              <a:buNone/>
            </a:pPr>
            <a:r>
              <a:rPr lang="en-US" sz="2800" smtClean="0"/>
              <a:t> 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Tipe Data </a:t>
            </a:r>
            <a:r>
              <a:rPr lang="en-US" b="1" smtClean="0"/>
              <a:t>CHARACTER-STRING </a:t>
            </a:r>
            <a:r>
              <a:rPr lang="en-US" b="1" smtClean="0"/>
              <a:t>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smtClean="0"/>
              <a:t>Fixed </a:t>
            </a:r>
            <a:r>
              <a:rPr lang="en-US" sz="2400" smtClean="0"/>
              <a:t>Length</a:t>
            </a:r>
            <a:r>
              <a:rPr lang="en-US" sz="2400" smtClean="0"/>
              <a:t>	</a:t>
            </a:r>
            <a:r>
              <a:rPr lang="en-US" sz="2400" smtClean="0"/>
              <a:t>	</a:t>
            </a:r>
            <a:r>
              <a:rPr lang="en-US" sz="2400" smtClean="0"/>
              <a:t>: </a:t>
            </a:r>
            <a:r>
              <a:rPr lang="en-US" sz="2400" smtClean="0"/>
              <a:t>CHAR(n) atau CHARACTER(n)</a:t>
            </a:r>
          </a:p>
          <a:p>
            <a:r>
              <a:rPr lang="en-US" sz="2400" smtClean="0"/>
              <a:t>Varying Length	: </a:t>
            </a:r>
            <a:r>
              <a:rPr lang="en-US" sz="2400" smtClean="0"/>
              <a:t>VARCHAR(n) atau CHAR VARYING(n) Atau CHARACTER VARYING(n)</a:t>
            </a:r>
          </a:p>
          <a:p>
            <a:r>
              <a:rPr lang="en-US" sz="2400" smtClean="0"/>
              <a:t>n </a:t>
            </a:r>
            <a:r>
              <a:rPr lang="en-US" sz="2400" smtClean="0">
                <a:sym typeface="Wingdings"/>
              </a:rPr>
              <a:t></a:t>
            </a:r>
            <a:r>
              <a:rPr lang="en-US" sz="2400" smtClean="0"/>
              <a:t> jml. Maksimum dari CHARACTER</a:t>
            </a:r>
          </a:p>
          <a:p>
            <a:r>
              <a:rPr lang="en-US" sz="2400" smtClean="0"/>
              <a:t>(</a:t>
            </a:r>
            <a:r>
              <a:rPr lang="en-US" sz="2400" smtClean="0"/>
              <a:t>default n = 1)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Tipe Data </a:t>
            </a:r>
            <a:r>
              <a:rPr lang="en-US" b="1" smtClean="0"/>
              <a:t>BIT-STRING </a:t>
            </a:r>
            <a:r>
              <a:rPr lang="en-US" b="1" smtClean="0"/>
              <a:t>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smtClean="0"/>
              <a:t>Fixed </a:t>
            </a:r>
            <a:r>
              <a:rPr lang="en-US" sz="2400" smtClean="0"/>
              <a:t>Length</a:t>
            </a:r>
            <a:r>
              <a:rPr lang="en-US" sz="2400" smtClean="0"/>
              <a:t>	</a:t>
            </a:r>
            <a:r>
              <a:rPr lang="en-US" sz="2400" smtClean="0"/>
              <a:t>	: </a:t>
            </a:r>
            <a:r>
              <a:rPr lang="en-US" sz="2400" smtClean="0"/>
              <a:t>BIT(n) , n = jml bit</a:t>
            </a:r>
          </a:p>
          <a:p>
            <a:r>
              <a:rPr lang="en-US" sz="2400" smtClean="0"/>
              <a:t>Varying </a:t>
            </a:r>
            <a:r>
              <a:rPr lang="en-US" sz="2400" smtClean="0"/>
              <a:t>Length	: BIT VARYING(n) , n = jml bit maksimum</a:t>
            </a:r>
          </a:p>
          <a:p>
            <a:r>
              <a:rPr lang="en-US" sz="2400" smtClean="0"/>
              <a:t>(</a:t>
            </a:r>
            <a:r>
              <a:rPr lang="en-US" sz="2400" smtClean="0"/>
              <a:t>default n = 1)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smtClean="0"/>
              <a:t>Tipe Data DATE &amp; </a:t>
            </a:r>
            <a:r>
              <a:rPr lang="en-US" b="1" smtClean="0"/>
              <a:t>TIME</a:t>
            </a:r>
            <a:r>
              <a:rPr lang="en-US" sz="4400" b="1" smtClean="0"/>
              <a:t> </a:t>
            </a:r>
            <a:r>
              <a:rPr lang="en-US" sz="4400" b="1" smtClean="0"/>
              <a:t>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n-US" sz="2400" smtClean="0"/>
              <a:t>DATE </a:t>
            </a:r>
            <a:r>
              <a:rPr lang="en-US" sz="2400" smtClean="0"/>
              <a:t>mempunyai 10 posisi dengan format untuk komponen YEAR-MONT-DAY : YYYY-MM-DD</a:t>
            </a:r>
          </a:p>
          <a:p>
            <a:pPr lvl="0" algn="just"/>
            <a:r>
              <a:rPr lang="en-US" sz="2400" smtClean="0"/>
              <a:t>TIME paling sedikit mempunyai 8 posisi untuk komponen HOUR-MINUTE-SECOND dengan format : HH-MM-SS</a:t>
            </a:r>
          </a:p>
          <a:p>
            <a:pPr algn="just"/>
            <a:r>
              <a:rPr lang="en-US" sz="2400" smtClean="0"/>
              <a:t>Detail mengenai manipulasi dari tipe data DATE &amp; TIME dapat mengacu pada Reference Manual SQL yang di pakai.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Bahasa dalam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Data Definition Language (DDL)</a:t>
            </a:r>
          </a:p>
          <a:p>
            <a:pPr lvl="1"/>
            <a:r>
              <a:rPr lang="en-US" smtClean="0"/>
              <a:t>CREATE</a:t>
            </a:r>
          </a:p>
          <a:p>
            <a:pPr lvl="1"/>
            <a:r>
              <a:rPr lang="en-US" smtClean="0"/>
              <a:t>ALTER</a:t>
            </a:r>
          </a:p>
          <a:p>
            <a:pPr lvl="1"/>
            <a:r>
              <a:rPr lang="en-US" smtClean="0"/>
              <a:t>DROP</a:t>
            </a:r>
          </a:p>
          <a:p>
            <a:r>
              <a:rPr lang="en-US" smtClean="0"/>
              <a:t>Data Manipulation Languange (DML)</a:t>
            </a:r>
          </a:p>
          <a:p>
            <a:pPr lvl="1"/>
            <a:r>
              <a:rPr lang="en-US" smtClean="0"/>
              <a:t>SELECT</a:t>
            </a:r>
          </a:p>
          <a:p>
            <a:pPr lvl="1"/>
            <a:r>
              <a:rPr lang="en-US" smtClean="0"/>
              <a:t>INSERT</a:t>
            </a:r>
          </a:p>
          <a:p>
            <a:pPr lvl="1"/>
            <a:r>
              <a:rPr lang="en-US" smtClean="0"/>
              <a:t>UPDATE</a:t>
            </a:r>
          </a:p>
          <a:p>
            <a:pPr lvl="1"/>
            <a:r>
              <a:rPr lang="en-US" smtClean="0"/>
              <a:t>DELETE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DEFINITION LANGUAGE</a:t>
            </a:r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81200"/>
            <a:ext cx="6794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1" y="3124200"/>
            <a:ext cx="8077200" cy="190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Menyertakan </a:t>
            </a:r>
            <a:r>
              <a:rPr lang="en-US" b="1" i="1" smtClean="0"/>
              <a:t>Constraint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i="1" smtClean="0"/>
              <a:t>Constraint – constraint </a:t>
            </a:r>
            <a:r>
              <a:rPr lang="en-US" smtClean="0"/>
              <a:t>menjalankan aturan – aturan (</a:t>
            </a:r>
            <a:r>
              <a:rPr lang="en-US" i="1" smtClean="0"/>
              <a:t>rules)pada </a:t>
            </a:r>
            <a:r>
              <a:rPr lang="en-US" smtClean="0"/>
              <a:t>tingkat </a:t>
            </a:r>
            <a:r>
              <a:rPr lang="en-US" smtClean="0"/>
              <a:t>tabel.</a:t>
            </a:r>
          </a:p>
          <a:p>
            <a:pPr algn="just"/>
            <a:r>
              <a:rPr lang="en-US" i="1" smtClean="0"/>
              <a:t>Constraint – constraint </a:t>
            </a:r>
            <a:r>
              <a:rPr lang="en-US" smtClean="0"/>
              <a:t>mencegah </a:t>
            </a:r>
            <a:r>
              <a:rPr lang="en-US" smtClean="0"/>
              <a:t>penghapusan </a:t>
            </a:r>
            <a:r>
              <a:rPr lang="en-US" smtClean="0"/>
              <a:t>suatu </a:t>
            </a:r>
            <a:r>
              <a:rPr lang="en-US" smtClean="0"/>
              <a:t>tabel jika </a:t>
            </a:r>
            <a:r>
              <a:rPr lang="en-US" smtClean="0"/>
              <a:t>ada </a:t>
            </a:r>
            <a:r>
              <a:rPr lang="en-US" smtClean="0"/>
              <a:t>Ketergantungan – ketergantungan (</a:t>
            </a:r>
            <a:r>
              <a:rPr lang="en-US" i="1" smtClean="0"/>
              <a:t>dependencies</a:t>
            </a:r>
            <a:r>
              <a:rPr lang="en-US" i="1" smtClean="0"/>
              <a:t>).</a:t>
            </a:r>
          </a:p>
          <a:p>
            <a:pPr algn="just">
              <a:buNone/>
            </a:pPr>
            <a:r>
              <a:rPr lang="en-US" smtClean="0"/>
              <a:t>Berikut </a:t>
            </a:r>
            <a:r>
              <a:rPr lang="en-US" smtClean="0"/>
              <a:t>ini </a:t>
            </a:r>
            <a:r>
              <a:rPr lang="en-US" smtClean="0"/>
              <a:t>adalah </a:t>
            </a:r>
            <a:r>
              <a:rPr lang="en-US" smtClean="0"/>
              <a:t>tipetipe </a:t>
            </a:r>
            <a:r>
              <a:rPr lang="en-US" i="1" smtClean="0"/>
              <a:t>Constraint </a:t>
            </a:r>
            <a:r>
              <a:rPr lang="en-US" i="1" smtClean="0"/>
              <a:t>yang valid :</a:t>
            </a:r>
          </a:p>
          <a:p>
            <a:pPr algn="just"/>
            <a:r>
              <a:rPr lang="en-US" smtClean="0"/>
              <a:t>NOT NULL</a:t>
            </a:r>
            <a:endParaRPr lang="en-US" smtClean="0"/>
          </a:p>
          <a:p>
            <a:pPr algn="just"/>
            <a:r>
              <a:rPr lang="en-US" smtClean="0"/>
              <a:t>UNIQUE</a:t>
            </a:r>
            <a:endParaRPr lang="en-US" smtClean="0"/>
          </a:p>
          <a:p>
            <a:pPr algn="just"/>
            <a:r>
              <a:rPr lang="en-US" smtClean="0"/>
              <a:t>PRIMARY KEY</a:t>
            </a:r>
            <a:endParaRPr lang="en-US" smtClean="0"/>
          </a:p>
          <a:p>
            <a:pPr algn="just"/>
            <a:r>
              <a:rPr lang="en-US" smtClean="0"/>
              <a:t>FOREIGN KEY</a:t>
            </a:r>
            <a:endParaRPr lang="en-US" smtClean="0"/>
          </a:p>
          <a:p>
            <a:pPr algn="just"/>
            <a:r>
              <a:rPr lang="en-US" smtClean="0"/>
              <a:t>cHECK</a:t>
            </a:r>
            <a:endParaRPr lang="en-US" smtClean="0"/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Pemetaan ER-D ke Skema Relasi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Step </a:t>
            </a:r>
            <a:r>
              <a:rPr lang="en-US"/>
              <a:t>1: Mapping of Regular </a:t>
            </a:r>
            <a:r>
              <a:rPr lang="en-US"/>
              <a:t>Entity </a:t>
            </a:r>
            <a:r>
              <a:rPr lang="en-US" smtClean="0"/>
              <a:t>Types</a:t>
            </a:r>
            <a:endParaRPr lang="en-US"/>
          </a:p>
          <a:p>
            <a:r>
              <a:rPr lang="en-US" smtClean="0"/>
              <a:t>Step </a:t>
            </a:r>
            <a:r>
              <a:rPr lang="en-US"/>
              <a:t>2: Mapping of Weak Entity Types</a:t>
            </a:r>
          </a:p>
          <a:p>
            <a:r>
              <a:rPr lang="en-US" smtClean="0"/>
              <a:t>Step </a:t>
            </a:r>
            <a:r>
              <a:rPr lang="en-US"/>
              <a:t>3: Mapping of Binary 1:1 Relation Types</a:t>
            </a:r>
          </a:p>
          <a:p>
            <a:r>
              <a:rPr lang="en-US" smtClean="0"/>
              <a:t>Step </a:t>
            </a:r>
            <a:r>
              <a:rPr lang="en-US"/>
              <a:t>4: Mapping of Binary 1:N </a:t>
            </a:r>
            <a:r>
              <a:rPr lang="en-US"/>
              <a:t>Relationship </a:t>
            </a:r>
            <a:r>
              <a:rPr lang="en-US" smtClean="0"/>
              <a:t>Types</a:t>
            </a:r>
            <a:endParaRPr lang="en-US"/>
          </a:p>
          <a:p>
            <a:r>
              <a:rPr lang="en-US" smtClean="0"/>
              <a:t>Step </a:t>
            </a:r>
            <a:r>
              <a:rPr lang="en-US"/>
              <a:t>5: Mapping of Binary M:N </a:t>
            </a:r>
            <a:r>
              <a:rPr lang="en-US"/>
              <a:t>Relationship </a:t>
            </a:r>
            <a:r>
              <a:rPr lang="en-US" smtClean="0"/>
              <a:t>Types</a:t>
            </a:r>
            <a:endParaRPr lang="en-US"/>
          </a:p>
          <a:p>
            <a:r>
              <a:rPr lang="en-US" smtClean="0"/>
              <a:t>Step </a:t>
            </a:r>
            <a:r>
              <a:rPr lang="en-US"/>
              <a:t>6: Mapping of </a:t>
            </a:r>
            <a:r>
              <a:rPr lang="en-US"/>
              <a:t>Multivalued </a:t>
            </a:r>
            <a:r>
              <a:rPr lang="en-US" smtClean="0"/>
              <a:t>attributes</a:t>
            </a:r>
          </a:p>
          <a:p>
            <a:r>
              <a:rPr lang="en-US" smtClean="0"/>
              <a:t>Step 7 : Mapping of EER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CREATE TABLE EMPLOYEE</a:t>
            </a:r>
          </a:p>
          <a:p>
            <a:pPr>
              <a:buNone/>
            </a:pPr>
            <a:r>
              <a:rPr lang="en-US" smtClean="0"/>
              <a:t>	(	FNAME</a:t>
            </a:r>
            <a:r>
              <a:rPr lang="en-US" smtClean="0"/>
              <a:t>	</a:t>
            </a:r>
            <a:r>
              <a:rPr lang="en-US" smtClean="0"/>
              <a:t>	VARCHAR(9</a:t>
            </a:r>
            <a:r>
              <a:rPr lang="en-US" smtClean="0"/>
              <a:t>)	NOT NULL,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MINIT</a:t>
            </a:r>
            <a:r>
              <a:rPr lang="en-US" smtClean="0"/>
              <a:t>	</a:t>
            </a:r>
            <a:r>
              <a:rPr lang="en-US" smtClean="0"/>
              <a:t>	CHAR</a:t>
            </a:r>
            <a:r>
              <a:rPr lang="en-US" smtClean="0"/>
              <a:t>,	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LNAME</a:t>
            </a:r>
            <a:r>
              <a:rPr lang="en-US" smtClean="0"/>
              <a:t>	</a:t>
            </a:r>
            <a:r>
              <a:rPr lang="en-US" smtClean="0"/>
              <a:t>	VARCHAR(15</a:t>
            </a:r>
            <a:r>
              <a:rPr lang="en-US" smtClean="0"/>
              <a:t>)	NOT NULL,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SSN</a:t>
            </a:r>
            <a:r>
              <a:rPr lang="en-US" smtClean="0"/>
              <a:t>	</a:t>
            </a:r>
            <a:r>
              <a:rPr lang="en-US" smtClean="0"/>
              <a:t>	CHAR(9</a:t>
            </a:r>
            <a:r>
              <a:rPr lang="en-US" smtClean="0"/>
              <a:t>)	NOT NULL,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BDATE</a:t>
            </a:r>
            <a:r>
              <a:rPr lang="en-US" smtClean="0"/>
              <a:t>	</a:t>
            </a:r>
            <a:r>
              <a:rPr lang="en-US" smtClean="0"/>
              <a:t>	DATE</a:t>
            </a:r>
            <a:r>
              <a:rPr lang="en-US" smtClean="0"/>
              <a:t>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ADDRESS</a:t>
            </a:r>
            <a:r>
              <a:rPr lang="en-US" smtClean="0"/>
              <a:t>	VARCHAR(30),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SEX</a:t>
            </a:r>
            <a:r>
              <a:rPr lang="en-US" smtClean="0"/>
              <a:t>	</a:t>
            </a:r>
            <a:r>
              <a:rPr lang="en-US" smtClean="0"/>
              <a:t>	CHAR</a:t>
            </a:r>
            <a:r>
              <a:rPr lang="en-US" smtClean="0"/>
              <a:t>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SALARY</a:t>
            </a:r>
            <a:r>
              <a:rPr lang="en-US" smtClean="0"/>
              <a:t>	</a:t>
            </a:r>
            <a:r>
              <a:rPr lang="en-US" smtClean="0"/>
              <a:t>	DECIMAL(10,2</a:t>
            </a:r>
            <a:r>
              <a:rPr lang="en-US" smtClean="0"/>
              <a:t>),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SUPERSSN	CHAR(9),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DNO</a:t>
            </a:r>
            <a:r>
              <a:rPr lang="en-US" smtClean="0"/>
              <a:t>	</a:t>
            </a:r>
            <a:r>
              <a:rPr lang="en-US" smtClean="0"/>
              <a:t>	INT</a:t>
            </a:r>
            <a:r>
              <a:rPr lang="en-US" smtClean="0"/>
              <a:t>	NOT NULL DEFAULT 1,</a:t>
            </a:r>
          </a:p>
          <a:p>
            <a:pPr>
              <a:buNone/>
            </a:pPr>
            <a:r>
              <a:rPr lang="en-US" smtClean="0"/>
              <a:t> 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CONSTRAINT EMPPK PRIMARY </a:t>
            </a:r>
            <a:r>
              <a:rPr lang="en-US" smtClean="0"/>
              <a:t>KEY (</a:t>
            </a:r>
            <a:r>
              <a:rPr lang="en-US" smtClean="0"/>
              <a:t>SSN</a:t>
            </a:r>
            <a:r>
              <a:rPr lang="en-US" smtClean="0"/>
              <a:t>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)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DEFINITION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DROP :</a:t>
            </a:r>
          </a:p>
          <a:p>
            <a:pPr>
              <a:buNone/>
            </a:pPr>
            <a:r>
              <a:rPr lang="en-US" smtClean="0"/>
              <a:t>	DROP </a:t>
            </a:r>
            <a:r>
              <a:rPr lang="en-US" smtClean="0"/>
              <a:t>TABLE &lt; table </a:t>
            </a:r>
            <a:r>
              <a:rPr lang="en-US" smtClean="0"/>
              <a:t>name </a:t>
            </a:r>
            <a:r>
              <a:rPr lang="en-US" smtClean="0"/>
              <a:t>&gt;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ALTER</a:t>
            </a:r>
            <a:endParaRPr lang="en-US" smtClean="0"/>
          </a:p>
          <a:p>
            <a:pPr>
              <a:buNone/>
            </a:pPr>
            <a:r>
              <a:rPr lang="en-US" smtClean="0"/>
              <a:t>	ALTER </a:t>
            </a:r>
            <a:r>
              <a:rPr lang="en-US" smtClean="0"/>
              <a:t>&lt; table name &gt; ADD &lt; col.name &gt; &lt; col.type 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MANIPULATION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b="1" smtClean="0"/>
              <a:t>SELECT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SELECT [DISTINCT] &lt; attribute list &gt; 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   FROM </a:t>
            </a:r>
            <a:r>
              <a:rPr lang="en-US" b="1" smtClean="0">
                <a:solidFill>
                  <a:schemeClr val="accent1"/>
                </a:solidFill>
              </a:rPr>
              <a:t>( &lt; table name &gt; { &lt; alias &gt; } | &lt; joined table &gt; )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	  	{ , ( &lt; table name &gt; { &lt; alias &gt; } | &lt; joined table &gt; ) }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 </a:t>
            </a:r>
            <a:r>
              <a:rPr lang="en-US" b="1" smtClean="0">
                <a:solidFill>
                  <a:schemeClr val="accent1"/>
                </a:solidFill>
              </a:rPr>
              <a:t>WHERE &lt;  condition &gt;]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 </a:t>
            </a:r>
            <a:r>
              <a:rPr lang="en-US" b="1" smtClean="0">
                <a:solidFill>
                  <a:schemeClr val="accent1"/>
                </a:solidFill>
              </a:rPr>
              <a:t>GROUP BY &lt; grouping attributes &gt;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 </a:t>
            </a:r>
            <a:r>
              <a:rPr lang="en-US" b="1" smtClean="0">
                <a:solidFill>
                  <a:schemeClr val="accent1"/>
                </a:solidFill>
              </a:rPr>
              <a:t>HAVING &lt; group selection condition &gt; ] ]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 </a:t>
            </a:r>
            <a:r>
              <a:rPr lang="en-US" b="1" smtClean="0">
                <a:solidFill>
                  <a:schemeClr val="accent1"/>
                </a:solidFill>
              </a:rPr>
              <a:t>ORDER BY &lt; col.name &gt; [ &lt; order </a:t>
            </a:r>
            <a:r>
              <a:rPr lang="en-US" b="1" smtClean="0">
                <a:solidFill>
                  <a:schemeClr val="accent1"/>
                </a:solidFill>
              </a:rPr>
              <a:t>&gt; </a:t>
            </a:r>
            <a:r>
              <a:rPr lang="en-US" b="1" smtClean="0">
                <a:solidFill>
                  <a:schemeClr val="accent1"/>
                </a:solidFill>
              </a:rPr>
              <a:t>]{ </a:t>
            </a:r>
            <a:r>
              <a:rPr lang="en-US" b="1" smtClean="0">
                <a:solidFill>
                  <a:schemeClr val="accent1"/>
                </a:solidFill>
              </a:rPr>
              <a:t>, &lt; col.name &gt; [ &lt; order &gt; ] } ]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&lt; </a:t>
            </a:r>
            <a:r>
              <a:rPr lang="en-US" smtClean="0"/>
              <a:t>attribute list &gt; :: = ( * | ( &lt; col.name &gt; | &lt; function &gt;</a:t>
            </a:r>
          </a:p>
          <a:p>
            <a:pPr>
              <a:buNone/>
            </a:pPr>
            <a:r>
              <a:rPr lang="en-US" smtClean="0"/>
              <a:t>			( ( [ DISTINCT ] &lt; col.name &gt; | * ) ) )</a:t>
            </a:r>
          </a:p>
          <a:p>
            <a:pPr>
              <a:buNone/>
            </a:pPr>
            <a:r>
              <a:rPr lang="en-US" smtClean="0"/>
              <a:t>			{ , &lt; col.name &gt; | &lt; function &gt;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		      ( ( [ DICTINCT ] &lt; col.name &gt; | * ) ) } ) ) </a:t>
            </a:r>
          </a:p>
          <a:p>
            <a:pPr>
              <a:buNone/>
            </a:pPr>
            <a:r>
              <a:rPr lang="en-US" smtClean="0"/>
              <a:t>&lt; grouping attributes &gt; : = &lt; col.name &gt; { , &lt; col.name &gt; }</a:t>
            </a:r>
          </a:p>
          <a:p>
            <a:pPr>
              <a:buNone/>
            </a:pPr>
            <a:r>
              <a:rPr lang="en-US" smtClean="0"/>
              <a:t>&lt; order &gt; : = ( ASC | DESC 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MANIPULATION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INSERT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INSERT into &lt;table_name|col1,col2,col3,..,coln&gt;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VALUES (val_col1,val_col2,val_col3,…,val_coln)</a:t>
            </a:r>
            <a:endParaRPr lang="en-US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MANIPULATION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UPDATE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UPDATE &lt;table_name&gt;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SET &lt;col_name&gt; = &lt;value&gt;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[WHERE] &lt;condition&gt;</a:t>
            </a:r>
            <a:endParaRPr lang="en-US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MANIPULATION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DELETE</a:t>
            </a:r>
          </a:p>
          <a:p>
            <a:endParaRPr lang="en-US" smtClean="0"/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DELETE [from] &lt;table_name&gt;</a:t>
            </a:r>
          </a:p>
          <a:p>
            <a:pPr>
              <a:buNone/>
            </a:pPr>
            <a:r>
              <a:rPr lang="en-US" b="1" smtClean="0">
                <a:solidFill>
                  <a:schemeClr val="accent1"/>
                </a:solidFill>
              </a:rPr>
              <a:t>[WHERE] &lt;condition&gt;</a:t>
            </a:r>
            <a:endParaRPr lang="en-US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1 : </a:t>
            </a:r>
            <a:r>
              <a:rPr lang="en-US" b="1" smtClean="0"/>
              <a:t>Mapping of Regular </a:t>
            </a:r>
            <a:r>
              <a:rPr lang="en-US" b="1" smtClean="0"/>
              <a:t>Entity </a:t>
            </a:r>
            <a:r>
              <a:rPr lang="en-US" b="1" smtClean="0"/>
              <a:t>Types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Buatlah </a:t>
            </a:r>
            <a:r>
              <a:rPr lang="en-US" smtClean="0"/>
              <a:t>skema relasi dari setiap </a:t>
            </a:r>
            <a:r>
              <a:rPr lang="en-US" smtClean="0"/>
              <a:t>Entity </a:t>
            </a:r>
            <a:r>
              <a:rPr lang="en-US" smtClean="0"/>
              <a:t>Kuat (regular </a:t>
            </a:r>
            <a:r>
              <a:rPr lang="en-US" smtClean="0"/>
              <a:t>enitity</a:t>
            </a:r>
            <a:r>
              <a:rPr lang="en-US" smtClean="0"/>
              <a:t>) </a:t>
            </a:r>
            <a:endParaRPr lang="en-US" smtClean="0"/>
          </a:p>
          <a:p>
            <a:pPr algn="just"/>
            <a:r>
              <a:rPr lang="it-IT" smtClean="0"/>
              <a:t>Masukkan </a:t>
            </a:r>
            <a:r>
              <a:rPr lang="it-IT" smtClean="0"/>
              <a:t>semua simple </a:t>
            </a:r>
            <a:r>
              <a:rPr lang="it-IT" smtClean="0"/>
              <a:t>attribut </a:t>
            </a:r>
            <a:r>
              <a:rPr lang="it-IT" smtClean="0"/>
              <a:t>kedalam </a:t>
            </a:r>
            <a:r>
              <a:rPr lang="en-US" smtClean="0"/>
              <a:t>skema </a:t>
            </a:r>
            <a:r>
              <a:rPr lang="en-US" smtClean="0"/>
              <a:t>relasi </a:t>
            </a:r>
            <a:r>
              <a:rPr lang="en-US" smtClean="0"/>
              <a:t>tersebut</a:t>
            </a:r>
            <a:endParaRPr lang="en-US" smtClean="0"/>
          </a:p>
          <a:p>
            <a:pPr algn="just"/>
            <a:r>
              <a:rPr lang="it-IT" smtClean="0"/>
              <a:t>Jika </a:t>
            </a:r>
            <a:r>
              <a:rPr lang="it-IT" smtClean="0"/>
              <a:t>ada attribut yang </a:t>
            </a:r>
            <a:r>
              <a:rPr lang="it-IT" smtClean="0"/>
              <a:t>tipenya </a:t>
            </a:r>
            <a:r>
              <a:rPr lang="it-IT" smtClean="0"/>
              <a:t>composite, </a:t>
            </a:r>
            <a:r>
              <a:rPr lang="sv-SE" smtClean="0"/>
              <a:t>maka </a:t>
            </a:r>
            <a:r>
              <a:rPr lang="sv-SE" smtClean="0"/>
              <a:t>masukkan semua </a:t>
            </a:r>
            <a:r>
              <a:rPr lang="sv-SE" smtClean="0"/>
              <a:t>simple </a:t>
            </a:r>
            <a:r>
              <a:rPr lang="sv-SE" smtClean="0"/>
              <a:t>attributnya </a:t>
            </a:r>
            <a:r>
              <a:rPr lang="en-US" smtClean="0"/>
              <a:t>dari </a:t>
            </a:r>
            <a:r>
              <a:rPr lang="en-US" smtClean="0"/>
              <a:t>attribut composite tersebut</a:t>
            </a:r>
          </a:p>
          <a:p>
            <a:pPr algn="just"/>
            <a:r>
              <a:rPr lang="it-IT" smtClean="0"/>
              <a:t>Beri </a:t>
            </a:r>
            <a:r>
              <a:rPr lang="it-IT" smtClean="0"/>
              <a:t>tanda attribut yang menjadi primary key</a:t>
            </a:r>
          </a:p>
          <a:p>
            <a:pPr algn="just"/>
            <a:r>
              <a:rPr lang="en-US" smtClean="0"/>
              <a:t>Contoh </a:t>
            </a:r>
            <a:r>
              <a:rPr lang="en-US" smtClean="0"/>
              <a:t>pada Database COMPANY, </a:t>
            </a:r>
            <a:r>
              <a:rPr lang="en-US" smtClean="0"/>
              <a:t>terdapat </a:t>
            </a:r>
            <a:r>
              <a:rPr lang="en-US" smtClean="0"/>
              <a:t>3 entity </a:t>
            </a:r>
            <a:r>
              <a:rPr lang="en-US" smtClean="0"/>
              <a:t>kuat yaitu EMPLOYEE</a:t>
            </a:r>
            <a:r>
              <a:rPr lang="en-US" smtClean="0"/>
              <a:t>, </a:t>
            </a:r>
            <a:r>
              <a:rPr lang="en-US" smtClean="0"/>
              <a:t>DEPARTMENT, PROJECT</a:t>
            </a:r>
            <a:endParaRPr lang="en-US" smtClean="0"/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1 : Mapping of Regular Entity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23773"/>
            <a:ext cx="6151651" cy="393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Step 2: Mapping of Weak Entity Types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Buatlah </a:t>
            </a:r>
            <a:r>
              <a:rPr lang="en-US" smtClean="0"/>
              <a:t>skema relasi dari entity lemah</a:t>
            </a:r>
          </a:p>
          <a:p>
            <a:pPr algn="just"/>
            <a:r>
              <a:rPr lang="pt-BR" smtClean="0"/>
              <a:t>Masukkan </a:t>
            </a:r>
            <a:r>
              <a:rPr lang="pt-BR" smtClean="0"/>
              <a:t>semua simple attribut </a:t>
            </a:r>
            <a:r>
              <a:rPr lang="pt-BR" smtClean="0"/>
              <a:t>ke </a:t>
            </a:r>
            <a:r>
              <a:rPr lang="pt-BR" smtClean="0"/>
              <a:t>dalam </a:t>
            </a:r>
            <a:r>
              <a:rPr lang="en-US" smtClean="0"/>
              <a:t>skema </a:t>
            </a:r>
            <a:r>
              <a:rPr lang="en-US" smtClean="0"/>
              <a:t>relasi tersebut</a:t>
            </a:r>
          </a:p>
          <a:p>
            <a:pPr algn="just"/>
            <a:r>
              <a:rPr lang="fi-FI" smtClean="0"/>
              <a:t>Masukkan </a:t>
            </a:r>
            <a:r>
              <a:rPr lang="fi-FI" smtClean="0"/>
              <a:t>primary key dari entity </a:t>
            </a:r>
            <a:r>
              <a:rPr lang="fi-FI" smtClean="0"/>
              <a:t>kuat </a:t>
            </a:r>
            <a:r>
              <a:rPr lang="fi-FI" smtClean="0"/>
              <a:t>yang </a:t>
            </a:r>
            <a:r>
              <a:rPr lang="en-US" smtClean="0"/>
              <a:t>berelasi </a:t>
            </a:r>
            <a:r>
              <a:rPr lang="en-US" smtClean="0"/>
              <a:t>dengan entity lemah (</a:t>
            </a:r>
            <a:r>
              <a:rPr lang="en-US" smtClean="0"/>
              <a:t>akan </a:t>
            </a:r>
            <a:r>
              <a:rPr lang="en-US" smtClean="0"/>
              <a:t>menjadi foreign </a:t>
            </a:r>
            <a:r>
              <a:rPr lang="en-US" smtClean="0"/>
              <a:t>key dalam skema relasi entity lemah)</a:t>
            </a:r>
          </a:p>
          <a:p>
            <a:pPr algn="just"/>
            <a:r>
              <a:rPr lang="it-IT" smtClean="0"/>
              <a:t>Primary </a:t>
            </a:r>
            <a:r>
              <a:rPr lang="it-IT" smtClean="0"/>
              <a:t>key skema relasi dari </a:t>
            </a:r>
            <a:r>
              <a:rPr lang="it-IT" smtClean="0"/>
              <a:t>entity </a:t>
            </a:r>
            <a:r>
              <a:rPr lang="it-IT" smtClean="0"/>
              <a:t>lemah </a:t>
            </a:r>
            <a:r>
              <a:rPr lang="en-US" smtClean="0"/>
              <a:t>adalah </a:t>
            </a:r>
            <a:r>
              <a:rPr lang="en-US" smtClean="0"/>
              <a:t>gabungan dari identifier (</a:t>
            </a:r>
            <a:r>
              <a:rPr lang="en-US" smtClean="0"/>
              <a:t>key </a:t>
            </a:r>
            <a:r>
              <a:rPr lang="en-US" smtClean="0"/>
              <a:t>dari entity </a:t>
            </a:r>
            <a:r>
              <a:rPr lang="en-US" smtClean="0"/>
              <a:t>lemah) dan foreign key.</a:t>
            </a:r>
          </a:p>
          <a:p>
            <a:pPr algn="just"/>
            <a:r>
              <a:rPr lang="en-US" smtClean="0"/>
              <a:t>Contoh </a:t>
            </a:r>
            <a:r>
              <a:rPr lang="en-US" smtClean="0"/>
              <a:t>pada Database </a:t>
            </a:r>
            <a:r>
              <a:rPr lang="en-US" smtClean="0"/>
              <a:t>Company </a:t>
            </a:r>
            <a:r>
              <a:rPr lang="en-US" smtClean="0"/>
              <a:t>adalah Entity </a:t>
            </a:r>
            <a:r>
              <a:rPr lang="en-US" smtClean="0"/>
              <a:t>DEPENDENT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Step 2: Mapping of Weak Entity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6941" y="1828800"/>
            <a:ext cx="7483659" cy="37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3: Mapping of Binary 1:1 </a:t>
            </a:r>
            <a:r>
              <a:rPr lang="en-US" b="1" smtClean="0"/>
              <a:t>Relation </a:t>
            </a:r>
            <a:r>
              <a:rPr lang="en-US" b="1" smtClean="0"/>
              <a:t>Types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mtClean="0"/>
              <a:t>Jika </a:t>
            </a:r>
            <a:r>
              <a:rPr lang="en-US" smtClean="0"/>
              <a:t>ada dua buah entity misalnya </a:t>
            </a:r>
            <a:r>
              <a:rPr lang="en-US" smtClean="0"/>
              <a:t>enitity </a:t>
            </a:r>
            <a:r>
              <a:rPr lang="en-US" smtClean="0"/>
              <a:t>S </a:t>
            </a:r>
            <a:r>
              <a:rPr lang="sv-SE" smtClean="0"/>
              <a:t>dan </a:t>
            </a:r>
            <a:r>
              <a:rPr lang="sv-SE" smtClean="0"/>
              <a:t>T berelasi dengan </a:t>
            </a:r>
            <a:r>
              <a:rPr lang="sv-SE" smtClean="0"/>
              <a:t>rasio </a:t>
            </a:r>
            <a:r>
              <a:rPr lang="sv-SE" smtClean="0"/>
              <a:t>kardinalitas 1:1, </a:t>
            </a:r>
            <a:r>
              <a:rPr lang="en-US" smtClean="0"/>
              <a:t>maka </a:t>
            </a:r>
            <a:r>
              <a:rPr lang="en-US" smtClean="0"/>
              <a:t>ada </a:t>
            </a:r>
            <a:r>
              <a:rPr lang="en-US" smtClean="0"/>
              <a:t>2 </a:t>
            </a:r>
            <a:r>
              <a:rPr lang="en-US" smtClean="0"/>
              <a:t>kemungkinan:</a:t>
            </a:r>
          </a:p>
          <a:p>
            <a:pPr algn="just">
              <a:buNone/>
            </a:pPr>
            <a:r>
              <a:rPr lang="en-US" smtClean="0"/>
              <a:t>1. Pendekatan Foreign Key : masukkan primary key </a:t>
            </a:r>
            <a:r>
              <a:rPr lang="en-US" smtClean="0"/>
              <a:t>entity </a:t>
            </a:r>
            <a:r>
              <a:rPr lang="en-US" smtClean="0"/>
              <a:t>yang jenis relasinya </a:t>
            </a:r>
            <a:r>
              <a:rPr lang="en-US" smtClean="0"/>
              <a:t>parsial sekaligus simple </a:t>
            </a:r>
            <a:r>
              <a:rPr lang="en-US" smtClean="0"/>
              <a:t>attribut </a:t>
            </a:r>
            <a:r>
              <a:rPr lang="en-US" smtClean="0"/>
              <a:t>didalam relasinya </a:t>
            </a:r>
            <a:r>
              <a:rPr lang="en-US" smtClean="0"/>
              <a:t>kedalam entity yang jenis relasinya total.</a:t>
            </a:r>
          </a:p>
          <a:p>
            <a:pPr algn="just">
              <a:buNone/>
            </a:pPr>
            <a:r>
              <a:rPr lang="en-US" smtClean="0"/>
              <a:t>2. Menggabungkan menjadi satu skema relasi jika </a:t>
            </a:r>
            <a:r>
              <a:rPr lang="en-US" smtClean="0"/>
              <a:t>tipe </a:t>
            </a:r>
            <a:r>
              <a:rPr lang="en-US" smtClean="0"/>
              <a:t>relasinya sama-sama </a:t>
            </a:r>
            <a:r>
              <a:rPr lang="en-US" smtClean="0"/>
              <a:t>total. Dengan memasukkan semua </a:t>
            </a:r>
            <a:r>
              <a:rPr lang="en-US" smtClean="0"/>
              <a:t>simple </a:t>
            </a:r>
            <a:r>
              <a:rPr lang="en-US" smtClean="0"/>
              <a:t>attribut </a:t>
            </a:r>
            <a:r>
              <a:rPr lang="fi-FI" smtClean="0"/>
              <a:t>baik </a:t>
            </a:r>
            <a:r>
              <a:rPr lang="fi-FI" smtClean="0"/>
              <a:t>didalam entity maupun </a:t>
            </a:r>
            <a:r>
              <a:rPr lang="fi-FI" smtClean="0"/>
              <a:t>relasi</a:t>
            </a:r>
            <a:r>
              <a:rPr lang="fi-FI" smtClean="0"/>
              <a:t>.</a:t>
            </a:r>
            <a:endParaRPr lang="fr-FR" smtClean="0"/>
          </a:p>
          <a:p>
            <a:pPr algn="just"/>
            <a:r>
              <a:rPr lang="en-US" smtClean="0"/>
              <a:t>Contoh untuk relasi 1:1 adalah EMPLOYEE menjadi Manager dari DEPARTMENT</a:t>
            </a:r>
          </a:p>
          <a:p>
            <a:pPr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Step 3: Mapping of Binary 1:1 </a:t>
            </a:r>
            <a:r>
              <a:rPr lang="en-US" b="1" smtClean="0"/>
              <a:t>Relation </a:t>
            </a:r>
            <a:r>
              <a:rPr lang="en-US" b="1" smtClean="0"/>
              <a:t>Types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828800"/>
            <a:ext cx="716482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981</Words>
  <Application>Microsoft Office PowerPoint</Application>
  <PresentationFormat>On-screen Show (4:3)</PresentationFormat>
  <Paragraphs>197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PEMETAAN – RELATIONAL - SQL</vt:lpstr>
      <vt:lpstr>Slide 2</vt:lpstr>
      <vt:lpstr>Pemetaan ER-D ke Skema Relasi</vt:lpstr>
      <vt:lpstr>Step 1 : Mapping of Regular Entity Types</vt:lpstr>
      <vt:lpstr>Step 1 : Mapping of Regular Entity Types</vt:lpstr>
      <vt:lpstr>Step 2: Mapping of Weak Entity Types</vt:lpstr>
      <vt:lpstr>Step 2: Mapping of Weak Entity Types</vt:lpstr>
      <vt:lpstr>Step 3: Mapping of Binary 1:1 Relation Types</vt:lpstr>
      <vt:lpstr>Step 3: Mapping of Binary 1:1 Relation Types</vt:lpstr>
      <vt:lpstr>Step 4: Mapping of Binary 1:N Relationship</vt:lpstr>
      <vt:lpstr>Step 4: Mapping of Binary 1:N Relationship</vt:lpstr>
      <vt:lpstr>Step 5: Mapping of Binary M:N Relationship</vt:lpstr>
      <vt:lpstr>Step 5: Mapping of Binary M:N Relationship</vt:lpstr>
      <vt:lpstr>Step 6: Mapping of Multivalued attributes</vt:lpstr>
      <vt:lpstr>Step 6: Mapping of Multivalued attributes</vt:lpstr>
      <vt:lpstr>Step 7 : Mapping of EER</vt:lpstr>
      <vt:lpstr>Step 7 : Mapping of EER</vt:lpstr>
      <vt:lpstr>Step 7 : Mapping of EER</vt:lpstr>
      <vt:lpstr>Database</vt:lpstr>
      <vt:lpstr>Relationship Diagram (Physical Model)</vt:lpstr>
      <vt:lpstr>Relationship M.Access</vt:lpstr>
      <vt:lpstr>TIPE-TIPE DATA DLM SQL</vt:lpstr>
      <vt:lpstr>Tipe Data NUMERIC</vt:lpstr>
      <vt:lpstr>Tipe Data CHARACTER-STRING :</vt:lpstr>
      <vt:lpstr>Tipe Data BIT-STRING :</vt:lpstr>
      <vt:lpstr>Tipe Data DATE &amp; TIME :</vt:lpstr>
      <vt:lpstr>Bahasa dalam SQL</vt:lpstr>
      <vt:lpstr>DATA DEFINITION LANGUAGE</vt:lpstr>
      <vt:lpstr>Menyertakan Constraint</vt:lpstr>
      <vt:lpstr>Contoh</vt:lpstr>
      <vt:lpstr>DATA DEFINITION LANGUAGE</vt:lpstr>
      <vt:lpstr>DATA MANIPULATION LANGUAGE</vt:lpstr>
      <vt:lpstr>DATA MANIPULATION LANGUAGE</vt:lpstr>
      <vt:lpstr>DATA MANIPULATION LANGUAGE</vt:lpstr>
      <vt:lpstr>DATA MANIPULATION LANGUAGE</vt:lpstr>
    </vt:vector>
  </TitlesOfParts>
  <Company>stikom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vivine</dc:creator>
  <cp:lastModifiedBy>vivine</cp:lastModifiedBy>
  <cp:revision>21</cp:revision>
  <dcterms:created xsi:type="dcterms:W3CDTF">2010-07-13T01:06:55Z</dcterms:created>
  <dcterms:modified xsi:type="dcterms:W3CDTF">2010-07-13T02:44:36Z</dcterms:modified>
</cp:coreProperties>
</file>