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71" r:id="rId12"/>
    <p:sldId id="272" r:id="rId13"/>
    <p:sldId id="273" r:id="rId14"/>
    <p:sldId id="267" r:id="rId15"/>
    <p:sldId id="274" r:id="rId16"/>
    <p:sldId id="275" r:id="rId17"/>
    <p:sldId id="268" r:id="rId18"/>
    <p:sldId id="269" r:id="rId19"/>
    <p:sldId id="270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ardinal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0" y="0"/>
            <a:ext cx="3028950" cy="2312988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00600"/>
            <a:ext cx="6400800" cy="838200"/>
          </a:xfrm>
        </p:spPr>
        <p:txBody>
          <a:bodyPr/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E4EC9AA-CC4E-41CB-A4BA-6DF3ACDF4CF2}" type="datetimeFigureOut">
              <a:rPr lang="en-US" smtClean="0"/>
              <a:t>5/12/2012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2BFD09FE-ADF4-4686-ADE0-6585618D81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4EC9AA-CC4E-41CB-A4BA-6DF3ACDF4CF2}" type="datetimeFigureOut">
              <a:rPr lang="en-US" smtClean="0"/>
              <a:t>5/12/2012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FD09FE-ADF4-4686-ADE0-6585618D81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4EC9AA-CC4E-41CB-A4BA-6DF3ACDF4CF2}" type="datetimeFigureOut">
              <a:rPr lang="en-US" smtClean="0"/>
              <a:t>5/12/2012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FD09FE-ADF4-4686-ADE0-6585618D81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4EC9AA-CC4E-41CB-A4BA-6DF3ACDF4CF2}" type="datetimeFigureOut">
              <a:rPr lang="en-US" smtClean="0"/>
              <a:t>5/12/2012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FD09FE-ADF4-4686-ADE0-6585618D81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4EC9AA-CC4E-41CB-A4BA-6DF3ACDF4CF2}" type="datetimeFigureOut">
              <a:rPr lang="en-US" smtClean="0"/>
              <a:t>5/12/2012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FD09FE-ADF4-4686-ADE0-6585618D81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4EC9AA-CC4E-41CB-A4BA-6DF3ACDF4CF2}" type="datetimeFigureOut">
              <a:rPr lang="en-US" smtClean="0"/>
              <a:t>5/12/2012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FD09FE-ADF4-4686-ADE0-6585618D81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4EC9AA-CC4E-41CB-A4BA-6DF3ACDF4CF2}" type="datetimeFigureOut">
              <a:rPr lang="en-US" smtClean="0"/>
              <a:t>5/12/2012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FD09FE-ADF4-4686-ADE0-6585618D81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4EC9AA-CC4E-41CB-A4BA-6DF3ACDF4CF2}" type="datetimeFigureOut">
              <a:rPr lang="en-US" smtClean="0"/>
              <a:t>5/12/2012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FD09FE-ADF4-4686-ADE0-6585618D81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4EC9AA-CC4E-41CB-A4BA-6DF3ACDF4CF2}" type="datetimeFigureOut">
              <a:rPr lang="en-US" smtClean="0"/>
              <a:t>5/12/2012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FD09FE-ADF4-4686-ADE0-6585618D81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4EC9AA-CC4E-41CB-A4BA-6DF3ACDF4CF2}" type="datetimeFigureOut">
              <a:rPr lang="en-US" smtClean="0"/>
              <a:t>5/12/2012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FD09FE-ADF4-4686-ADE0-6585618D81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4EC9AA-CC4E-41CB-A4BA-6DF3ACDF4CF2}" type="datetimeFigureOut">
              <a:rPr lang="en-US" smtClean="0"/>
              <a:t>5/12/2012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FD09FE-ADF4-4686-ADE0-6585618D81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>
                <a:latin typeface="+mn-lt"/>
              </a:defRPr>
            </a:lvl1pPr>
          </a:lstStyle>
          <a:p>
            <a:fld id="{FE4EC9AA-CC4E-41CB-A4BA-6DF3ACDF4CF2}" type="datetimeFigureOut">
              <a:rPr lang="en-US" smtClean="0"/>
              <a:t>5/12/2012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+mn-lt"/>
              </a:defRPr>
            </a:lvl1pPr>
          </a:lstStyle>
          <a:p>
            <a:fld id="{2BFD09FE-ADF4-4686-ADE0-6585618D8109}" type="slidenum">
              <a:rPr lang="en-US" smtClean="0"/>
              <a:t>‹#›</a:t>
            </a:fld>
            <a:endParaRPr lang="en-US"/>
          </a:p>
        </p:txBody>
      </p:sp>
      <p:pic>
        <p:nvPicPr>
          <p:cNvPr id="1035" name="Picture 11" descr="Cardinal"/>
          <p:cNvPicPr>
            <a:picLocks noChangeAspect="1" noChangeArrowheads="1" noCrop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43800" y="5029200"/>
            <a:ext cx="1047750" cy="8001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Palatino Linotype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Palatino Linotype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Palatino Linotype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Palatino Linotype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Palatino Linotype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Palatino Linotype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Palatino Linotype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Palatino Linotype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SQL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922338" y="719138"/>
            <a:ext cx="7299325" cy="881062"/>
          </a:xfrm>
          <a:noFill/>
          <a:ln/>
        </p:spPr>
        <p:txBody>
          <a:bodyPr lIns="92075" tIns="46038" rIns="92075" bIns="46038" anchor="t"/>
          <a:lstStyle/>
          <a:p>
            <a:r>
              <a:rPr lang="en-US" sz="3200" b="1" dirty="0"/>
              <a:t>Basic SELECT Statement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blackWhite">
          <a:xfrm>
            <a:off x="914400" y="2127250"/>
            <a:ext cx="7385050" cy="923925"/>
          </a:xfrm>
          <a:prstGeom prst="rect">
            <a:avLst/>
          </a:prstGeom>
          <a:solidFill>
            <a:srgbClr val="FFFFCC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SELECT	[DISTINCT] {*, 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column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[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alias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],...}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FROM	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table;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62025" y="3600450"/>
            <a:ext cx="7385050" cy="905505"/>
          </a:xfrm>
          <a:noFill/>
          <a:ln/>
        </p:spPr>
        <p:txBody>
          <a:bodyPr lIns="92075" tIns="46038" rIns="92075" bIns="46038">
            <a:spAutoFit/>
          </a:bodyPr>
          <a:lstStyle/>
          <a:p>
            <a:pPr marL="341313" lvl="1" indent="-227013" defTabSz="346075">
              <a:tabLst>
                <a:tab pos="571500" algn="l"/>
              </a:tabLst>
            </a:pPr>
            <a:r>
              <a:rPr lang="en-US" sz="2400" b="1" dirty="0"/>
              <a:t>SELECT identifies </a:t>
            </a:r>
            <a:r>
              <a:rPr lang="en-US" sz="2400" b="1" i="1" dirty="0"/>
              <a:t>what</a:t>
            </a:r>
            <a:r>
              <a:rPr lang="en-US" sz="2400" b="1" dirty="0"/>
              <a:t> columns.</a:t>
            </a:r>
          </a:p>
          <a:p>
            <a:pPr marL="341313" lvl="1" indent="-227013" defTabSz="346075">
              <a:tabLst>
                <a:tab pos="571500" algn="l"/>
              </a:tabLst>
            </a:pPr>
            <a:r>
              <a:rPr lang="en-US" sz="2400" b="1" dirty="0"/>
              <a:t>FROM identifies </a:t>
            </a:r>
            <a:r>
              <a:rPr lang="en-US" sz="2400" b="1" i="1" dirty="0"/>
              <a:t>which</a:t>
            </a:r>
            <a:r>
              <a:rPr lang="en-US" sz="2400" b="1" dirty="0"/>
              <a:t> table.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19" y="1676399"/>
            <a:ext cx="7066026" cy="75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19" y="2514600"/>
            <a:ext cx="7078599" cy="741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19" y="3352800"/>
            <a:ext cx="7066026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1519" y="4267200"/>
            <a:ext cx="7053453" cy="792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1519" y="5181600"/>
            <a:ext cx="7066026" cy="70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404" y="1524000"/>
            <a:ext cx="7042396" cy="435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851526"/>
            <a:ext cx="7526424" cy="815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" y="4267200"/>
            <a:ext cx="751305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2873443"/>
            <a:ext cx="7467600" cy="1165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title"/>
          </p:nvPr>
        </p:nvSpPr>
        <p:spPr>
          <a:xfrm>
            <a:off x="922338" y="642938"/>
            <a:ext cx="7299325" cy="881062"/>
          </a:xfrm>
          <a:noFill/>
          <a:ln/>
        </p:spPr>
        <p:txBody>
          <a:bodyPr lIns="92075" tIns="46038" rIns="92075" bIns="46038" anchor="t"/>
          <a:lstStyle/>
          <a:p>
            <a:r>
              <a:rPr lang="en-US" sz="3200" b="1" dirty="0"/>
              <a:t>Limiting Rows Selected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8600" y="2046102"/>
            <a:ext cx="8610600" cy="2678298"/>
          </a:xfrm>
          <a:noFill/>
          <a:ln/>
        </p:spPr>
        <p:txBody>
          <a:bodyPr wrap="square" lIns="92075" tIns="46038" rIns="92075" bIns="46038">
            <a:spAutoFit/>
          </a:bodyPr>
          <a:lstStyle/>
          <a:p>
            <a:pPr lvl="1"/>
            <a:r>
              <a:rPr lang="en-US" sz="2400" dirty="0"/>
              <a:t>Restrict the rows returned by using the WHERE clause.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The WHERE clause follows the FROM clause.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blackWhite">
          <a:xfrm>
            <a:off x="960438" y="2603500"/>
            <a:ext cx="7197725" cy="1190625"/>
          </a:xfrm>
          <a:prstGeom prst="rect">
            <a:avLst/>
          </a:prstGeom>
          <a:solidFill>
            <a:srgbClr val="FFFFCC"/>
          </a:solidFill>
          <a:ln w="25400">
            <a:solidFill>
              <a:srgbClr val="000000"/>
            </a:solidFill>
            <a:miter lim="800000"/>
            <a:headEnd/>
            <a:tailEnd/>
          </a:ln>
          <a:effectLst>
            <a:outerShdw dist="89803" dir="2700000" algn="ctr" rotWithShape="0">
              <a:srgbClr val="000000"/>
            </a:outerShdw>
          </a:effectLst>
        </p:spPr>
        <p:txBody>
          <a:bodyPr wrap="none" lIns="92075" tIns="46038" rIns="92075" bIns="46038" anchor="ctr"/>
          <a:lstStyle/>
          <a:p>
            <a:pPr eaLnBrk="0" hangingPunct="0">
              <a:tabLst>
                <a:tab pos="1200150" algn="l"/>
              </a:tabLst>
            </a:pPr>
            <a:endParaRPr lang="en-US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tabLst>
                <a:tab pos="1200150" algn="l"/>
              </a:tabLst>
            </a:pPr>
            <a:endParaRPr lang="en-US" b="1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ltGray">
          <a:xfrm>
            <a:off x="1041400" y="3181350"/>
            <a:ext cx="6540500" cy="584200"/>
          </a:xfrm>
          <a:prstGeom prst="rect">
            <a:avLst/>
          </a:prstGeom>
          <a:solidFill>
            <a:srgbClr val="FF5050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blackWhite">
          <a:xfrm>
            <a:off x="947738" y="2590800"/>
            <a:ext cx="7223125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SELECT		[DISTINCT] {*| 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column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alias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], ...}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FROM 		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table</a:t>
            </a:r>
            <a:endParaRPr lang="en-US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[WHERE		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condition(s)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]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[ORDER BY	{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column, expr, alias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} [ASC|DESC]];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Comparison </a:t>
            </a:r>
            <a:r>
              <a:rPr lang="en-US" sz="3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Conditions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676400"/>
            <a:ext cx="4550781" cy="409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Logical </a:t>
            </a:r>
            <a:r>
              <a:rPr lang="en-US" sz="3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Conditions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362200"/>
            <a:ext cx="4982311" cy="215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blackWhite">
          <a:xfrm>
            <a:off x="857250" y="1830388"/>
            <a:ext cx="7289800" cy="915987"/>
          </a:xfrm>
          <a:prstGeom prst="rect">
            <a:avLst/>
          </a:prstGeom>
          <a:solidFill>
            <a:srgbClr val="FFFFCC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>
              <a:tabLst>
                <a:tab pos="1200150" algn="l"/>
              </a:tabLst>
            </a:pPr>
            <a:endParaRPr lang="en-US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tabLst>
                <a:tab pos="1200150" algn="l"/>
              </a:tabLst>
            </a:pPr>
            <a:endParaRPr lang="en-US" b="1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blackWhite">
          <a:xfrm>
            <a:off x="857250" y="3297238"/>
            <a:ext cx="7315200" cy="1765300"/>
          </a:xfrm>
          <a:prstGeom prst="rect">
            <a:avLst/>
          </a:prstGeom>
          <a:solidFill>
            <a:srgbClr val="DDDDDD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endParaRPr lang="en-US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b="1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>
          <a:xfrm>
            <a:off x="922338" y="566738"/>
            <a:ext cx="7299325" cy="881062"/>
          </a:xfrm>
          <a:noFill/>
          <a:ln/>
        </p:spPr>
        <p:txBody>
          <a:bodyPr lIns="92075" tIns="46038" rIns="92075" bIns="46038" anchor="t"/>
          <a:lstStyle/>
          <a:p>
            <a:r>
              <a:rPr lang="en-US" sz="3200" b="1" dirty="0"/>
              <a:t>Using the WHERE Clause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92263" y="2408238"/>
            <a:ext cx="2687637" cy="2576512"/>
            <a:chOff x="1003" y="1517"/>
            <a:chExt cx="1693" cy="1623"/>
          </a:xfrm>
        </p:grpSpPr>
        <p:sp>
          <p:nvSpPr>
            <p:cNvPr id="10248" name="Rectangle 8"/>
            <p:cNvSpPr>
              <a:spLocks noChangeArrowheads="1"/>
            </p:cNvSpPr>
            <p:nvPr/>
          </p:nvSpPr>
          <p:spPr bwMode="ltGray">
            <a:xfrm>
              <a:off x="1003" y="1517"/>
              <a:ext cx="1693" cy="195"/>
            </a:xfrm>
            <a:prstGeom prst="rect">
              <a:avLst/>
            </a:prstGeom>
            <a:solidFill>
              <a:srgbClr val="FF505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ltGray">
            <a:xfrm>
              <a:off x="1507" y="2101"/>
              <a:ext cx="845" cy="1039"/>
            </a:xfrm>
            <a:prstGeom prst="rect">
              <a:avLst/>
            </a:prstGeom>
            <a:solidFill>
              <a:srgbClr val="FF505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50" name="Rectangle 10"/>
          <p:cNvSpPr>
            <a:spLocks noChangeArrowheads="1"/>
          </p:cNvSpPr>
          <p:nvPr/>
        </p:nvSpPr>
        <p:spPr bwMode="blackWhite">
          <a:xfrm>
            <a:off x="869950" y="1817688"/>
            <a:ext cx="7315200" cy="94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SQL&gt; SELECT ename, job, deptno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2  FROM   emp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3  WHERE  job='CLERK';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blackWhite">
          <a:xfrm>
            <a:off x="869950" y="3284538"/>
            <a:ext cx="73406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ENAME      JOB          DEPTNO</a:t>
            </a:r>
          </a:p>
          <a:p>
            <a:pPr eaLnBrk="0" hangingPunct="0"/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---------- --------- ---------</a:t>
            </a:r>
          </a:p>
          <a:p>
            <a:pPr eaLnBrk="0" hangingPunct="0"/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JAMES      CLERK            30</a:t>
            </a:r>
          </a:p>
          <a:p>
            <a:pPr eaLnBrk="0" hangingPunct="0"/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SMITH      CLERK            20</a:t>
            </a:r>
          </a:p>
          <a:p>
            <a:pPr eaLnBrk="0" hangingPunct="0"/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ADAMS      CLERK            20</a:t>
            </a:r>
          </a:p>
          <a:p>
            <a:pPr eaLnBrk="0" hangingPunct="0"/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MILLER     CLERK           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blackWhite">
          <a:xfrm>
            <a:off x="925513" y="1482725"/>
            <a:ext cx="7289800" cy="1465263"/>
          </a:xfrm>
          <a:prstGeom prst="rect">
            <a:avLst/>
          </a:prstGeom>
          <a:solidFill>
            <a:srgbClr val="FFFFCC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>
              <a:tabLst>
                <a:tab pos="1200150" algn="l"/>
              </a:tabLst>
            </a:pPr>
            <a:endParaRPr lang="en-US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tabLst>
                <a:tab pos="1200150" algn="l"/>
              </a:tabLst>
            </a:pPr>
            <a:endParaRPr lang="en-US" b="1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>
          <a:xfrm>
            <a:off x="922338" y="642938"/>
            <a:ext cx="7299325" cy="881062"/>
          </a:xfrm>
          <a:noFill/>
          <a:ln/>
        </p:spPr>
        <p:txBody>
          <a:bodyPr lIns="92075" tIns="46038" rIns="92075" bIns="46038" anchor="t"/>
          <a:lstStyle/>
          <a:p>
            <a:r>
              <a:rPr lang="en-US" sz="3200" b="1" dirty="0"/>
              <a:t>Rules of Precedence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blackWhite">
          <a:xfrm>
            <a:off x="925513" y="3530600"/>
            <a:ext cx="7289800" cy="2014538"/>
          </a:xfrm>
          <a:prstGeom prst="rect">
            <a:avLst/>
          </a:prstGeom>
          <a:solidFill>
            <a:srgbClr val="DDDDDD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ENAME      JOB             SAL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---------- --------- ---------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KING       PRESIDENT      5000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MARTIN     SALESMAN       1250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ALLEN      SALESMAN       1600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TURNER     SALESMAN       1500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WARD       SALESMAN       1250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92263" y="2519363"/>
            <a:ext cx="1062037" cy="374650"/>
            <a:chOff x="1003" y="1587"/>
            <a:chExt cx="669" cy="236"/>
          </a:xfrm>
        </p:grpSpPr>
        <p:sp>
          <p:nvSpPr>
            <p:cNvPr id="11272" name="Rectangle 8"/>
            <p:cNvSpPr>
              <a:spLocks noChangeArrowheads="1"/>
            </p:cNvSpPr>
            <p:nvPr/>
          </p:nvSpPr>
          <p:spPr bwMode="ltGray">
            <a:xfrm>
              <a:off x="1003" y="1651"/>
              <a:ext cx="386" cy="172"/>
            </a:xfrm>
            <a:prstGeom prst="rect">
              <a:avLst/>
            </a:prstGeom>
            <a:solidFill>
              <a:srgbClr val="FF505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" name="Freeform 9"/>
            <p:cNvSpPr>
              <a:spLocks/>
            </p:cNvSpPr>
            <p:nvPr/>
          </p:nvSpPr>
          <p:spPr bwMode="auto">
            <a:xfrm>
              <a:off x="1444" y="1587"/>
              <a:ext cx="228" cy="147"/>
            </a:xfrm>
            <a:custGeom>
              <a:avLst/>
              <a:gdLst/>
              <a:ahLst/>
              <a:cxnLst>
                <a:cxn ang="0">
                  <a:pos x="0" y="146"/>
                </a:cxn>
                <a:cxn ang="0">
                  <a:pos x="0" y="0"/>
                </a:cxn>
                <a:cxn ang="0">
                  <a:pos x="227" y="0"/>
                </a:cxn>
              </a:cxnLst>
              <a:rect l="0" t="0" r="r" b="b"/>
              <a:pathLst>
                <a:path w="228" h="147">
                  <a:moveTo>
                    <a:pt x="0" y="146"/>
                  </a:moveTo>
                  <a:lnTo>
                    <a:pt x="0" y="0"/>
                  </a:lnTo>
                  <a:lnTo>
                    <a:pt x="227" y="0"/>
                  </a:lnTo>
                </a:path>
              </a:pathLst>
            </a:custGeom>
            <a:noFill/>
            <a:ln w="25400" cap="rnd" cmpd="sng">
              <a:solidFill>
                <a:srgbClr val="FF0033"/>
              </a:solidFill>
              <a:prstDash val="solid"/>
              <a:round/>
              <a:headEnd type="none" w="sm" len="sm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4" name="Line 10"/>
            <p:cNvSpPr>
              <a:spLocks noChangeShapeType="1"/>
            </p:cNvSpPr>
            <p:nvPr/>
          </p:nvSpPr>
          <p:spPr bwMode="auto">
            <a:xfrm>
              <a:off x="1389" y="1744"/>
              <a:ext cx="282" cy="0"/>
            </a:xfrm>
            <a:prstGeom prst="line">
              <a:avLst/>
            </a:prstGeom>
            <a:noFill/>
            <a:ln w="25400">
              <a:solidFill>
                <a:srgbClr val="FF0033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5" name="Rectangle 11"/>
          <p:cNvSpPr>
            <a:spLocks noChangeArrowheads="1"/>
          </p:cNvSpPr>
          <p:nvPr/>
        </p:nvSpPr>
        <p:spPr bwMode="ltGray">
          <a:xfrm>
            <a:off x="1592263" y="2346325"/>
            <a:ext cx="612775" cy="273050"/>
          </a:xfrm>
          <a:prstGeom prst="rect">
            <a:avLst/>
          </a:prstGeom>
          <a:solidFill>
            <a:srgbClr val="009900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blackWhite">
          <a:xfrm>
            <a:off x="912813" y="1470025"/>
            <a:ext cx="7315200" cy="149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SQL&gt; SELECT ename, job, sal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2  FROM   emp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3  WHERE  job='SALESMAN'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4  OR     job='PRESIDENT'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5  AND    sal&gt;1500;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blackWhite">
          <a:xfrm>
            <a:off x="938213" y="2025650"/>
            <a:ext cx="7289800" cy="1465263"/>
          </a:xfrm>
          <a:prstGeom prst="rect">
            <a:avLst/>
          </a:prstGeom>
          <a:solidFill>
            <a:srgbClr val="FFFFCC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>
              <a:tabLst>
                <a:tab pos="1200150" algn="l"/>
              </a:tabLst>
            </a:pPr>
            <a:endParaRPr lang="en-US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tabLst>
                <a:tab pos="1200150" algn="l"/>
              </a:tabLst>
            </a:pPr>
            <a:endParaRPr lang="en-US" b="1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title"/>
          </p:nvPr>
        </p:nvSpPr>
        <p:spPr>
          <a:xfrm>
            <a:off x="922338" y="642938"/>
            <a:ext cx="7299325" cy="881062"/>
          </a:xfrm>
          <a:noFill/>
          <a:ln/>
        </p:spPr>
        <p:txBody>
          <a:bodyPr lIns="92075" tIns="46038" rIns="92075" bIns="46038" anchor="t"/>
          <a:lstStyle/>
          <a:p>
            <a:r>
              <a:rPr lang="en-US" sz="3200" b="1" dirty="0"/>
              <a:t>Rules of Precedence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blackWhite">
          <a:xfrm>
            <a:off x="938213" y="4035425"/>
            <a:ext cx="4852987" cy="1190625"/>
          </a:xfrm>
          <a:prstGeom prst="rect">
            <a:avLst/>
          </a:prstGeom>
          <a:solidFill>
            <a:srgbClr val="DDDDDD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ENAME      JOB             SAL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---------- --------- ---------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KING       PRESIDENT      5000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ALLEN      SALESMAN       1600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1031875" y="1478882"/>
            <a:ext cx="5571141" cy="502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346075" eaLnBrk="0" hangingPunct="0">
              <a:lnSpc>
                <a:spcPct val="95000"/>
              </a:lnSpc>
              <a:spcBef>
                <a:spcPct val="35000"/>
              </a:spcBef>
              <a:tabLst>
                <a:tab pos="571500" algn="l"/>
              </a:tabLst>
            </a:pPr>
            <a:r>
              <a:rPr lang="en-US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Use parentheses to force priority.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633538" y="2778125"/>
            <a:ext cx="1208087" cy="374650"/>
            <a:chOff x="1029" y="1750"/>
            <a:chExt cx="761" cy="236"/>
          </a:xfrm>
        </p:grpSpPr>
        <p:sp>
          <p:nvSpPr>
            <p:cNvPr id="12297" name="Rectangle 9"/>
            <p:cNvSpPr>
              <a:spLocks noChangeArrowheads="1"/>
            </p:cNvSpPr>
            <p:nvPr/>
          </p:nvSpPr>
          <p:spPr bwMode="ltGray">
            <a:xfrm>
              <a:off x="1029" y="1814"/>
              <a:ext cx="386" cy="172"/>
            </a:xfrm>
            <a:prstGeom prst="rect">
              <a:avLst/>
            </a:prstGeom>
            <a:solidFill>
              <a:srgbClr val="FF505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8" name="Freeform 10"/>
            <p:cNvSpPr>
              <a:spLocks/>
            </p:cNvSpPr>
            <p:nvPr/>
          </p:nvSpPr>
          <p:spPr bwMode="auto">
            <a:xfrm>
              <a:off x="1562" y="1750"/>
              <a:ext cx="228" cy="147"/>
            </a:xfrm>
            <a:custGeom>
              <a:avLst/>
              <a:gdLst/>
              <a:ahLst/>
              <a:cxnLst>
                <a:cxn ang="0">
                  <a:pos x="0" y="146"/>
                </a:cxn>
                <a:cxn ang="0">
                  <a:pos x="0" y="0"/>
                </a:cxn>
                <a:cxn ang="0">
                  <a:pos x="227" y="0"/>
                </a:cxn>
              </a:cxnLst>
              <a:rect l="0" t="0" r="r" b="b"/>
              <a:pathLst>
                <a:path w="228" h="147">
                  <a:moveTo>
                    <a:pt x="0" y="146"/>
                  </a:moveTo>
                  <a:lnTo>
                    <a:pt x="0" y="0"/>
                  </a:lnTo>
                  <a:lnTo>
                    <a:pt x="227" y="0"/>
                  </a:lnTo>
                </a:path>
              </a:pathLst>
            </a:custGeom>
            <a:noFill/>
            <a:ln w="25400" cap="rnd" cmpd="sng">
              <a:solidFill>
                <a:srgbClr val="FF0033"/>
              </a:solidFill>
              <a:prstDash val="solid"/>
              <a:round/>
              <a:headEnd type="none" w="sm" len="sm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9" name="Line 11"/>
            <p:cNvSpPr>
              <a:spLocks noChangeShapeType="1"/>
            </p:cNvSpPr>
            <p:nvPr/>
          </p:nvSpPr>
          <p:spPr bwMode="auto">
            <a:xfrm>
              <a:off x="1420" y="1907"/>
              <a:ext cx="369" cy="0"/>
            </a:xfrm>
            <a:prstGeom prst="line">
              <a:avLst/>
            </a:prstGeom>
            <a:noFill/>
            <a:ln w="25400">
              <a:solidFill>
                <a:srgbClr val="FF0033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00" name="Rectangle 12"/>
          <p:cNvSpPr>
            <a:spLocks noChangeArrowheads="1"/>
          </p:cNvSpPr>
          <p:nvPr/>
        </p:nvSpPr>
        <p:spPr bwMode="ltGray">
          <a:xfrm>
            <a:off x="1631950" y="3155950"/>
            <a:ext cx="612775" cy="273050"/>
          </a:xfrm>
          <a:prstGeom prst="rect">
            <a:avLst/>
          </a:prstGeom>
          <a:solidFill>
            <a:srgbClr val="009900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blackWhite">
          <a:xfrm>
            <a:off x="938213" y="2012950"/>
            <a:ext cx="7315200" cy="149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SQL&gt; SELECT   ename, job, sal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2  FROM     emp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3  WHERE    (job='SALESMAN'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4  OR       job='PRESIDENT')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5  AND      sal&gt;1500;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Relating Multiple </a:t>
            </a:r>
            <a:r>
              <a:rPr lang="en-US" sz="3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Tables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55530"/>
            <a:ext cx="7239000" cy="4288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Using the ORDER BY </a:t>
            </a:r>
            <a:r>
              <a:rPr lang="en-US" sz="3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Clause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38300"/>
            <a:ext cx="7229968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Sorting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447800"/>
            <a:ext cx="7004579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Line 4"/>
          <p:cNvSpPr>
            <a:spLocks noChangeShapeType="1"/>
          </p:cNvSpPr>
          <p:nvPr/>
        </p:nvSpPr>
        <p:spPr bwMode="auto">
          <a:xfrm flipV="1">
            <a:off x="4572000" y="2936875"/>
            <a:ext cx="0" cy="644525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7" name="Freeform 5"/>
          <p:cNvSpPr>
            <a:spLocks/>
          </p:cNvSpPr>
          <p:nvPr/>
        </p:nvSpPr>
        <p:spPr bwMode="auto">
          <a:xfrm>
            <a:off x="2266950" y="3562350"/>
            <a:ext cx="4706938" cy="534988"/>
          </a:xfrm>
          <a:custGeom>
            <a:avLst/>
            <a:gdLst/>
            <a:ahLst/>
            <a:cxnLst>
              <a:cxn ang="0">
                <a:pos x="0" y="316"/>
              </a:cxn>
              <a:cxn ang="0">
                <a:pos x="0" y="0"/>
              </a:cxn>
              <a:cxn ang="0">
                <a:pos x="2964" y="0"/>
              </a:cxn>
              <a:cxn ang="0">
                <a:pos x="2964" y="148"/>
              </a:cxn>
              <a:cxn ang="0">
                <a:pos x="2964" y="336"/>
              </a:cxn>
            </a:cxnLst>
            <a:rect l="0" t="0" r="r" b="b"/>
            <a:pathLst>
              <a:path w="2965" h="337">
                <a:moveTo>
                  <a:pt x="0" y="316"/>
                </a:moveTo>
                <a:lnTo>
                  <a:pt x="0" y="0"/>
                </a:lnTo>
                <a:lnTo>
                  <a:pt x="2964" y="0"/>
                </a:lnTo>
                <a:lnTo>
                  <a:pt x="2964" y="148"/>
                </a:lnTo>
                <a:lnTo>
                  <a:pt x="2964" y="336"/>
                </a:lnTo>
              </a:path>
            </a:pathLst>
          </a:custGeom>
          <a:noFill/>
          <a:ln w="50800" cap="rnd" cmpd="sng">
            <a:solidFill>
              <a:srgbClr val="FFCC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title"/>
          </p:nvPr>
        </p:nvSpPr>
        <p:spPr>
          <a:xfrm>
            <a:off x="922338" y="642938"/>
            <a:ext cx="7299325" cy="881062"/>
          </a:xfrm>
          <a:noFill/>
          <a:ln/>
        </p:spPr>
        <p:txBody>
          <a:bodyPr lIns="92075" tIns="46038" rIns="92075" bIns="46038" anchor="t"/>
          <a:lstStyle/>
          <a:p>
            <a:r>
              <a:rPr lang="en-US" sz="3200" b="1" dirty="0"/>
              <a:t>Two Types of SQL Functions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blackWhite">
          <a:xfrm>
            <a:off x="3416300" y="2014538"/>
            <a:ext cx="2311400" cy="931862"/>
          </a:xfrm>
          <a:prstGeom prst="rect">
            <a:avLst/>
          </a:prstGeom>
          <a:gradFill rotWithShape="0">
            <a:gsLst>
              <a:gs pos="0">
                <a:srgbClr val="FF6633"/>
              </a:gs>
              <a:gs pos="100000">
                <a:srgbClr val="FF6633">
                  <a:gamma/>
                  <a:shade val="89804"/>
                  <a:invGamma/>
                </a:srgbClr>
              </a:gs>
            </a:gsLst>
            <a:lin ang="27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sz="24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Functions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blackWhite">
          <a:xfrm>
            <a:off x="1195388" y="4071938"/>
            <a:ext cx="2284412" cy="920750"/>
          </a:xfrm>
          <a:prstGeom prst="rect">
            <a:avLst/>
          </a:prstGeom>
          <a:gradFill rotWithShape="0">
            <a:gsLst>
              <a:gs pos="0">
                <a:srgbClr val="008080"/>
              </a:gs>
              <a:gs pos="100000">
                <a:srgbClr val="008080">
                  <a:gamma/>
                  <a:shade val="89804"/>
                  <a:invGamma/>
                </a:srgbClr>
              </a:gs>
            </a:gsLst>
            <a:lin ang="27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sz="24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Single-row </a:t>
            </a:r>
          </a:p>
          <a:p>
            <a:pPr algn="ctr" eaLnBrk="0" hangingPunct="0"/>
            <a:r>
              <a:rPr lang="en-US" sz="24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functions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blackWhite">
          <a:xfrm>
            <a:off x="5749925" y="4057650"/>
            <a:ext cx="2263775" cy="950913"/>
          </a:xfrm>
          <a:prstGeom prst="rect">
            <a:avLst/>
          </a:prstGeom>
          <a:gradFill rotWithShape="0">
            <a:gsLst>
              <a:gs pos="0">
                <a:srgbClr val="008080"/>
              </a:gs>
              <a:gs pos="100000">
                <a:srgbClr val="008080">
                  <a:gamma/>
                  <a:shade val="89804"/>
                  <a:invGamma/>
                </a:srgbClr>
              </a:gs>
            </a:gsLst>
            <a:lin ang="27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sz="24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Multiple-row</a:t>
            </a:r>
          </a:p>
          <a:p>
            <a:pPr algn="ctr" eaLnBrk="0" hangingPunct="0"/>
            <a:r>
              <a:rPr lang="en-US" sz="24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functions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33400" y="4532313"/>
            <a:ext cx="3581400" cy="0"/>
            <a:chOff x="336" y="2855"/>
            <a:chExt cx="2256" cy="0"/>
          </a:xfrm>
        </p:grpSpPr>
        <p:sp>
          <p:nvSpPr>
            <p:cNvPr id="13323" name="Line 11"/>
            <p:cNvSpPr>
              <a:spLocks noChangeShapeType="1"/>
            </p:cNvSpPr>
            <p:nvPr/>
          </p:nvSpPr>
          <p:spPr bwMode="auto">
            <a:xfrm>
              <a:off x="336" y="2855"/>
              <a:ext cx="384" cy="0"/>
            </a:xfrm>
            <a:prstGeom prst="line">
              <a:avLst/>
            </a:prstGeom>
            <a:noFill/>
            <a:ln w="50800">
              <a:solidFill>
                <a:srgbClr val="FFCC00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324" name="Line 12"/>
            <p:cNvSpPr>
              <a:spLocks noChangeShapeType="1"/>
            </p:cNvSpPr>
            <p:nvPr/>
          </p:nvSpPr>
          <p:spPr bwMode="auto">
            <a:xfrm>
              <a:off x="2208" y="2855"/>
              <a:ext cx="384" cy="0"/>
            </a:xfrm>
            <a:prstGeom prst="line">
              <a:avLst/>
            </a:prstGeom>
            <a:noFill/>
            <a:ln w="50800">
              <a:solidFill>
                <a:srgbClr val="FFCC00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5124450" y="4227513"/>
            <a:ext cx="3524250" cy="552450"/>
            <a:chOff x="3228" y="2663"/>
            <a:chExt cx="2220" cy="348"/>
          </a:xfrm>
        </p:grpSpPr>
        <p:sp>
          <p:nvSpPr>
            <p:cNvPr id="13326" name="Line 14"/>
            <p:cNvSpPr>
              <a:spLocks noChangeShapeType="1"/>
            </p:cNvSpPr>
            <p:nvPr/>
          </p:nvSpPr>
          <p:spPr bwMode="auto">
            <a:xfrm>
              <a:off x="3228" y="2855"/>
              <a:ext cx="384" cy="0"/>
            </a:xfrm>
            <a:prstGeom prst="line">
              <a:avLst/>
            </a:prstGeom>
            <a:noFill/>
            <a:ln w="50800">
              <a:solidFill>
                <a:srgbClr val="FFCC00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327" name="Line 15"/>
            <p:cNvSpPr>
              <a:spLocks noChangeShapeType="1"/>
            </p:cNvSpPr>
            <p:nvPr/>
          </p:nvSpPr>
          <p:spPr bwMode="auto">
            <a:xfrm>
              <a:off x="5064" y="2855"/>
              <a:ext cx="384" cy="0"/>
            </a:xfrm>
            <a:prstGeom prst="line">
              <a:avLst/>
            </a:prstGeom>
            <a:noFill/>
            <a:ln w="50800">
              <a:solidFill>
                <a:srgbClr val="FFCC00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328" name="Line 16"/>
            <p:cNvSpPr>
              <a:spLocks noChangeShapeType="1"/>
            </p:cNvSpPr>
            <p:nvPr/>
          </p:nvSpPr>
          <p:spPr bwMode="auto">
            <a:xfrm>
              <a:off x="3228" y="2663"/>
              <a:ext cx="384" cy="0"/>
            </a:xfrm>
            <a:prstGeom prst="line">
              <a:avLst/>
            </a:prstGeom>
            <a:noFill/>
            <a:ln w="50800">
              <a:solidFill>
                <a:srgbClr val="FFCC00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329" name="Line 17"/>
            <p:cNvSpPr>
              <a:spLocks noChangeShapeType="1"/>
            </p:cNvSpPr>
            <p:nvPr/>
          </p:nvSpPr>
          <p:spPr bwMode="auto">
            <a:xfrm>
              <a:off x="3228" y="3011"/>
              <a:ext cx="384" cy="0"/>
            </a:xfrm>
            <a:prstGeom prst="line">
              <a:avLst/>
            </a:prstGeom>
            <a:noFill/>
            <a:ln w="50800">
              <a:solidFill>
                <a:srgbClr val="FFCC00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Line 4"/>
          <p:cNvSpPr>
            <a:spLocks noChangeShapeType="1"/>
          </p:cNvSpPr>
          <p:nvPr/>
        </p:nvSpPr>
        <p:spPr bwMode="auto">
          <a:xfrm flipV="1">
            <a:off x="4589463" y="2171700"/>
            <a:ext cx="0" cy="1419225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 flipV="1">
            <a:off x="2647950" y="3087688"/>
            <a:ext cx="1960563" cy="503237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V="1">
            <a:off x="4608513" y="3070225"/>
            <a:ext cx="2012950" cy="52070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H="1">
            <a:off x="2863850" y="3590925"/>
            <a:ext cx="1744663" cy="1598613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4608513" y="3590925"/>
            <a:ext cx="1671637" cy="1652588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title"/>
          </p:nvPr>
        </p:nvSpPr>
        <p:spPr>
          <a:xfrm>
            <a:off x="922338" y="566738"/>
            <a:ext cx="7299325" cy="881062"/>
          </a:xfrm>
          <a:noFill/>
          <a:ln/>
        </p:spPr>
        <p:txBody>
          <a:bodyPr lIns="92075" tIns="46038" rIns="92075" bIns="46038" anchor="t"/>
          <a:lstStyle/>
          <a:p>
            <a:r>
              <a:rPr lang="en-US" sz="3200" b="1" dirty="0"/>
              <a:t>Single-Row Functions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blackWhite">
          <a:xfrm>
            <a:off x="2012950" y="4749800"/>
            <a:ext cx="1785938" cy="931863"/>
          </a:xfrm>
          <a:prstGeom prst="rect">
            <a:avLst/>
          </a:prstGeom>
          <a:gradFill rotWithShape="0">
            <a:gsLst>
              <a:gs pos="0">
                <a:srgbClr val="FF9900"/>
              </a:gs>
              <a:gs pos="100000">
                <a:srgbClr val="FF9900">
                  <a:gamma/>
                  <a:shade val="89804"/>
                  <a:invGamma/>
                </a:srgbClr>
              </a:gs>
            </a:gsLst>
            <a:lin ang="27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sz="24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Conversion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blackWhite">
          <a:xfrm>
            <a:off x="3740150" y="1468438"/>
            <a:ext cx="1739900" cy="911225"/>
          </a:xfrm>
          <a:prstGeom prst="rect">
            <a:avLst/>
          </a:prstGeom>
          <a:gradFill rotWithShape="0">
            <a:gsLst>
              <a:gs pos="0">
                <a:srgbClr val="FF6633"/>
              </a:gs>
              <a:gs pos="100000">
                <a:srgbClr val="FF6633">
                  <a:gamma/>
                  <a:shade val="89804"/>
                  <a:invGamma/>
                </a:srgbClr>
              </a:gs>
            </a:gsLst>
            <a:lin ang="27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sz="24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Character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blackWhite">
          <a:xfrm>
            <a:off x="6216650" y="2655888"/>
            <a:ext cx="1739900" cy="911225"/>
          </a:xfrm>
          <a:prstGeom prst="rect">
            <a:avLst/>
          </a:prstGeom>
          <a:gradFill rotWithShape="0">
            <a:gsLst>
              <a:gs pos="0">
                <a:srgbClr val="336600"/>
              </a:gs>
              <a:gs pos="100000">
                <a:srgbClr val="336600">
                  <a:gamma/>
                  <a:shade val="89804"/>
                  <a:invGamma/>
                </a:srgbClr>
              </a:gs>
            </a:gsLst>
            <a:lin ang="27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22238" tIns="61913" rIns="122238" bIns="61913" anchor="ctr"/>
          <a:lstStyle/>
          <a:p>
            <a:pPr algn="ctr" defTabSz="1620838" eaLnBrk="0" hangingPunct="0"/>
            <a:r>
              <a:rPr lang="en-US" sz="24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Number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blackWhite">
          <a:xfrm>
            <a:off x="5360988" y="4770438"/>
            <a:ext cx="1739900" cy="911225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66CC">
                  <a:gamma/>
                  <a:shade val="89804"/>
                  <a:invGamma/>
                </a:srgbClr>
              </a:gs>
            </a:gsLst>
            <a:lin ang="27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sz="24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Date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blackWhite">
          <a:xfrm>
            <a:off x="1227138" y="2655888"/>
            <a:ext cx="1739900" cy="911225"/>
          </a:xfrm>
          <a:prstGeom prst="rect">
            <a:avLst/>
          </a:prstGeom>
          <a:gradFill rotWithShape="0">
            <a:gsLst>
              <a:gs pos="0">
                <a:srgbClr val="FF6699"/>
              </a:gs>
              <a:gs pos="100000">
                <a:srgbClr val="FF6699">
                  <a:gamma/>
                  <a:shade val="89804"/>
                  <a:invGamma/>
                </a:srgbClr>
              </a:gs>
            </a:gsLst>
            <a:lin ang="27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sz="24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General</a:t>
            </a: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blackWhite">
          <a:xfrm>
            <a:off x="3533775" y="3108325"/>
            <a:ext cx="2152650" cy="931863"/>
          </a:xfrm>
          <a:prstGeom prst="rect">
            <a:avLst/>
          </a:prstGeom>
          <a:gradFill rotWithShape="0">
            <a:gsLst>
              <a:gs pos="0">
                <a:srgbClr val="008080"/>
              </a:gs>
              <a:gs pos="100000">
                <a:srgbClr val="008080">
                  <a:gamma/>
                  <a:shade val="89804"/>
                  <a:invGamma/>
                </a:srgbClr>
              </a:gs>
            </a:gsLst>
            <a:lin ang="27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sz="24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Single-row </a:t>
            </a:r>
          </a:p>
          <a:p>
            <a:pPr algn="ctr" eaLnBrk="0" hangingPunct="0"/>
            <a:r>
              <a:rPr lang="en-US" sz="24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functions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Character Functions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4892" y="1857374"/>
            <a:ext cx="6575108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ChangeArrowheads="1"/>
          </p:cNvSpPr>
          <p:nvPr/>
        </p:nvSpPr>
        <p:spPr bwMode="blackWhite">
          <a:xfrm>
            <a:off x="927100" y="2595563"/>
            <a:ext cx="3744913" cy="46513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35000"/>
              </a:spcBef>
            </a:pPr>
            <a:r>
              <a:rPr lang="en-US" sz="2400" b="1">
                <a:solidFill>
                  <a:srgbClr val="000000"/>
                </a:solidFill>
              </a:rPr>
              <a:t>Function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blackWhite">
          <a:xfrm>
            <a:off x="4697413" y="2595563"/>
            <a:ext cx="3540125" cy="46513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35000"/>
              </a:spcBef>
            </a:pPr>
            <a:r>
              <a:rPr lang="en-US" sz="2400" b="1">
                <a:solidFill>
                  <a:srgbClr val="000000"/>
                </a:solidFill>
              </a:rPr>
              <a:t>Result</a:t>
            </a:r>
          </a:p>
        </p:txBody>
      </p:sp>
      <p:sp>
        <p:nvSpPr>
          <p:cNvPr id="15366" name="Arc 6"/>
          <p:cNvSpPr>
            <a:spLocks/>
          </p:cNvSpPr>
          <p:nvPr/>
        </p:nvSpPr>
        <p:spPr bwMode="ltGray">
          <a:xfrm>
            <a:off x="5459413" y="2573338"/>
            <a:ext cx="211137" cy="225425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9525" cap="rnd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title"/>
          </p:nvPr>
        </p:nvSpPr>
        <p:spPr>
          <a:xfrm>
            <a:off x="922338" y="676275"/>
            <a:ext cx="7299325" cy="881063"/>
          </a:xfrm>
          <a:noFill/>
          <a:ln/>
        </p:spPr>
        <p:txBody>
          <a:bodyPr lIns="92075" tIns="46038" rIns="92075" bIns="46038" anchor="t"/>
          <a:lstStyle/>
          <a:p>
            <a:r>
              <a:rPr lang="en-US" sz="3200" b="1" dirty="0"/>
              <a:t>Case Conversion Functions</a:t>
            </a: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60425" y="1960563"/>
            <a:ext cx="7385050" cy="462307"/>
          </a:xfrm>
          <a:noFill/>
          <a:ln/>
        </p:spPr>
        <p:txBody>
          <a:bodyPr lIns="92075" tIns="46038" rIns="92075" bIns="46038">
            <a:spAutoFit/>
          </a:bodyPr>
          <a:lstStyle/>
          <a:p>
            <a:pPr marL="0" indent="0" defTabSz="346075">
              <a:tabLst>
                <a:tab pos="571500" algn="l"/>
              </a:tabLst>
            </a:pPr>
            <a:r>
              <a:rPr lang="en-US" sz="2400" dirty="0"/>
              <a:t>Convert case for character strings</a:t>
            </a: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blackWhite">
          <a:xfrm>
            <a:off x="927100" y="3084513"/>
            <a:ext cx="3822700" cy="141763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5000"/>
              </a:lnSpc>
              <a:spcBef>
                <a:spcPct val="35000"/>
              </a:spcBef>
            </a:pPr>
            <a:r>
              <a:rPr lang="en-US" sz="2400" b="1" dirty="0">
                <a:solidFill>
                  <a:srgbClr val="000000"/>
                </a:solidFill>
              </a:rPr>
              <a:t>LOWER(</a:t>
            </a:r>
            <a:r>
              <a:rPr lang="en-US" sz="2400" b="1" dirty="0">
                <a:solidFill>
                  <a:schemeClr val="bg2"/>
                </a:solidFill>
                <a:latin typeface="Courier New" pitchFamily="49" charset="0"/>
              </a:rPr>
              <a:t>'</a:t>
            </a:r>
            <a:r>
              <a:rPr lang="en-US" sz="2400" b="1" dirty="0">
                <a:solidFill>
                  <a:srgbClr val="000000"/>
                </a:solidFill>
              </a:rPr>
              <a:t>SQL Course</a:t>
            </a:r>
            <a:r>
              <a:rPr lang="en-US" sz="2400" b="1" dirty="0">
                <a:solidFill>
                  <a:schemeClr val="bg2"/>
                </a:solidFill>
                <a:latin typeface="Courier New" pitchFamily="49" charset="0"/>
              </a:rPr>
              <a:t>'</a:t>
            </a:r>
            <a:r>
              <a:rPr lang="en-US" sz="2400" b="1" dirty="0">
                <a:solidFill>
                  <a:srgbClr val="000000"/>
                </a:solidFill>
              </a:rPr>
              <a:t>)</a:t>
            </a:r>
          </a:p>
          <a:p>
            <a:pPr eaLnBrk="0" hangingPunct="0">
              <a:lnSpc>
                <a:spcPct val="95000"/>
              </a:lnSpc>
              <a:spcBef>
                <a:spcPct val="35000"/>
              </a:spcBef>
            </a:pPr>
            <a:r>
              <a:rPr lang="en-US" sz="2400" b="1" dirty="0">
                <a:solidFill>
                  <a:srgbClr val="000000"/>
                </a:solidFill>
              </a:rPr>
              <a:t>UPPER(</a:t>
            </a:r>
            <a:r>
              <a:rPr lang="en-US" sz="2400" b="1" dirty="0">
                <a:solidFill>
                  <a:schemeClr val="bg2"/>
                </a:solidFill>
                <a:latin typeface="Courier New" pitchFamily="49" charset="0"/>
              </a:rPr>
              <a:t>'</a:t>
            </a:r>
            <a:r>
              <a:rPr lang="en-US" sz="2400" b="1" dirty="0">
                <a:solidFill>
                  <a:srgbClr val="000000"/>
                </a:solidFill>
              </a:rPr>
              <a:t>SQL Course</a:t>
            </a:r>
            <a:r>
              <a:rPr lang="en-US" sz="2400" b="1" dirty="0">
                <a:solidFill>
                  <a:schemeClr val="bg2"/>
                </a:solidFill>
                <a:latin typeface="Courier New" pitchFamily="49" charset="0"/>
              </a:rPr>
              <a:t>'</a:t>
            </a:r>
            <a:r>
              <a:rPr lang="en-US" sz="2400" b="1" dirty="0">
                <a:solidFill>
                  <a:srgbClr val="000000"/>
                </a:solidFill>
              </a:rPr>
              <a:t>)</a:t>
            </a:r>
          </a:p>
          <a:p>
            <a:pPr eaLnBrk="0" hangingPunct="0">
              <a:lnSpc>
                <a:spcPct val="95000"/>
              </a:lnSpc>
              <a:spcBef>
                <a:spcPct val="35000"/>
              </a:spcBef>
            </a:pPr>
            <a:r>
              <a:rPr lang="en-US" sz="2400" b="1" dirty="0">
                <a:solidFill>
                  <a:srgbClr val="000000"/>
                </a:solidFill>
              </a:rPr>
              <a:t>INITCAP(</a:t>
            </a:r>
            <a:r>
              <a:rPr lang="en-US" sz="2400" b="1" dirty="0">
                <a:solidFill>
                  <a:schemeClr val="bg2"/>
                </a:solidFill>
                <a:latin typeface="Courier New" pitchFamily="49" charset="0"/>
              </a:rPr>
              <a:t>'</a:t>
            </a:r>
            <a:r>
              <a:rPr lang="en-US" sz="2400" b="1" dirty="0">
                <a:solidFill>
                  <a:srgbClr val="000000"/>
                </a:solidFill>
              </a:rPr>
              <a:t>SQL Course</a:t>
            </a:r>
            <a:r>
              <a:rPr lang="en-US" sz="2400" b="1" dirty="0">
                <a:solidFill>
                  <a:schemeClr val="bg2"/>
                </a:solidFill>
                <a:latin typeface="Courier New" pitchFamily="49" charset="0"/>
              </a:rPr>
              <a:t>'</a:t>
            </a:r>
            <a:r>
              <a:rPr lang="en-US" sz="2400" b="1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blackWhite">
          <a:xfrm>
            <a:off x="4697413" y="3084513"/>
            <a:ext cx="3540125" cy="141763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5000"/>
              </a:lnSpc>
              <a:spcBef>
                <a:spcPct val="35000"/>
              </a:spcBef>
            </a:pPr>
            <a:r>
              <a:rPr lang="en-US" sz="2400" b="1" dirty="0" err="1">
                <a:solidFill>
                  <a:srgbClr val="000000"/>
                </a:solidFill>
              </a:rPr>
              <a:t>sql</a:t>
            </a:r>
            <a:r>
              <a:rPr lang="en-US" sz="2400" b="1" dirty="0">
                <a:solidFill>
                  <a:srgbClr val="000000"/>
                </a:solidFill>
              </a:rPr>
              <a:t> course</a:t>
            </a:r>
          </a:p>
          <a:p>
            <a:pPr eaLnBrk="0" hangingPunct="0">
              <a:lnSpc>
                <a:spcPct val="95000"/>
              </a:lnSpc>
              <a:spcBef>
                <a:spcPct val="35000"/>
              </a:spcBef>
            </a:pPr>
            <a:r>
              <a:rPr lang="en-US" sz="2400" b="1" dirty="0">
                <a:solidFill>
                  <a:srgbClr val="000000"/>
                </a:solidFill>
              </a:rPr>
              <a:t>SQL COURSE</a:t>
            </a:r>
          </a:p>
          <a:p>
            <a:pPr eaLnBrk="0" hangingPunct="0">
              <a:lnSpc>
                <a:spcPct val="95000"/>
              </a:lnSpc>
              <a:spcBef>
                <a:spcPct val="35000"/>
              </a:spcBef>
            </a:pPr>
            <a:r>
              <a:rPr lang="en-US" sz="2400" b="1" dirty="0" err="1">
                <a:solidFill>
                  <a:srgbClr val="000000"/>
                </a:solidFill>
              </a:rPr>
              <a:t>Sql</a:t>
            </a:r>
            <a:r>
              <a:rPr lang="en-US" sz="2400" b="1" dirty="0">
                <a:solidFill>
                  <a:srgbClr val="000000"/>
                </a:solidFill>
              </a:rPr>
              <a:t> 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Rectangle 9"/>
          <p:cNvSpPr>
            <a:spLocks noGrp="1" noChangeArrowheads="1"/>
          </p:cNvSpPr>
          <p:nvPr>
            <p:ph type="title"/>
          </p:nvPr>
        </p:nvSpPr>
        <p:spPr>
          <a:xfrm>
            <a:off x="693738" y="642938"/>
            <a:ext cx="7783512" cy="881062"/>
          </a:xfrm>
          <a:noFill/>
          <a:ln/>
        </p:spPr>
        <p:txBody>
          <a:bodyPr lIns="92075" tIns="46038" rIns="92075" bIns="46038" anchor="t"/>
          <a:lstStyle/>
          <a:p>
            <a:r>
              <a:rPr lang="en-US" sz="3200" b="1" dirty="0"/>
              <a:t>Character Manipulation Functions</a:t>
            </a: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693738" y="1814513"/>
            <a:ext cx="8281987" cy="462307"/>
          </a:xfrm>
          <a:noFill/>
          <a:ln/>
        </p:spPr>
        <p:txBody>
          <a:bodyPr lIns="92075" tIns="46038" rIns="92075" bIns="46038">
            <a:spAutoFit/>
          </a:bodyPr>
          <a:lstStyle/>
          <a:p>
            <a:pPr marL="0" indent="0" defTabSz="346075">
              <a:tabLst>
                <a:tab pos="571500" algn="l"/>
                <a:tab pos="5556250" algn="l"/>
              </a:tabLst>
            </a:pPr>
            <a:r>
              <a:rPr lang="en-US" sz="2400" dirty="0"/>
              <a:t>Manipulate character strings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438400"/>
            <a:ext cx="7176430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Number Function</a:t>
            </a:r>
            <a:endParaRPr lang="en-US" sz="3200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371600"/>
            <a:ext cx="5461907" cy="235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5715000" cy="2538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2800349"/>
            <a:ext cx="6096000" cy="291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7239" y="5410200"/>
            <a:ext cx="6666561" cy="948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714375" y="1601788"/>
            <a:ext cx="7826375" cy="425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285750" indent="-285750" eaLnBrk="0" hangingPunct="0">
              <a:lnSpc>
                <a:spcPct val="90000"/>
              </a:lnSpc>
              <a:spcBef>
                <a:spcPct val="35000"/>
              </a:spcBef>
              <a:buClr>
                <a:srgbClr val="FFCC00"/>
              </a:buClr>
              <a:buSzPct val="100000"/>
              <a:buFontTx/>
              <a:buChar char="•"/>
            </a:pP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MONTHS_BETWEEN ('01-SEP-95','11-JAN-94')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511175"/>
            <a:ext cx="7299325" cy="881063"/>
          </a:xfrm>
          <a:noFill/>
          <a:ln/>
        </p:spPr>
        <p:txBody>
          <a:bodyPr lIns="92075" tIns="46038" rIns="92075" bIns="46038" anchor="t"/>
          <a:lstStyle/>
          <a:p>
            <a:r>
              <a:rPr lang="en-US" sz="3200" b="1" dirty="0"/>
              <a:t>Using Date Functions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714375" y="2730500"/>
            <a:ext cx="7754938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285750" indent="-285750" eaLnBrk="0" hangingPunct="0">
              <a:buClr>
                <a:srgbClr val="FFCC00"/>
              </a:buClr>
              <a:buSzPct val="100000"/>
              <a:buFontTx/>
              <a:buChar char="•"/>
            </a:pP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ADD_MONTHS ('11-JAN-94',6)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695325" y="3652493"/>
            <a:ext cx="7916863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285750" indent="-285750" eaLnBrk="0" hangingPunct="0">
              <a:buClr>
                <a:srgbClr val="FFCC00"/>
              </a:buClr>
              <a:buSzPct val="100000"/>
              <a:buFontTx/>
              <a:buChar char="•"/>
            </a:pP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NEXT_DAY ('01-SEP-95','FRIDAY') </a:t>
            </a: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714375" y="4566893"/>
            <a:ext cx="6764338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285750" indent="-285750" eaLnBrk="0" hangingPunct="0">
              <a:buClr>
                <a:srgbClr val="FFCC00"/>
              </a:buClr>
              <a:buSzPct val="100000"/>
              <a:buFontTx/>
              <a:buChar char="•"/>
            </a:pP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LAST_DAY('01-SEP-95')</a:t>
            </a: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4735513" y="2235200"/>
            <a:ext cx="1028700" cy="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6030913" y="2032000"/>
            <a:ext cx="23241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0" hangingPunct="0"/>
            <a:r>
              <a:rPr lang="en-US" sz="2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19.6774194</a:t>
            </a: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6583363" y="2730500"/>
            <a:ext cx="23241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0" hangingPunct="0"/>
            <a:r>
              <a:rPr lang="en-US" sz="2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'11-JUL-94'</a:t>
            </a: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6583363" y="3689504"/>
            <a:ext cx="23241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0" hangingPunct="0"/>
            <a:r>
              <a:rPr lang="en-US" sz="2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'08-SEP-95'</a:t>
            </a:r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6583363" y="4566893"/>
            <a:ext cx="23241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0" hangingPunct="0"/>
            <a:r>
              <a:rPr lang="en-US" sz="2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'30-SEP-95'</a:t>
            </a:r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6088063" y="3939830"/>
            <a:ext cx="495300" cy="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6088063" y="2940050"/>
            <a:ext cx="495300" cy="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6088063" y="4785968"/>
            <a:ext cx="495300" cy="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Relational Database </a:t>
            </a:r>
            <a:r>
              <a:rPr lang="en-US" sz="3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Terminology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7220" y="1600200"/>
            <a:ext cx="6130380" cy="450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Line Callout 3 (No Border) 5"/>
          <p:cNvSpPr/>
          <p:nvPr/>
        </p:nvSpPr>
        <p:spPr>
          <a:xfrm>
            <a:off x="609600" y="4648200"/>
            <a:ext cx="685800" cy="457200"/>
          </a:xfrm>
          <a:prstGeom prst="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158510"/>
              <a:gd name="adj8" fmla="val 145504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Row</a:t>
            </a:r>
            <a:endParaRPr lang="en-US" dirty="0"/>
          </a:p>
        </p:txBody>
      </p:sp>
      <p:sp>
        <p:nvSpPr>
          <p:cNvPr id="7" name="Line Callout 3 (No Border) 6"/>
          <p:cNvSpPr/>
          <p:nvPr/>
        </p:nvSpPr>
        <p:spPr>
          <a:xfrm>
            <a:off x="685800" y="2514600"/>
            <a:ext cx="533400" cy="457200"/>
          </a:xfrm>
          <a:prstGeom prst="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-42857"/>
              <a:gd name="adj6" fmla="val -16667"/>
              <a:gd name="adj7" fmla="val -72498"/>
              <a:gd name="adj8" fmla="val 163561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</a:t>
            </a:r>
            <a:endParaRPr lang="en-US" dirty="0"/>
          </a:p>
        </p:txBody>
      </p:sp>
      <p:sp>
        <p:nvSpPr>
          <p:cNvPr id="8" name="Line Callout 3 (No Border) 7"/>
          <p:cNvSpPr/>
          <p:nvPr/>
        </p:nvSpPr>
        <p:spPr>
          <a:xfrm>
            <a:off x="7162800" y="1371600"/>
            <a:ext cx="1066800" cy="457200"/>
          </a:xfrm>
          <a:prstGeom prst="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5715"/>
              <a:gd name="adj6" fmla="val -181502"/>
              <a:gd name="adj7" fmla="val 110107"/>
              <a:gd name="adj8" fmla="val -230569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Column</a:t>
            </a:r>
            <a:endParaRPr lang="en-US" dirty="0"/>
          </a:p>
        </p:txBody>
      </p:sp>
      <p:sp>
        <p:nvSpPr>
          <p:cNvPr id="10" name="Line Callout 3 (No Border) 9"/>
          <p:cNvSpPr/>
          <p:nvPr/>
        </p:nvSpPr>
        <p:spPr>
          <a:xfrm>
            <a:off x="7391400" y="1981200"/>
            <a:ext cx="609600" cy="457200"/>
          </a:xfrm>
          <a:prstGeom prst="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-8991"/>
              <a:gd name="adj6" fmla="val -32605"/>
              <a:gd name="adj7" fmla="val 4225"/>
              <a:gd name="adj8" fmla="val -147691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FK</a:t>
            </a:r>
            <a:endParaRPr lang="en-US" dirty="0"/>
          </a:p>
        </p:txBody>
      </p:sp>
      <p:sp>
        <p:nvSpPr>
          <p:cNvPr id="12" name="Line Callout 3 (No Border) 11"/>
          <p:cNvSpPr/>
          <p:nvPr/>
        </p:nvSpPr>
        <p:spPr>
          <a:xfrm>
            <a:off x="7239000" y="3505200"/>
            <a:ext cx="1143000" cy="457200"/>
          </a:xfrm>
          <a:prstGeom prst="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-94285"/>
              <a:gd name="adj6" fmla="val 34674"/>
              <a:gd name="adj7" fmla="val -110481"/>
              <a:gd name="adj8" fmla="val 3412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Field</a:t>
            </a:r>
            <a:endParaRPr lang="en-US" dirty="0"/>
          </a:p>
        </p:txBody>
      </p:sp>
      <p:sp>
        <p:nvSpPr>
          <p:cNvPr id="13" name="Line Callout 3 (No Border) 12"/>
          <p:cNvSpPr/>
          <p:nvPr/>
        </p:nvSpPr>
        <p:spPr>
          <a:xfrm>
            <a:off x="7162800" y="4343400"/>
            <a:ext cx="914400" cy="457200"/>
          </a:xfrm>
          <a:prstGeom prst="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-73697"/>
              <a:gd name="adj6" fmla="val -14958"/>
              <a:gd name="adj7" fmla="val -181069"/>
              <a:gd name="adj8" fmla="val -196588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xfrm>
            <a:off x="922338" y="719138"/>
            <a:ext cx="7299325" cy="881062"/>
          </a:xfrm>
          <a:noFill/>
          <a:ln/>
        </p:spPr>
        <p:txBody>
          <a:bodyPr lIns="92075" tIns="46038" rIns="92075" bIns="46038" anchor="t"/>
          <a:lstStyle/>
          <a:p>
            <a:r>
              <a:rPr lang="en-US" sz="3200" b="1" dirty="0"/>
              <a:t>Using Date Functions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874713" y="1835152"/>
            <a:ext cx="7350125" cy="425451"/>
            <a:chOff x="551" y="1156"/>
            <a:chExt cx="4630" cy="268"/>
          </a:xfrm>
        </p:grpSpPr>
        <p:sp>
          <p:nvSpPr>
            <p:cNvPr id="18438" name="Rectangle 6"/>
            <p:cNvSpPr>
              <a:spLocks noChangeArrowheads="1"/>
            </p:cNvSpPr>
            <p:nvPr/>
          </p:nvSpPr>
          <p:spPr bwMode="auto">
            <a:xfrm>
              <a:off x="551" y="1156"/>
              <a:ext cx="4630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marL="285750" indent="-285750" eaLnBrk="0" hangingPunct="0">
                <a:lnSpc>
                  <a:spcPct val="90000"/>
                </a:lnSpc>
                <a:spcBef>
                  <a:spcPct val="35000"/>
                </a:spcBef>
                <a:buClr>
                  <a:srgbClr val="FFCC00"/>
                </a:buClr>
                <a:buSzPct val="100000"/>
                <a:buFontTx/>
                <a:buChar char="•"/>
              </a:pPr>
              <a:r>
                <a:rPr lang="en-US" sz="24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ROUND('25-JUL-95','MONTH')            01-AUG-95</a:t>
              </a:r>
            </a:p>
          </p:txBody>
        </p:sp>
        <p:sp>
          <p:nvSpPr>
            <p:cNvPr id="18439" name="Line 7"/>
            <p:cNvSpPr>
              <a:spLocks noChangeShapeType="1"/>
            </p:cNvSpPr>
            <p:nvPr/>
          </p:nvSpPr>
          <p:spPr bwMode="auto">
            <a:xfrm>
              <a:off x="3549" y="1280"/>
              <a:ext cx="474" cy="0"/>
            </a:xfrm>
            <a:prstGeom prst="line">
              <a:avLst/>
            </a:prstGeom>
            <a:noFill/>
            <a:ln w="50800">
              <a:solidFill>
                <a:srgbClr val="FFCC00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874713" y="2455866"/>
            <a:ext cx="7640637" cy="461963"/>
            <a:chOff x="551" y="1547"/>
            <a:chExt cx="4813" cy="291"/>
          </a:xfrm>
        </p:grpSpPr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551" y="1547"/>
              <a:ext cx="48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marL="285750" indent="-285750" eaLnBrk="0" hangingPunct="0">
                <a:buClr>
                  <a:srgbClr val="FFCC00"/>
                </a:buClr>
                <a:buSzPct val="100000"/>
                <a:buFontTx/>
                <a:buChar char="•"/>
              </a:pPr>
              <a:r>
                <a:rPr lang="en-US" sz="24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ROUND('25-JUL-95','YEAR') 		 01-JAN-96</a:t>
              </a:r>
            </a:p>
          </p:txBody>
        </p:sp>
        <p:sp>
          <p:nvSpPr>
            <p:cNvPr id="18442" name="Line 10"/>
            <p:cNvSpPr>
              <a:spLocks noChangeShapeType="1"/>
            </p:cNvSpPr>
            <p:nvPr/>
          </p:nvSpPr>
          <p:spPr bwMode="auto">
            <a:xfrm>
              <a:off x="3549" y="1683"/>
              <a:ext cx="483" cy="0"/>
            </a:xfrm>
            <a:prstGeom prst="line">
              <a:avLst/>
            </a:prstGeom>
            <a:noFill/>
            <a:ln w="50800">
              <a:solidFill>
                <a:srgbClr val="FFCC00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874713" y="3068641"/>
            <a:ext cx="7350125" cy="461963"/>
            <a:chOff x="551" y="1933"/>
            <a:chExt cx="4630" cy="291"/>
          </a:xfrm>
        </p:grpSpPr>
        <p:sp>
          <p:nvSpPr>
            <p:cNvPr id="18444" name="Rectangle 12"/>
            <p:cNvSpPr>
              <a:spLocks noChangeArrowheads="1"/>
            </p:cNvSpPr>
            <p:nvPr/>
          </p:nvSpPr>
          <p:spPr bwMode="auto">
            <a:xfrm>
              <a:off x="551" y="1933"/>
              <a:ext cx="463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marL="285750" indent="-285750" eaLnBrk="0" hangingPunct="0">
                <a:buClr>
                  <a:srgbClr val="FFCC00"/>
                </a:buClr>
                <a:buSzPct val="100000"/>
                <a:buFontTx/>
                <a:buChar char="•"/>
              </a:pPr>
              <a:r>
                <a:rPr lang="en-US" sz="24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TRUNC('25-JUL-95','MONTH') 	 01-JUL-95 </a:t>
              </a:r>
            </a:p>
          </p:txBody>
        </p:sp>
        <p:sp>
          <p:nvSpPr>
            <p:cNvPr id="18445" name="Line 13"/>
            <p:cNvSpPr>
              <a:spLocks noChangeShapeType="1"/>
            </p:cNvSpPr>
            <p:nvPr/>
          </p:nvSpPr>
          <p:spPr bwMode="auto">
            <a:xfrm>
              <a:off x="3549" y="2056"/>
              <a:ext cx="492" cy="0"/>
            </a:xfrm>
            <a:prstGeom prst="line">
              <a:avLst/>
            </a:prstGeom>
            <a:noFill/>
            <a:ln w="50800">
              <a:solidFill>
                <a:srgbClr val="FFCC00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874713" y="3708404"/>
            <a:ext cx="7350125" cy="461963"/>
            <a:chOff x="551" y="2336"/>
            <a:chExt cx="4630" cy="291"/>
          </a:xfrm>
        </p:grpSpPr>
        <p:sp>
          <p:nvSpPr>
            <p:cNvPr id="18447" name="Rectangle 15"/>
            <p:cNvSpPr>
              <a:spLocks noChangeArrowheads="1"/>
            </p:cNvSpPr>
            <p:nvPr/>
          </p:nvSpPr>
          <p:spPr bwMode="auto">
            <a:xfrm>
              <a:off x="551" y="2336"/>
              <a:ext cx="463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marL="285750" indent="-285750" eaLnBrk="0" hangingPunct="0">
                <a:buClr>
                  <a:srgbClr val="FFCC00"/>
                </a:buClr>
                <a:buSzPct val="100000"/>
                <a:buFontTx/>
                <a:buChar char="•"/>
              </a:pPr>
              <a:r>
                <a:rPr lang="en-US" sz="24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TRUNC('25-JUL-95','YEAR')		 01-JAN-95</a:t>
              </a:r>
            </a:p>
          </p:txBody>
        </p:sp>
        <p:sp>
          <p:nvSpPr>
            <p:cNvPr id="18448" name="Line 16"/>
            <p:cNvSpPr>
              <a:spLocks noChangeShapeType="1"/>
            </p:cNvSpPr>
            <p:nvPr/>
          </p:nvSpPr>
          <p:spPr bwMode="auto">
            <a:xfrm>
              <a:off x="3549" y="2480"/>
              <a:ext cx="501" cy="0"/>
            </a:xfrm>
            <a:prstGeom prst="line">
              <a:avLst/>
            </a:prstGeom>
            <a:noFill/>
            <a:ln w="50800">
              <a:solidFill>
                <a:srgbClr val="FFCC00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xfrm>
            <a:off x="922338" y="600075"/>
            <a:ext cx="7299325" cy="881063"/>
          </a:xfrm>
          <a:noFill/>
          <a:ln/>
        </p:spPr>
        <p:txBody>
          <a:bodyPr lIns="92075" tIns="46038" rIns="92075" bIns="46038" anchor="t"/>
          <a:lstStyle/>
          <a:p>
            <a:r>
              <a:rPr lang="en-US" sz="3200" b="1" dirty="0"/>
              <a:t>Explicit </a:t>
            </a:r>
            <a:r>
              <a:rPr lang="en-US" sz="3200" b="1" dirty="0" err="1"/>
              <a:t>Datatype</a:t>
            </a:r>
            <a:r>
              <a:rPr lang="en-US" sz="3200" b="1" dirty="0"/>
              <a:t> Conversion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687388" y="3443288"/>
            <a:ext cx="260985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24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NUMBER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3584575" y="3443288"/>
            <a:ext cx="260985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24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CHARACTER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981200" y="3840163"/>
            <a:ext cx="2644775" cy="1182687"/>
            <a:chOff x="1248" y="2363"/>
            <a:chExt cx="1666" cy="745"/>
          </a:xfrm>
        </p:grpSpPr>
        <p:sp>
          <p:nvSpPr>
            <p:cNvPr id="19464" name="Arc 8"/>
            <p:cNvSpPr>
              <a:spLocks/>
            </p:cNvSpPr>
            <p:nvPr/>
          </p:nvSpPr>
          <p:spPr bwMode="auto">
            <a:xfrm>
              <a:off x="2081" y="2363"/>
              <a:ext cx="833" cy="745"/>
            </a:xfrm>
            <a:custGeom>
              <a:avLst/>
              <a:gdLst>
                <a:gd name="G0" fmla="+- 26 0 0"/>
                <a:gd name="G1" fmla="+- 0 0 0"/>
                <a:gd name="G2" fmla="+- 21600 0 0"/>
                <a:gd name="T0" fmla="*/ 21625 w 21625"/>
                <a:gd name="T1" fmla="*/ 203 h 21600"/>
                <a:gd name="T2" fmla="*/ 0 w 21625"/>
                <a:gd name="T3" fmla="*/ 21600 h 21600"/>
                <a:gd name="T4" fmla="*/ 26 w 21625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25" h="21600" fill="none" extrusionOk="0">
                  <a:moveTo>
                    <a:pt x="21625" y="203"/>
                  </a:moveTo>
                  <a:cubicBezTo>
                    <a:pt x="21513" y="12052"/>
                    <a:pt x="11876" y="21599"/>
                    <a:pt x="26" y="21600"/>
                  </a:cubicBezTo>
                  <a:cubicBezTo>
                    <a:pt x="17" y="21600"/>
                    <a:pt x="8" y="21599"/>
                    <a:pt x="0" y="21599"/>
                  </a:cubicBezTo>
                </a:path>
                <a:path w="21625" h="21600" stroke="0" extrusionOk="0">
                  <a:moveTo>
                    <a:pt x="21625" y="203"/>
                  </a:moveTo>
                  <a:cubicBezTo>
                    <a:pt x="21513" y="12052"/>
                    <a:pt x="11876" y="21599"/>
                    <a:pt x="26" y="21600"/>
                  </a:cubicBezTo>
                  <a:cubicBezTo>
                    <a:pt x="17" y="21600"/>
                    <a:pt x="8" y="21599"/>
                    <a:pt x="0" y="21599"/>
                  </a:cubicBezTo>
                  <a:lnTo>
                    <a:pt x="26" y="0"/>
                  </a:lnTo>
                  <a:close/>
                </a:path>
              </a:pathLst>
            </a:custGeom>
            <a:noFill/>
            <a:ln w="50800" cap="rnd">
              <a:solidFill>
                <a:srgbClr val="FFCC00"/>
              </a:solidFill>
              <a:round/>
              <a:headEnd type="stealth" w="med" len="lg"/>
              <a:tailEnd type="none" w="sm" len="sm"/>
            </a:ln>
            <a:effectLst/>
          </p:spPr>
          <p:txBody>
            <a:bodyPr/>
            <a:lstStyle/>
            <a:p>
              <a:endParaRPr lang="en-US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9465" name="Arc 9"/>
            <p:cNvSpPr>
              <a:spLocks/>
            </p:cNvSpPr>
            <p:nvPr/>
          </p:nvSpPr>
          <p:spPr bwMode="auto">
            <a:xfrm>
              <a:off x="1248" y="2363"/>
              <a:ext cx="832" cy="745"/>
            </a:xfrm>
            <a:custGeom>
              <a:avLst/>
              <a:gdLst>
                <a:gd name="G0" fmla="+- 21599 0 0"/>
                <a:gd name="G1" fmla="+- 0 0 0"/>
                <a:gd name="G2" fmla="+- 21600 0 0"/>
                <a:gd name="T0" fmla="*/ 21599 w 21599"/>
                <a:gd name="T1" fmla="*/ 21600 h 21600"/>
                <a:gd name="T2" fmla="*/ 0 w 21599"/>
                <a:gd name="T3" fmla="*/ 203 h 21600"/>
                <a:gd name="T4" fmla="*/ 21599 w 2159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9" h="21600" fill="none" extrusionOk="0">
                  <a:moveTo>
                    <a:pt x="21599" y="21600"/>
                  </a:moveTo>
                  <a:cubicBezTo>
                    <a:pt x="9748" y="21600"/>
                    <a:pt x="111" y="12052"/>
                    <a:pt x="-1" y="203"/>
                  </a:cubicBezTo>
                </a:path>
                <a:path w="21599" h="21600" stroke="0" extrusionOk="0">
                  <a:moveTo>
                    <a:pt x="21599" y="21600"/>
                  </a:moveTo>
                  <a:cubicBezTo>
                    <a:pt x="9748" y="21600"/>
                    <a:pt x="111" y="12052"/>
                    <a:pt x="-1" y="203"/>
                  </a:cubicBezTo>
                  <a:lnTo>
                    <a:pt x="21599" y="0"/>
                  </a:lnTo>
                  <a:close/>
                </a:path>
              </a:pathLst>
            </a:custGeom>
            <a:noFill/>
            <a:ln w="50800" cap="rnd">
              <a:solidFill>
                <a:srgbClr val="FFCC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1843088" y="5122863"/>
            <a:ext cx="260985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24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TO_CHAR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900238" y="1655763"/>
            <a:ext cx="2740025" cy="1725612"/>
            <a:chOff x="1197" y="987"/>
            <a:chExt cx="1726" cy="1087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1257" y="1329"/>
              <a:ext cx="1666" cy="745"/>
              <a:chOff x="1257" y="1329"/>
              <a:chExt cx="1666" cy="745"/>
            </a:xfrm>
          </p:grpSpPr>
          <p:sp>
            <p:nvSpPr>
              <p:cNvPr id="19469" name="Arc 13"/>
              <p:cNvSpPr>
                <a:spLocks/>
              </p:cNvSpPr>
              <p:nvPr/>
            </p:nvSpPr>
            <p:spPr bwMode="auto">
              <a:xfrm rot="10800000">
                <a:off x="2091" y="1329"/>
                <a:ext cx="832" cy="745"/>
              </a:xfrm>
              <a:custGeom>
                <a:avLst/>
                <a:gdLst>
                  <a:gd name="G0" fmla="+- 21599 0 0"/>
                  <a:gd name="G1" fmla="+- 0 0 0"/>
                  <a:gd name="G2" fmla="+- 21600 0 0"/>
                  <a:gd name="T0" fmla="*/ 21573 w 21599"/>
                  <a:gd name="T1" fmla="*/ 21600 h 21600"/>
                  <a:gd name="T2" fmla="*/ 0 w 21599"/>
                  <a:gd name="T3" fmla="*/ 203 h 21600"/>
                  <a:gd name="T4" fmla="*/ 21599 w 2159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99" h="21600" fill="none" extrusionOk="0">
                    <a:moveTo>
                      <a:pt x="21573" y="21599"/>
                    </a:moveTo>
                    <a:cubicBezTo>
                      <a:pt x="9732" y="21585"/>
                      <a:pt x="111" y="12042"/>
                      <a:pt x="-1" y="203"/>
                    </a:cubicBezTo>
                  </a:path>
                  <a:path w="21599" h="21600" stroke="0" extrusionOk="0">
                    <a:moveTo>
                      <a:pt x="21573" y="21599"/>
                    </a:moveTo>
                    <a:cubicBezTo>
                      <a:pt x="9732" y="21585"/>
                      <a:pt x="111" y="12042"/>
                      <a:pt x="-1" y="203"/>
                    </a:cubicBezTo>
                    <a:lnTo>
                      <a:pt x="21599" y="0"/>
                    </a:lnTo>
                    <a:close/>
                  </a:path>
                </a:pathLst>
              </a:custGeom>
              <a:noFill/>
              <a:ln w="50800" cap="rnd">
                <a:solidFill>
                  <a:srgbClr val="FFCC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 b="1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  <p:sp>
            <p:nvSpPr>
              <p:cNvPr id="19470" name="Arc 14"/>
              <p:cNvSpPr>
                <a:spLocks/>
              </p:cNvSpPr>
              <p:nvPr/>
            </p:nvSpPr>
            <p:spPr bwMode="auto">
              <a:xfrm rot="10800000">
                <a:off x="1257" y="1329"/>
                <a:ext cx="832" cy="745"/>
              </a:xfrm>
              <a:custGeom>
                <a:avLst/>
                <a:gdLst>
                  <a:gd name="G0" fmla="+- 0 0 0"/>
                  <a:gd name="G1" fmla="+- 0 0 0"/>
                  <a:gd name="G2" fmla="+- 21600 0 0"/>
                  <a:gd name="T0" fmla="*/ 21599 w 21599"/>
                  <a:gd name="T1" fmla="*/ 203 h 21600"/>
                  <a:gd name="T2" fmla="*/ 0 w 21599"/>
                  <a:gd name="T3" fmla="*/ 21600 h 21600"/>
                  <a:gd name="T4" fmla="*/ 0 w 2159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99" h="21600" fill="none" extrusionOk="0">
                    <a:moveTo>
                      <a:pt x="21599" y="203"/>
                    </a:moveTo>
                    <a:cubicBezTo>
                      <a:pt x="21487" y="12052"/>
                      <a:pt x="11850" y="21599"/>
                      <a:pt x="0" y="21600"/>
                    </a:cubicBezTo>
                  </a:path>
                  <a:path w="21599" h="21600" stroke="0" extrusionOk="0">
                    <a:moveTo>
                      <a:pt x="21599" y="203"/>
                    </a:moveTo>
                    <a:cubicBezTo>
                      <a:pt x="21487" y="12052"/>
                      <a:pt x="11850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50800" cap="rnd">
                <a:solidFill>
                  <a:srgbClr val="FFCC00"/>
                </a:solidFill>
                <a:round/>
                <a:headEnd type="stealth" w="med" len="lg"/>
                <a:tailEnd type="none" w="sm" len="sm"/>
              </a:ln>
              <a:effectLst/>
            </p:spPr>
            <p:txBody>
              <a:bodyPr/>
              <a:lstStyle/>
              <a:p>
                <a:endParaRPr lang="en-US" b="1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</p:grpSp>
        <p:sp>
          <p:nvSpPr>
            <p:cNvPr id="19471" name="Rectangle 15"/>
            <p:cNvSpPr>
              <a:spLocks noChangeArrowheads="1"/>
            </p:cNvSpPr>
            <p:nvPr/>
          </p:nvSpPr>
          <p:spPr bwMode="auto">
            <a:xfrm>
              <a:off x="1197" y="987"/>
              <a:ext cx="16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algn="ctr" eaLnBrk="0" hangingPunct="0"/>
              <a:r>
                <a:rPr lang="en-US" sz="2400" b="1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TO_NUMBER</a:t>
              </a: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4721225" y="3443289"/>
            <a:ext cx="3554413" cy="2141538"/>
            <a:chOff x="2974" y="2113"/>
            <a:chExt cx="2239" cy="1349"/>
          </a:xfrm>
        </p:grpSpPr>
        <p:grpSp>
          <p:nvGrpSpPr>
            <p:cNvPr id="6" name="Group 17"/>
            <p:cNvGrpSpPr>
              <a:grpSpLocks/>
            </p:cNvGrpSpPr>
            <p:nvPr/>
          </p:nvGrpSpPr>
          <p:grpSpPr bwMode="auto">
            <a:xfrm>
              <a:off x="2992" y="2363"/>
              <a:ext cx="1666" cy="745"/>
              <a:chOff x="2992" y="2363"/>
              <a:chExt cx="1666" cy="745"/>
            </a:xfrm>
          </p:grpSpPr>
          <p:sp>
            <p:nvSpPr>
              <p:cNvPr id="19474" name="Arc 18"/>
              <p:cNvSpPr>
                <a:spLocks/>
              </p:cNvSpPr>
              <p:nvPr/>
            </p:nvSpPr>
            <p:spPr bwMode="auto">
              <a:xfrm>
                <a:off x="3825" y="2363"/>
                <a:ext cx="833" cy="745"/>
              </a:xfrm>
              <a:custGeom>
                <a:avLst/>
                <a:gdLst>
                  <a:gd name="G0" fmla="+- 26 0 0"/>
                  <a:gd name="G1" fmla="+- 0 0 0"/>
                  <a:gd name="G2" fmla="+- 21600 0 0"/>
                  <a:gd name="T0" fmla="*/ 21625 w 21625"/>
                  <a:gd name="T1" fmla="*/ 203 h 21600"/>
                  <a:gd name="T2" fmla="*/ 0 w 21625"/>
                  <a:gd name="T3" fmla="*/ 21600 h 21600"/>
                  <a:gd name="T4" fmla="*/ 26 w 21625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25" h="21600" fill="none" extrusionOk="0">
                    <a:moveTo>
                      <a:pt x="21625" y="203"/>
                    </a:moveTo>
                    <a:cubicBezTo>
                      <a:pt x="21513" y="12052"/>
                      <a:pt x="11876" y="21599"/>
                      <a:pt x="26" y="21600"/>
                    </a:cubicBezTo>
                    <a:cubicBezTo>
                      <a:pt x="17" y="21600"/>
                      <a:pt x="8" y="21599"/>
                      <a:pt x="0" y="21599"/>
                    </a:cubicBezTo>
                  </a:path>
                  <a:path w="21625" h="21600" stroke="0" extrusionOk="0">
                    <a:moveTo>
                      <a:pt x="21625" y="203"/>
                    </a:moveTo>
                    <a:cubicBezTo>
                      <a:pt x="21513" y="12052"/>
                      <a:pt x="11876" y="21599"/>
                      <a:pt x="26" y="21600"/>
                    </a:cubicBezTo>
                    <a:cubicBezTo>
                      <a:pt x="17" y="21600"/>
                      <a:pt x="8" y="21599"/>
                      <a:pt x="0" y="21599"/>
                    </a:cubicBezTo>
                    <a:lnTo>
                      <a:pt x="26" y="0"/>
                    </a:lnTo>
                    <a:close/>
                  </a:path>
                </a:pathLst>
              </a:custGeom>
              <a:noFill/>
              <a:ln w="50800" cap="rnd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 b="1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  <p:sp>
            <p:nvSpPr>
              <p:cNvPr id="19475" name="Arc 19"/>
              <p:cNvSpPr>
                <a:spLocks/>
              </p:cNvSpPr>
              <p:nvPr/>
            </p:nvSpPr>
            <p:spPr bwMode="auto">
              <a:xfrm>
                <a:off x="2992" y="2363"/>
                <a:ext cx="832" cy="745"/>
              </a:xfrm>
              <a:custGeom>
                <a:avLst/>
                <a:gdLst>
                  <a:gd name="G0" fmla="+- 21599 0 0"/>
                  <a:gd name="G1" fmla="+- 0 0 0"/>
                  <a:gd name="G2" fmla="+- 21600 0 0"/>
                  <a:gd name="T0" fmla="*/ 21599 w 21599"/>
                  <a:gd name="T1" fmla="*/ 21600 h 21600"/>
                  <a:gd name="T2" fmla="*/ 0 w 21599"/>
                  <a:gd name="T3" fmla="*/ 203 h 21600"/>
                  <a:gd name="T4" fmla="*/ 21599 w 2159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99" h="21600" fill="none" extrusionOk="0">
                    <a:moveTo>
                      <a:pt x="21599" y="21600"/>
                    </a:moveTo>
                    <a:cubicBezTo>
                      <a:pt x="9748" y="21600"/>
                      <a:pt x="111" y="12052"/>
                      <a:pt x="-1" y="203"/>
                    </a:cubicBezTo>
                  </a:path>
                  <a:path w="21599" h="21600" stroke="0" extrusionOk="0">
                    <a:moveTo>
                      <a:pt x="21599" y="21600"/>
                    </a:moveTo>
                    <a:cubicBezTo>
                      <a:pt x="9748" y="21600"/>
                      <a:pt x="111" y="12052"/>
                      <a:pt x="-1" y="203"/>
                    </a:cubicBezTo>
                    <a:lnTo>
                      <a:pt x="21599" y="0"/>
                    </a:lnTo>
                    <a:close/>
                  </a:path>
                </a:pathLst>
              </a:custGeom>
              <a:noFill/>
              <a:ln w="50800" cap="rnd">
                <a:solidFill>
                  <a:srgbClr val="FF3300"/>
                </a:solidFill>
                <a:round/>
                <a:headEnd type="none" w="sm" len="sm"/>
                <a:tailEnd type="stealth" w="med" len="lg"/>
              </a:ln>
              <a:effectLst/>
            </p:spPr>
            <p:txBody>
              <a:bodyPr/>
              <a:lstStyle/>
              <a:p>
                <a:endParaRPr lang="en-US" b="1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</p:grpSp>
        <p:sp>
          <p:nvSpPr>
            <p:cNvPr id="19476" name="Rectangle 20"/>
            <p:cNvSpPr>
              <a:spLocks noChangeArrowheads="1"/>
            </p:cNvSpPr>
            <p:nvPr/>
          </p:nvSpPr>
          <p:spPr bwMode="auto">
            <a:xfrm>
              <a:off x="4121" y="2113"/>
              <a:ext cx="109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algn="ctr" eaLnBrk="0" hangingPunct="0"/>
              <a:r>
                <a:rPr lang="en-US" sz="2400" b="1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DATE</a:t>
              </a:r>
            </a:p>
          </p:txBody>
        </p:sp>
        <p:sp>
          <p:nvSpPr>
            <p:cNvPr id="19477" name="Rectangle 21"/>
            <p:cNvSpPr>
              <a:spLocks noChangeArrowheads="1"/>
            </p:cNvSpPr>
            <p:nvPr/>
          </p:nvSpPr>
          <p:spPr bwMode="auto">
            <a:xfrm>
              <a:off x="2974" y="3171"/>
              <a:ext cx="16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algn="ctr" eaLnBrk="0" hangingPunct="0"/>
              <a:r>
                <a:rPr lang="en-US" sz="2400" b="1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TO_CHAR</a:t>
              </a:r>
            </a:p>
          </p:txBody>
        </p:sp>
      </p:grp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4695825" y="1655763"/>
            <a:ext cx="2673350" cy="1725612"/>
            <a:chOff x="2958" y="987"/>
            <a:chExt cx="1684" cy="1087"/>
          </a:xfrm>
        </p:grpSpPr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2976" y="1329"/>
              <a:ext cx="1666" cy="745"/>
              <a:chOff x="2976" y="1329"/>
              <a:chExt cx="1666" cy="745"/>
            </a:xfrm>
          </p:grpSpPr>
          <p:sp>
            <p:nvSpPr>
              <p:cNvPr id="19480" name="Arc 24"/>
              <p:cNvSpPr>
                <a:spLocks/>
              </p:cNvSpPr>
              <p:nvPr/>
            </p:nvSpPr>
            <p:spPr bwMode="auto">
              <a:xfrm rot="10800000">
                <a:off x="3810" y="1329"/>
                <a:ext cx="832" cy="745"/>
              </a:xfrm>
              <a:custGeom>
                <a:avLst/>
                <a:gdLst>
                  <a:gd name="G0" fmla="+- 21599 0 0"/>
                  <a:gd name="G1" fmla="+- 0 0 0"/>
                  <a:gd name="G2" fmla="+- 21600 0 0"/>
                  <a:gd name="T0" fmla="*/ 21573 w 21599"/>
                  <a:gd name="T1" fmla="*/ 21600 h 21600"/>
                  <a:gd name="T2" fmla="*/ 0 w 21599"/>
                  <a:gd name="T3" fmla="*/ 203 h 21600"/>
                  <a:gd name="T4" fmla="*/ 21599 w 2159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99" h="21600" fill="none" extrusionOk="0">
                    <a:moveTo>
                      <a:pt x="21573" y="21599"/>
                    </a:moveTo>
                    <a:cubicBezTo>
                      <a:pt x="9732" y="21585"/>
                      <a:pt x="111" y="12042"/>
                      <a:pt x="-1" y="203"/>
                    </a:cubicBezTo>
                  </a:path>
                  <a:path w="21599" h="21600" stroke="0" extrusionOk="0">
                    <a:moveTo>
                      <a:pt x="21573" y="21599"/>
                    </a:moveTo>
                    <a:cubicBezTo>
                      <a:pt x="9732" y="21585"/>
                      <a:pt x="111" y="12042"/>
                      <a:pt x="-1" y="203"/>
                    </a:cubicBezTo>
                    <a:lnTo>
                      <a:pt x="21599" y="0"/>
                    </a:lnTo>
                    <a:close/>
                  </a:path>
                </a:pathLst>
              </a:custGeom>
              <a:noFill/>
              <a:ln w="50800" cap="rnd">
                <a:solidFill>
                  <a:srgbClr val="FF3300"/>
                </a:solidFill>
                <a:round/>
                <a:headEnd type="none" w="sm" len="sm"/>
                <a:tailEnd type="stealth" w="med" len="lg"/>
              </a:ln>
              <a:effectLst/>
            </p:spPr>
            <p:txBody>
              <a:bodyPr/>
              <a:lstStyle/>
              <a:p>
                <a:endParaRPr lang="en-US" b="1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  <p:sp>
            <p:nvSpPr>
              <p:cNvPr id="19481" name="Arc 25"/>
              <p:cNvSpPr>
                <a:spLocks/>
              </p:cNvSpPr>
              <p:nvPr/>
            </p:nvSpPr>
            <p:spPr bwMode="auto">
              <a:xfrm rot="10800000">
                <a:off x="2976" y="1329"/>
                <a:ext cx="832" cy="745"/>
              </a:xfrm>
              <a:custGeom>
                <a:avLst/>
                <a:gdLst>
                  <a:gd name="G0" fmla="+- 0 0 0"/>
                  <a:gd name="G1" fmla="+- 0 0 0"/>
                  <a:gd name="G2" fmla="+- 21600 0 0"/>
                  <a:gd name="T0" fmla="*/ 21599 w 21599"/>
                  <a:gd name="T1" fmla="*/ 203 h 21600"/>
                  <a:gd name="T2" fmla="*/ 0 w 21599"/>
                  <a:gd name="T3" fmla="*/ 21600 h 21600"/>
                  <a:gd name="T4" fmla="*/ 0 w 2159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99" h="21600" fill="none" extrusionOk="0">
                    <a:moveTo>
                      <a:pt x="21599" y="203"/>
                    </a:moveTo>
                    <a:cubicBezTo>
                      <a:pt x="21487" y="12052"/>
                      <a:pt x="11850" y="21599"/>
                      <a:pt x="0" y="21600"/>
                    </a:cubicBezTo>
                  </a:path>
                  <a:path w="21599" h="21600" stroke="0" extrusionOk="0">
                    <a:moveTo>
                      <a:pt x="21599" y="203"/>
                    </a:moveTo>
                    <a:cubicBezTo>
                      <a:pt x="21487" y="12052"/>
                      <a:pt x="11850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50800" cap="rnd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 b="1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</p:grpSp>
        <p:sp>
          <p:nvSpPr>
            <p:cNvPr id="19482" name="Rectangle 26"/>
            <p:cNvSpPr>
              <a:spLocks noChangeArrowheads="1"/>
            </p:cNvSpPr>
            <p:nvPr/>
          </p:nvSpPr>
          <p:spPr bwMode="auto">
            <a:xfrm>
              <a:off x="2958" y="987"/>
              <a:ext cx="16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algn="ctr" eaLnBrk="0" hangingPunct="0"/>
              <a:r>
                <a:rPr lang="en-US" sz="2400" b="1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TO_DATE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922338" y="719138"/>
            <a:ext cx="7299325" cy="881062"/>
          </a:xfrm>
          <a:noFill/>
          <a:ln/>
        </p:spPr>
        <p:txBody>
          <a:bodyPr lIns="92075" tIns="46038" rIns="92075" bIns="46038" anchor="t"/>
          <a:lstStyle/>
          <a:p>
            <a:r>
              <a:rPr lang="en-US" sz="3200" b="1" dirty="0"/>
              <a:t>DECODE Function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60425" y="1795463"/>
            <a:ext cx="7385050" cy="831639"/>
          </a:xfrm>
          <a:noFill/>
          <a:ln/>
        </p:spPr>
        <p:txBody>
          <a:bodyPr lIns="92075" tIns="46038" rIns="92075" bIns="46038">
            <a:spAutoFit/>
          </a:bodyPr>
          <a:lstStyle/>
          <a:p>
            <a:pPr marL="0" indent="0" defTabSz="346075">
              <a:tabLst>
                <a:tab pos="571500" algn="l"/>
              </a:tabLst>
            </a:pPr>
            <a:r>
              <a:rPr lang="en-US" sz="2400" dirty="0"/>
              <a:t>Facilitates conditional inquiries by doing the work of a CASE or IF-THEN-ELSE statement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blackWhite">
          <a:xfrm>
            <a:off x="949325" y="2895600"/>
            <a:ext cx="7267575" cy="1060450"/>
          </a:xfrm>
          <a:prstGeom prst="rect">
            <a:avLst/>
          </a:prstGeom>
          <a:solidFill>
            <a:srgbClr val="FFFFCC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>
              <a:lnSpc>
                <a:spcPct val="105000"/>
              </a:lnSpc>
              <a:tabLst>
                <a:tab pos="120015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DECODE(</a:t>
            </a:r>
            <a:r>
              <a:rPr lang="en-US" b="1" i="1" dirty="0" err="1">
                <a:solidFill>
                  <a:srgbClr val="000000"/>
                </a:solidFill>
                <a:latin typeface="Courier New" pitchFamily="49" charset="0"/>
              </a:rPr>
              <a:t>col</a:t>
            </a:r>
            <a:r>
              <a:rPr lang="en-US" b="1" i="1" dirty="0">
                <a:solidFill>
                  <a:srgbClr val="000000"/>
                </a:solidFill>
                <a:latin typeface="Courier New" pitchFamily="49" charset="0"/>
              </a:rPr>
              <a:t>/expression, search1, result1 </a:t>
            </a:r>
          </a:p>
          <a:p>
            <a:pPr eaLnBrk="0" hangingPunct="0">
              <a:lnSpc>
                <a:spcPct val="105000"/>
              </a:lnSpc>
              <a:tabLst>
                <a:tab pos="1200150" algn="l"/>
              </a:tabLst>
            </a:pPr>
            <a:r>
              <a:rPr lang="en-US" b="1" i="1" dirty="0">
                <a:solidFill>
                  <a:srgbClr val="000000"/>
                </a:solidFill>
                <a:latin typeface="Courier New" pitchFamily="49" charset="0"/>
              </a:rPr>
              <a:t>      			 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b="1" i="1" dirty="0">
                <a:solidFill>
                  <a:srgbClr val="000000"/>
                </a:solidFill>
                <a:latin typeface="Courier New" pitchFamily="49" charset="0"/>
              </a:rPr>
              <a:t>, search2, result2,...,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]</a:t>
            </a:r>
          </a:p>
          <a:p>
            <a:pPr eaLnBrk="0" hangingPunct="0">
              <a:lnSpc>
                <a:spcPct val="105000"/>
              </a:lnSpc>
              <a:tabLst>
                <a:tab pos="1200150" algn="l"/>
              </a:tabLst>
            </a:pPr>
            <a:r>
              <a:rPr lang="en-US" b="1" i="1" dirty="0">
                <a:solidFill>
                  <a:srgbClr val="000000"/>
                </a:solidFill>
                <a:latin typeface="Courier New" pitchFamily="49" charset="0"/>
              </a:rPr>
              <a:t>      			 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b="1" i="1" dirty="0">
                <a:solidFill>
                  <a:srgbClr val="000000"/>
                </a:solidFill>
                <a:latin typeface="Courier New" pitchFamily="49" charset="0"/>
              </a:rPr>
              <a:t>, default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])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3588" y="4114800"/>
            <a:ext cx="6590211" cy="1452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xfrm>
            <a:off x="922338" y="511175"/>
            <a:ext cx="7299325" cy="881063"/>
          </a:xfrm>
          <a:noFill/>
          <a:ln/>
        </p:spPr>
        <p:txBody>
          <a:bodyPr lIns="92075" tIns="46038" rIns="92075" bIns="46038" anchor="t"/>
          <a:lstStyle/>
          <a:p>
            <a:r>
              <a:rPr lang="en-US" sz="3200" b="1" dirty="0"/>
              <a:t>Using Group Functions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blackWhite">
          <a:xfrm>
            <a:off x="1008063" y="1938338"/>
            <a:ext cx="7169150" cy="1719262"/>
          </a:xfrm>
          <a:prstGeom prst="rect">
            <a:avLst/>
          </a:prstGeom>
          <a:solidFill>
            <a:srgbClr val="FFFFCC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>
              <a:tabLst>
                <a:tab pos="682625" algn="l"/>
                <a:tab pos="1833563" algn="l"/>
              </a:tabLst>
            </a:pPr>
            <a:endParaRPr lang="en-US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tabLst>
                <a:tab pos="682625" algn="l"/>
                <a:tab pos="1833563" algn="l"/>
              </a:tabLst>
            </a:pPr>
            <a:endParaRPr lang="en-US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tabLst>
                <a:tab pos="682625" algn="l"/>
                <a:tab pos="1833563" algn="l"/>
              </a:tabLst>
            </a:pPr>
            <a:endParaRPr lang="en-US" b="1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ltGray">
          <a:xfrm>
            <a:off x="4187825" y="1981200"/>
            <a:ext cx="3130550" cy="265113"/>
          </a:xfrm>
          <a:prstGeom prst="rect">
            <a:avLst/>
          </a:prstGeom>
          <a:solidFill>
            <a:srgbClr val="FF5050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blackWhite">
          <a:xfrm>
            <a:off x="982663" y="2038350"/>
            <a:ext cx="7194550" cy="149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>
              <a:tabLst>
                <a:tab pos="682625" algn="l"/>
                <a:tab pos="1833563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SELECT	[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column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,] 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group_function(column)</a:t>
            </a:r>
            <a:endParaRPr lang="en-US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tabLst>
                <a:tab pos="682625" algn="l"/>
                <a:tab pos="1833563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FROM		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table</a:t>
            </a:r>
            <a:endParaRPr lang="en-US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tabLst>
                <a:tab pos="682625" algn="l"/>
                <a:tab pos="1833563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[WHERE	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condition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]</a:t>
            </a:r>
          </a:p>
          <a:p>
            <a:pPr eaLnBrk="0" hangingPunct="0">
              <a:tabLst>
                <a:tab pos="682625" algn="l"/>
                <a:tab pos="1833563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[GROUP BY	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column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]</a:t>
            </a:r>
          </a:p>
          <a:p>
            <a:pPr eaLnBrk="0" hangingPunct="0">
              <a:tabLst>
                <a:tab pos="682625" algn="l"/>
                <a:tab pos="1833563" algn="l"/>
              </a:tabLst>
            </a:pPr>
            <a:r>
              <a:rPr lang="en-US" b="1">
                <a:solidFill>
                  <a:srgbClr val="000000"/>
                </a:solidFill>
              </a:rPr>
              <a:t>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HAVING	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group_condition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]</a:t>
            </a:r>
          </a:p>
          <a:p>
            <a:pPr eaLnBrk="0" hangingPunct="0">
              <a:tabLst>
                <a:tab pos="682625" algn="l"/>
                <a:tab pos="1833563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[ORDER BY	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column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];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8386763" y="6324600"/>
            <a:ext cx="414337" cy="292100"/>
            <a:chOff x="5283" y="3984"/>
            <a:chExt cx="261" cy="184"/>
          </a:xfrm>
        </p:grpSpPr>
        <p:sp>
          <p:nvSpPr>
            <p:cNvPr id="23561" name="Rectangle 9"/>
            <p:cNvSpPr>
              <a:spLocks noChangeArrowheads="1"/>
            </p:cNvSpPr>
            <p:nvPr/>
          </p:nvSpPr>
          <p:spPr bwMode="hidden">
            <a:xfrm>
              <a:off x="5297" y="4000"/>
              <a:ext cx="31" cy="16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2" name="Rectangle 10"/>
            <p:cNvSpPr>
              <a:spLocks noChangeArrowheads="1"/>
            </p:cNvSpPr>
            <p:nvPr/>
          </p:nvSpPr>
          <p:spPr bwMode="hidden">
            <a:xfrm>
              <a:off x="5283" y="3984"/>
              <a:ext cx="31" cy="168"/>
            </a:xfrm>
            <a:prstGeom prst="rect">
              <a:avLst/>
            </a:prstGeom>
            <a:solidFill>
              <a:srgbClr val="7FC1E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23563" name="Rectangle 11"/>
            <p:cNvSpPr>
              <a:spLocks noChangeArrowheads="1"/>
            </p:cNvSpPr>
            <p:nvPr/>
          </p:nvSpPr>
          <p:spPr bwMode="hidden">
            <a:xfrm>
              <a:off x="5291" y="3992"/>
              <a:ext cx="31" cy="169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4" name="Freeform 12"/>
            <p:cNvSpPr>
              <a:spLocks/>
            </p:cNvSpPr>
            <p:nvPr/>
          </p:nvSpPr>
          <p:spPr bwMode="hidden">
            <a:xfrm>
              <a:off x="5374" y="3999"/>
              <a:ext cx="170" cy="169"/>
            </a:xfrm>
            <a:custGeom>
              <a:avLst/>
              <a:gdLst/>
              <a:ahLst/>
              <a:cxnLst>
                <a:cxn ang="0">
                  <a:pos x="169" y="84"/>
                </a:cxn>
                <a:cxn ang="0">
                  <a:pos x="0" y="0"/>
                </a:cxn>
                <a:cxn ang="0">
                  <a:pos x="0" y="168"/>
                </a:cxn>
                <a:cxn ang="0">
                  <a:pos x="169" y="84"/>
                </a:cxn>
              </a:cxnLst>
              <a:rect l="0" t="0" r="r" b="b"/>
              <a:pathLst>
                <a:path w="170" h="169">
                  <a:moveTo>
                    <a:pt x="169" y="84"/>
                  </a:moveTo>
                  <a:lnTo>
                    <a:pt x="0" y="0"/>
                  </a:lnTo>
                  <a:lnTo>
                    <a:pt x="0" y="168"/>
                  </a:lnTo>
                  <a:lnTo>
                    <a:pt x="169" y="84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65" name="Freeform 13"/>
            <p:cNvSpPr>
              <a:spLocks/>
            </p:cNvSpPr>
            <p:nvPr/>
          </p:nvSpPr>
          <p:spPr bwMode="hidden">
            <a:xfrm>
              <a:off x="5354" y="3984"/>
              <a:ext cx="170" cy="169"/>
            </a:xfrm>
            <a:custGeom>
              <a:avLst/>
              <a:gdLst/>
              <a:ahLst/>
              <a:cxnLst>
                <a:cxn ang="0">
                  <a:pos x="169" y="84"/>
                </a:cxn>
                <a:cxn ang="0">
                  <a:pos x="0" y="0"/>
                </a:cxn>
                <a:cxn ang="0">
                  <a:pos x="0" y="168"/>
                </a:cxn>
                <a:cxn ang="0">
                  <a:pos x="169" y="84"/>
                </a:cxn>
              </a:cxnLst>
              <a:rect l="0" t="0" r="r" b="b"/>
              <a:pathLst>
                <a:path w="170" h="169">
                  <a:moveTo>
                    <a:pt x="169" y="84"/>
                  </a:moveTo>
                  <a:lnTo>
                    <a:pt x="0" y="0"/>
                  </a:lnTo>
                  <a:lnTo>
                    <a:pt x="0" y="168"/>
                  </a:lnTo>
                  <a:lnTo>
                    <a:pt x="169" y="84"/>
                  </a:lnTo>
                </a:path>
              </a:pathLst>
            </a:custGeom>
            <a:solidFill>
              <a:srgbClr val="7FC1EB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23566" name="Freeform 14"/>
            <p:cNvSpPr>
              <a:spLocks/>
            </p:cNvSpPr>
            <p:nvPr/>
          </p:nvSpPr>
          <p:spPr bwMode="auto">
            <a:xfrm>
              <a:off x="5361" y="3993"/>
              <a:ext cx="168" cy="169"/>
            </a:xfrm>
            <a:custGeom>
              <a:avLst/>
              <a:gdLst/>
              <a:ahLst/>
              <a:cxnLst>
                <a:cxn ang="0">
                  <a:pos x="167" y="84"/>
                </a:cxn>
                <a:cxn ang="0">
                  <a:pos x="0" y="0"/>
                </a:cxn>
                <a:cxn ang="0">
                  <a:pos x="0" y="168"/>
                </a:cxn>
                <a:cxn ang="0">
                  <a:pos x="167" y="84"/>
                </a:cxn>
              </a:cxnLst>
              <a:rect l="0" t="0" r="r" b="b"/>
              <a:pathLst>
                <a:path w="168" h="169">
                  <a:moveTo>
                    <a:pt x="167" y="84"/>
                  </a:moveTo>
                  <a:lnTo>
                    <a:pt x="0" y="0"/>
                  </a:lnTo>
                  <a:lnTo>
                    <a:pt x="0" y="168"/>
                  </a:lnTo>
                  <a:lnTo>
                    <a:pt x="167" y="84"/>
                  </a:lnTo>
                </a:path>
              </a:pathLst>
            </a:custGeom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67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2079625" y="3733800"/>
            <a:ext cx="2263775" cy="2587625"/>
          </a:xfrm>
          <a:noFill/>
          <a:ln/>
        </p:spPr>
        <p:txBody>
          <a:bodyPr lIns="92075" tIns="46038" rIns="92075" bIns="46038">
            <a:spAutoFit/>
          </a:bodyPr>
          <a:lstStyle/>
          <a:p>
            <a:pPr marL="341313" lvl="1" indent="-227013" defTabSz="346075">
              <a:tabLst>
                <a:tab pos="571500" algn="l"/>
              </a:tabLst>
            </a:pPr>
            <a:r>
              <a:rPr lang="en-US" sz="2000" b="1" dirty="0"/>
              <a:t>AVG </a:t>
            </a:r>
          </a:p>
          <a:p>
            <a:pPr marL="341313" lvl="1" indent="-227013" defTabSz="346075">
              <a:tabLst>
                <a:tab pos="571500" algn="l"/>
              </a:tabLst>
            </a:pPr>
            <a:r>
              <a:rPr lang="en-US" sz="2000" b="1" dirty="0"/>
              <a:t>COUNT </a:t>
            </a:r>
          </a:p>
          <a:p>
            <a:pPr marL="341313" lvl="1" indent="-227013" defTabSz="346075">
              <a:tabLst>
                <a:tab pos="571500" algn="l"/>
              </a:tabLst>
            </a:pPr>
            <a:r>
              <a:rPr lang="en-US" sz="2000" b="1" dirty="0"/>
              <a:t>MAX</a:t>
            </a:r>
          </a:p>
          <a:p>
            <a:pPr marL="341313" lvl="1" indent="-227013" defTabSz="346075">
              <a:tabLst>
                <a:tab pos="571500" algn="l"/>
              </a:tabLst>
            </a:pPr>
            <a:r>
              <a:rPr lang="en-US" sz="2000" b="1" dirty="0"/>
              <a:t>MIN </a:t>
            </a:r>
          </a:p>
          <a:p>
            <a:pPr marL="341313" lvl="1" indent="-227013" defTabSz="346075">
              <a:tabLst>
                <a:tab pos="571500" algn="l"/>
              </a:tabLst>
            </a:pPr>
            <a:r>
              <a:rPr lang="en-US" sz="2000" b="1" dirty="0"/>
              <a:t>STDDEV </a:t>
            </a:r>
          </a:p>
          <a:p>
            <a:pPr marL="341313" lvl="1" indent="-227013" defTabSz="346075">
              <a:tabLst>
                <a:tab pos="571500" algn="l"/>
              </a:tabLst>
            </a:pPr>
            <a:r>
              <a:rPr lang="en-US" sz="2000" b="1" dirty="0"/>
              <a:t>SUM</a:t>
            </a:r>
          </a:p>
          <a:p>
            <a:pPr marL="341313" lvl="1" indent="-227013" defTabSz="346075">
              <a:tabLst>
                <a:tab pos="571500" algn="l"/>
              </a:tabLst>
            </a:pPr>
            <a:r>
              <a:rPr lang="en-US" sz="2000" b="1" dirty="0"/>
              <a:t>VARIANCE</a:t>
            </a: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838200" y="1114425"/>
            <a:ext cx="7689850" cy="724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defTabSz="346075">
              <a:lnSpc>
                <a:spcPct val="85000"/>
              </a:lnSpc>
              <a:spcBef>
                <a:spcPct val="20000"/>
              </a:spcBef>
              <a:buFontTx/>
              <a:buChar char="•"/>
              <a:tabLst>
                <a:tab pos="571500" algn="l"/>
              </a:tabLst>
            </a:pPr>
            <a:r>
              <a:rPr lang="en-US" sz="2400" dirty="0">
                <a:latin typeface="Palatino Linotype" pitchFamily="18" charset="0"/>
              </a:rPr>
              <a:t>Group functions operate on sets of rows to give one result per group.</a:t>
            </a:r>
          </a:p>
        </p:txBody>
      </p:sp>
      <p:sp>
        <p:nvSpPr>
          <p:cNvPr id="23572" name="Rectangle 20"/>
          <p:cNvSpPr>
            <a:spLocks noChangeArrowheads="1"/>
          </p:cNvSpPr>
          <p:nvPr/>
        </p:nvSpPr>
        <p:spPr bwMode="ltGray">
          <a:xfrm>
            <a:off x="1092200" y="2763838"/>
            <a:ext cx="4089400" cy="588962"/>
          </a:xfrm>
          <a:prstGeom prst="rect">
            <a:avLst/>
          </a:prstGeom>
          <a:solidFill>
            <a:srgbClr val="FF5050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8" grpId="0" animBg="1"/>
      <p:bldP spid="2357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922338" y="642938"/>
            <a:ext cx="7299325" cy="881062"/>
          </a:xfrm>
          <a:noFill/>
          <a:ln/>
        </p:spPr>
        <p:txBody>
          <a:bodyPr lIns="92075" tIns="46038" rIns="92075" bIns="46038" anchor="t"/>
          <a:lstStyle/>
          <a:p>
            <a:r>
              <a:rPr lang="en-US" sz="3200" b="1" dirty="0"/>
              <a:t>What Is a Join?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98525" y="1905000"/>
            <a:ext cx="7385050" cy="3416962"/>
          </a:xfrm>
          <a:noFill/>
          <a:ln/>
        </p:spPr>
        <p:txBody>
          <a:bodyPr lIns="92075" tIns="46038" rIns="92075" bIns="46038">
            <a:spAutoFit/>
          </a:bodyPr>
          <a:lstStyle/>
          <a:p>
            <a:pPr marL="0" indent="0" defTabSz="346075">
              <a:tabLst>
                <a:tab pos="571500" algn="l"/>
              </a:tabLst>
            </a:pPr>
            <a:r>
              <a:rPr lang="en-US" sz="2400" dirty="0"/>
              <a:t>Use a join to query data from more than one table.</a:t>
            </a:r>
          </a:p>
          <a:p>
            <a:pPr marL="0" indent="0" defTabSz="346075">
              <a:tabLst>
                <a:tab pos="571500" algn="l"/>
              </a:tabLst>
            </a:pPr>
            <a:endParaRPr lang="en-US" sz="2400" dirty="0"/>
          </a:p>
          <a:p>
            <a:pPr marL="0" indent="0" defTabSz="346075">
              <a:tabLst>
                <a:tab pos="571500" algn="l"/>
              </a:tabLst>
            </a:pPr>
            <a:endParaRPr lang="en-US" sz="2400" dirty="0"/>
          </a:p>
          <a:p>
            <a:pPr marL="0" indent="0" defTabSz="346075">
              <a:tabLst>
                <a:tab pos="571500" algn="l"/>
              </a:tabLst>
            </a:pPr>
            <a:endParaRPr lang="en-US" sz="2400" dirty="0"/>
          </a:p>
          <a:p>
            <a:pPr marL="341313" lvl="1" indent="-227013" defTabSz="346075">
              <a:tabLst>
                <a:tab pos="571500" algn="l"/>
              </a:tabLst>
            </a:pPr>
            <a:r>
              <a:rPr lang="en-US" sz="2400" dirty="0"/>
              <a:t>Write the join condition in the WHERE clause.</a:t>
            </a:r>
          </a:p>
          <a:p>
            <a:pPr marL="341313" lvl="1" indent="-227013" defTabSz="346075">
              <a:tabLst>
                <a:tab pos="571500" algn="l"/>
              </a:tabLst>
            </a:pPr>
            <a:r>
              <a:rPr lang="en-US" sz="2400" dirty="0"/>
              <a:t>Prefix the column name with the table name when the same column name appears in more than one table.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blackWhite">
          <a:xfrm>
            <a:off x="1030288" y="2397125"/>
            <a:ext cx="7091362" cy="1187450"/>
          </a:xfrm>
          <a:prstGeom prst="rect">
            <a:avLst/>
          </a:prstGeom>
          <a:solidFill>
            <a:srgbClr val="FFFFCC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SELECT	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table1.column, table2.column</a:t>
            </a:r>
            <a:endParaRPr lang="en-US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FROM	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table1, table2</a:t>
            </a:r>
            <a:endParaRPr lang="en-US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WHERE	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table1.column1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 table2.column2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922338" y="719138"/>
            <a:ext cx="7299325" cy="881062"/>
          </a:xfrm>
          <a:noFill/>
          <a:ln/>
        </p:spPr>
        <p:txBody>
          <a:bodyPr lIns="92075" tIns="46038" rIns="92075" bIns="46038" anchor="t"/>
          <a:lstStyle/>
          <a:p>
            <a:r>
              <a:rPr lang="en-US" sz="3200" b="1" dirty="0"/>
              <a:t>Types of Joins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581025" y="1917700"/>
            <a:ext cx="26225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341313" lvl="1" indent="-227013" defTabSz="346075" eaLnBrk="0" hangingPunct="0">
              <a:lnSpc>
                <a:spcPct val="95000"/>
              </a:lnSpc>
              <a:spcBef>
                <a:spcPct val="35000"/>
              </a:spcBef>
              <a:tabLst>
                <a:tab pos="571500" algn="l"/>
              </a:tabLst>
            </a:pPr>
            <a:r>
              <a:rPr lang="en-US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Equijoin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781300" y="2789238"/>
            <a:ext cx="1701800" cy="639762"/>
            <a:chOff x="1752" y="1632"/>
            <a:chExt cx="1072" cy="403"/>
          </a:xfrm>
        </p:grpSpPr>
        <p:sp>
          <p:nvSpPr>
            <p:cNvPr id="22535" name="Rectangle 7"/>
            <p:cNvSpPr>
              <a:spLocks noChangeArrowheads="1"/>
            </p:cNvSpPr>
            <p:nvPr/>
          </p:nvSpPr>
          <p:spPr bwMode="blackWhite">
            <a:xfrm>
              <a:off x="1752" y="1632"/>
              <a:ext cx="490" cy="403"/>
            </a:xfrm>
            <a:prstGeom prst="rect">
              <a:avLst/>
            </a:prstGeom>
            <a:gradFill rotWithShape="0">
              <a:gsLst>
                <a:gs pos="0">
                  <a:srgbClr val="6699FF">
                    <a:gamma/>
                    <a:shade val="89804"/>
                    <a:invGamma/>
                  </a:srgbClr>
                </a:gs>
                <a:gs pos="50000">
                  <a:srgbClr val="6699FF"/>
                </a:gs>
                <a:gs pos="100000">
                  <a:srgbClr val="6699FF">
                    <a:gamma/>
                    <a:shade val="89804"/>
                    <a:invGamma/>
                  </a:srgb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6" name="Rectangle 8"/>
            <p:cNvSpPr>
              <a:spLocks noChangeArrowheads="1"/>
            </p:cNvSpPr>
            <p:nvPr/>
          </p:nvSpPr>
          <p:spPr bwMode="blackWhite">
            <a:xfrm>
              <a:off x="2334" y="1632"/>
              <a:ext cx="490" cy="403"/>
            </a:xfrm>
            <a:prstGeom prst="rect">
              <a:avLst/>
            </a:prstGeom>
            <a:gradFill rotWithShape="0">
              <a:gsLst>
                <a:gs pos="0">
                  <a:srgbClr val="6699FF">
                    <a:gamma/>
                    <a:shade val="89804"/>
                    <a:invGamma/>
                  </a:srgbClr>
                </a:gs>
                <a:gs pos="50000">
                  <a:srgbClr val="6699FF"/>
                </a:gs>
                <a:gs pos="100000">
                  <a:srgbClr val="6699FF">
                    <a:gamma/>
                    <a:shade val="89804"/>
                    <a:invGamma/>
                  </a:srgb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7" name="Oval 9"/>
            <p:cNvSpPr>
              <a:spLocks noChangeArrowheads="1"/>
            </p:cNvSpPr>
            <p:nvPr/>
          </p:nvSpPr>
          <p:spPr bwMode="blackWhite">
            <a:xfrm>
              <a:off x="1947" y="1794"/>
              <a:ext cx="87" cy="87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8" name="Line 10"/>
            <p:cNvSpPr>
              <a:spLocks noChangeShapeType="1"/>
            </p:cNvSpPr>
            <p:nvPr/>
          </p:nvSpPr>
          <p:spPr bwMode="blackWhite">
            <a:xfrm>
              <a:off x="2078" y="1838"/>
              <a:ext cx="410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 type="stealth" w="med" len="lg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39" name="Rectangle 11"/>
            <p:cNvSpPr>
              <a:spLocks noChangeArrowheads="1"/>
            </p:cNvSpPr>
            <p:nvPr/>
          </p:nvSpPr>
          <p:spPr bwMode="blackWhite">
            <a:xfrm>
              <a:off x="2520" y="1794"/>
              <a:ext cx="87" cy="87"/>
            </a:xfrm>
            <a:prstGeom prst="rect">
              <a:avLst/>
            </a:prstGeom>
            <a:solidFill>
              <a:srgbClr val="0099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20713" y="2789238"/>
            <a:ext cx="1701800" cy="638175"/>
            <a:chOff x="391" y="1632"/>
            <a:chExt cx="1072" cy="402"/>
          </a:xfrm>
        </p:grpSpPr>
        <p:sp>
          <p:nvSpPr>
            <p:cNvPr id="22541" name="Rectangle 13"/>
            <p:cNvSpPr>
              <a:spLocks noChangeArrowheads="1"/>
            </p:cNvSpPr>
            <p:nvPr/>
          </p:nvSpPr>
          <p:spPr bwMode="blackWhite">
            <a:xfrm>
              <a:off x="391" y="1632"/>
              <a:ext cx="490" cy="402"/>
            </a:xfrm>
            <a:prstGeom prst="rect">
              <a:avLst/>
            </a:prstGeom>
            <a:gradFill rotWithShape="0">
              <a:gsLst>
                <a:gs pos="0">
                  <a:srgbClr val="6699FF">
                    <a:gamma/>
                    <a:shade val="89804"/>
                    <a:invGamma/>
                  </a:srgbClr>
                </a:gs>
                <a:gs pos="50000">
                  <a:srgbClr val="6699FF"/>
                </a:gs>
                <a:gs pos="100000">
                  <a:srgbClr val="6699FF">
                    <a:gamma/>
                    <a:shade val="89804"/>
                    <a:invGamma/>
                  </a:srgb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2" name="Rectangle 14"/>
            <p:cNvSpPr>
              <a:spLocks noChangeArrowheads="1"/>
            </p:cNvSpPr>
            <p:nvPr/>
          </p:nvSpPr>
          <p:spPr bwMode="blackWhite">
            <a:xfrm>
              <a:off x="973" y="1632"/>
              <a:ext cx="490" cy="402"/>
            </a:xfrm>
            <a:prstGeom prst="rect">
              <a:avLst/>
            </a:prstGeom>
            <a:gradFill rotWithShape="0">
              <a:gsLst>
                <a:gs pos="0">
                  <a:srgbClr val="6699FF">
                    <a:gamma/>
                    <a:shade val="89804"/>
                    <a:invGamma/>
                  </a:srgbClr>
                </a:gs>
                <a:gs pos="50000">
                  <a:srgbClr val="6699FF"/>
                </a:gs>
                <a:gs pos="100000">
                  <a:srgbClr val="6699FF">
                    <a:gamma/>
                    <a:shade val="89804"/>
                    <a:invGamma/>
                  </a:srgb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3" name="Oval 15"/>
            <p:cNvSpPr>
              <a:spLocks noChangeArrowheads="1"/>
            </p:cNvSpPr>
            <p:nvPr/>
          </p:nvSpPr>
          <p:spPr bwMode="blackWhite">
            <a:xfrm>
              <a:off x="586" y="1800"/>
              <a:ext cx="87" cy="88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4" name="Oval 16"/>
            <p:cNvSpPr>
              <a:spLocks noChangeArrowheads="1"/>
            </p:cNvSpPr>
            <p:nvPr/>
          </p:nvSpPr>
          <p:spPr bwMode="blackWhite">
            <a:xfrm>
              <a:off x="1159" y="1800"/>
              <a:ext cx="87" cy="88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5" name="Line 17"/>
            <p:cNvSpPr>
              <a:spLocks noChangeShapeType="1"/>
            </p:cNvSpPr>
            <p:nvPr/>
          </p:nvSpPr>
          <p:spPr bwMode="blackWhite">
            <a:xfrm>
              <a:off x="717" y="1842"/>
              <a:ext cx="410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 type="stealth" w="med" len="lg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4976813" y="2789238"/>
            <a:ext cx="1701800" cy="638175"/>
            <a:chOff x="3135" y="1632"/>
            <a:chExt cx="1072" cy="402"/>
          </a:xfrm>
        </p:grpSpPr>
        <p:sp>
          <p:nvSpPr>
            <p:cNvPr id="22547" name="Rectangle 19"/>
            <p:cNvSpPr>
              <a:spLocks noChangeArrowheads="1"/>
            </p:cNvSpPr>
            <p:nvPr/>
          </p:nvSpPr>
          <p:spPr bwMode="blackWhite">
            <a:xfrm>
              <a:off x="3135" y="1632"/>
              <a:ext cx="490" cy="402"/>
            </a:xfrm>
            <a:prstGeom prst="rect">
              <a:avLst/>
            </a:prstGeom>
            <a:gradFill rotWithShape="0">
              <a:gsLst>
                <a:gs pos="0">
                  <a:srgbClr val="6699FF">
                    <a:gamma/>
                    <a:shade val="89804"/>
                    <a:invGamma/>
                  </a:srgbClr>
                </a:gs>
                <a:gs pos="50000">
                  <a:srgbClr val="6699FF"/>
                </a:gs>
                <a:gs pos="100000">
                  <a:srgbClr val="6699FF">
                    <a:gamma/>
                    <a:shade val="89804"/>
                    <a:invGamma/>
                  </a:srgb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8" name="Rectangle 20"/>
            <p:cNvSpPr>
              <a:spLocks noChangeArrowheads="1"/>
            </p:cNvSpPr>
            <p:nvPr/>
          </p:nvSpPr>
          <p:spPr bwMode="blackWhite">
            <a:xfrm>
              <a:off x="3717" y="1632"/>
              <a:ext cx="490" cy="402"/>
            </a:xfrm>
            <a:prstGeom prst="rect">
              <a:avLst/>
            </a:prstGeom>
            <a:gradFill rotWithShape="0">
              <a:gsLst>
                <a:gs pos="0">
                  <a:srgbClr val="6699FF">
                    <a:gamma/>
                    <a:shade val="89804"/>
                    <a:invGamma/>
                  </a:srgbClr>
                </a:gs>
                <a:gs pos="50000">
                  <a:srgbClr val="6699FF"/>
                </a:gs>
                <a:gs pos="100000">
                  <a:srgbClr val="6699FF">
                    <a:gamma/>
                    <a:shade val="89804"/>
                    <a:invGamma/>
                  </a:srgb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9" name="Oval 21"/>
            <p:cNvSpPr>
              <a:spLocks noChangeArrowheads="1"/>
            </p:cNvSpPr>
            <p:nvPr/>
          </p:nvSpPr>
          <p:spPr bwMode="blackWhite">
            <a:xfrm>
              <a:off x="3325" y="1785"/>
              <a:ext cx="87" cy="88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0" name="Oval 22"/>
            <p:cNvSpPr>
              <a:spLocks noChangeArrowheads="1"/>
            </p:cNvSpPr>
            <p:nvPr/>
          </p:nvSpPr>
          <p:spPr bwMode="blackWhite">
            <a:xfrm>
              <a:off x="3912" y="1785"/>
              <a:ext cx="88" cy="88"/>
            </a:xfrm>
            <a:prstGeom prst="ellipse">
              <a:avLst/>
            </a:prstGeom>
            <a:gradFill rotWithShape="0">
              <a:gsLst>
                <a:gs pos="0">
                  <a:srgbClr val="0033CC">
                    <a:gamma/>
                    <a:shade val="89804"/>
                    <a:invGamma/>
                  </a:srgbClr>
                </a:gs>
                <a:gs pos="50000">
                  <a:srgbClr val="0033CC"/>
                </a:gs>
                <a:gs pos="100000">
                  <a:srgbClr val="0033CC">
                    <a:gamma/>
                    <a:shade val="89804"/>
                    <a:invGamma/>
                  </a:srgb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1" name="Line 23"/>
            <p:cNvSpPr>
              <a:spLocks noChangeShapeType="1"/>
            </p:cNvSpPr>
            <p:nvPr/>
          </p:nvSpPr>
          <p:spPr bwMode="blackWhite">
            <a:xfrm>
              <a:off x="3461" y="1832"/>
              <a:ext cx="410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 type="stealth" w="med" len="lg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7107238" y="2789238"/>
            <a:ext cx="1200150" cy="638175"/>
            <a:chOff x="4477" y="1632"/>
            <a:chExt cx="756" cy="402"/>
          </a:xfrm>
        </p:grpSpPr>
        <p:sp>
          <p:nvSpPr>
            <p:cNvPr id="22553" name="Rectangle 25"/>
            <p:cNvSpPr>
              <a:spLocks noChangeArrowheads="1"/>
            </p:cNvSpPr>
            <p:nvPr/>
          </p:nvSpPr>
          <p:spPr bwMode="blackWhite">
            <a:xfrm>
              <a:off x="4477" y="1632"/>
              <a:ext cx="756" cy="402"/>
            </a:xfrm>
            <a:prstGeom prst="rect">
              <a:avLst/>
            </a:prstGeom>
            <a:gradFill rotWithShape="0">
              <a:gsLst>
                <a:gs pos="0">
                  <a:srgbClr val="6699FF">
                    <a:gamma/>
                    <a:shade val="89804"/>
                    <a:invGamma/>
                  </a:srgbClr>
                </a:gs>
                <a:gs pos="50000">
                  <a:srgbClr val="6699FF"/>
                </a:gs>
                <a:gs pos="100000">
                  <a:srgbClr val="6699FF">
                    <a:gamma/>
                    <a:shade val="89804"/>
                    <a:invGamma/>
                  </a:srgb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4" name="Oval 26"/>
            <p:cNvSpPr>
              <a:spLocks noChangeArrowheads="1"/>
            </p:cNvSpPr>
            <p:nvPr/>
          </p:nvSpPr>
          <p:spPr bwMode="blackWhite">
            <a:xfrm>
              <a:off x="5104" y="1785"/>
              <a:ext cx="87" cy="87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5" name="Oval 27"/>
            <p:cNvSpPr>
              <a:spLocks noChangeArrowheads="1"/>
            </p:cNvSpPr>
            <p:nvPr/>
          </p:nvSpPr>
          <p:spPr bwMode="blackWhite">
            <a:xfrm>
              <a:off x="4515" y="1783"/>
              <a:ext cx="87" cy="88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6" name="Line 28"/>
            <p:cNvSpPr>
              <a:spLocks noChangeShapeType="1"/>
            </p:cNvSpPr>
            <p:nvPr/>
          </p:nvSpPr>
          <p:spPr bwMode="blackWhite">
            <a:xfrm>
              <a:off x="4651" y="1830"/>
              <a:ext cx="410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 type="stealth" w="med" len="lg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57" name="Rectangle 29"/>
          <p:cNvSpPr>
            <a:spLocks noChangeArrowheads="1"/>
          </p:cNvSpPr>
          <p:nvPr/>
        </p:nvSpPr>
        <p:spPr bwMode="auto">
          <a:xfrm>
            <a:off x="2300288" y="1917700"/>
            <a:ext cx="26225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341313" lvl="1" indent="-227013" defTabSz="346075" eaLnBrk="0" hangingPunct="0">
              <a:lnSpc>
                <a:spcPct val="95000"/>
              </a:lnSpc>
              <a:spcBef>
                <a:spcPct val="35000"/>
              </a:spcBef>
              <a:tabLst>
                <a:tab pos="571500" algn="l"/>
              </a:tabLst>
            </a:pPr>
            <a:r>
              <a:rPr lang="en-US" sz="28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Non-equijoin</a:t>
            </a:r>
          </a:p>
        </p:txBody>
      </p:sp>
      <p:sp>
        <p:nvSpPr>
          <p:cNvPr id="22558" name="Rectangle 30"/>
          <p:cNvSpPr>
            <a:spLocks noChangeArrowheads="1"/>
          </p:cNvSpPr>
          <p:nvPr/>
        </p:nvSpPr>
        <p:spPr bwMode="auto">
          <a:xfrm>
            <a:off x="4768850" y="1917700"/>
            <a:ext cx="26225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341313" lvl="1" indent="-227013" defTabSz="346075" eaLnBrk="0" hangingPunct="0">
              <a:lnSpc>
                <a:spcPct val="95000"/>
              </a:lnSpc>
              <a:spcBef>
                <a:spcPct val="35000"/>
              </a:spcBef>
              <a:tabLst>
                <a:tab pos="571500" algn="l"/>
              </a:tabLst>
            </a:pPr>
            <a:r>
              <a:rPr lang="en-US" sz="28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Outer join</a:t>
            </a:r>
          </a:p>
        </p:txBody>
      </p:sp>
      <p:sp>
        <p:nvSpPr>
          <p:cNvPr id="22559" name="Rectangle 31"/>
          <p:cNvSpPr>
            <a:spLocks noChangeArrowheads="1"/>
          </p:cNvSpPr>
          <p:nvPr/>
        </p:nvSpPr>
        <p:spPr bwMode="auto">
          <a:xfrm>
            <a:off x="6769100" y="1917700"/>
            <a:ext cx="186213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341313" lvl="1" indent="-227013" defTabSz="346075" eaLnBrk="0" hangingPunct="0">
              <a:lnSpc>
                <a:spcPct val="95000"/>
              </a:lnSpc>
              <a:spcBef>
                <a:spcPct val="35000"/>
              </a:spcBef>
              <a:tabLst>
                <a:tab pos="571500" algn="l"/>
              </a:tabLst>
            </a:pPr>
            <a:r>
              <a:rPr lang="en-US" sz="28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Self join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3450" y="3657600"/>
            <a:ext cx="6686550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ChangeArrowheads="1"/>
          </p:cNvSpPr>
          <p:nvPr/>
        </p:nvSpPr>
        <p:spPr bwMode="blackWhite">
          <a:xfrm>
            <a:off x="939800" y="1662113"/>
            <a:ext cx="7480300" cy="1465262"/>
          </a:xfrm>
          <a:prstGeom prst="rect">
            <a:avLst/>
          </a:prstGeom>
          <a:solidFill>
            <a:srgbClr val="FFFFCC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>
              <a:tabLst>
                <a:tab pos="1200150" algn="l"/>
              </a:tabLst>
            </a:pPr>
            <a:endParaRPr lang="en-US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tabLst>
                <a:tab pos="1200150" algn="l"/>
              </a:tabLst>
            </a:pPr>
            <a:endParaRPr lang="en-US" b="1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title"/>
          </p:nvPr>
        </p:nvSpPr>
        <p:spPr>
          <a:xfrm>
            <a:off x="922338" y="600075"/>
            <a:ext cx="7299325" cy="881063"/>
          </a:xfrm>
          <a:noFill/>
          <a:ln/>
        </p:spPr>
        <p:txBody>
          <a:bodyPr lIns="92075" tIns="46038" rIns="92075" bIns="46038" anchor="t"/>
          <a:lstStyle/>
          <a:p>
            <a:r>
              <a:rPr lang="en-US" sz="3200" b="1" dirty="0" err="1"/>
              <a:t>Subqueries</a:t>
            </a:r>
            <a:endParaRPr lang="en-US" sz="3200" b="1" dirty="0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860425" y="3648075"/>
            <a:ext cx="7385050" cy="1066800"/>
          </a:xfrm>
          <a:noFill/>
          <a:ln/>
        </p:spPr>
        <p:txBody>
          <a:bodyPr lIns="92075" tIns="46038" rIns="92075" bIns="46038"/>
          <a:lstStyle/>
          <a:p>
            <a:pPr marL="341313" lvl="1" indent="-227013" algn="just" defTabSz="346075">
              <a:tabLst>
                <a:tab pos="571500" algn="l"/>
              </a:tabLst>
            </a:pPr>
            <a:r>
              <a:rPr lang="en-US" sz="2400" dirty="0"/>
              <a:t>The </a:t>
            </a:r>
            <a:r>
              <a:rPr lang="en-US" sz="2400" dirty="0" err="1"/>
              <a:t>subquery</a:t>
            </a:r>
            <a:r>
              <a:rPr lang="en-US" sz="2400" dirty="0"/>
              <a:t> (inner query) executes once before the main query.</a:t>
            </a:r>
          </a:p>
          <a:p>
            <a:pPr marL="341313" lvl="1" indent="-227013" algn="just" defTabSz="346075">
              <a:tabLst>
                <a:tab pos="571500" algn="l"/>
              </a:tabLst>
            </a:pPr>
            <a:r>
              <a:rPr lang="en-US" sz="2400" dirty="0"/>
              <a:t>The result of the </a:t>
            </a:r>
            <a:r>
              <a:rPr lang="en-US" sz="2400" dirty="0" err="1"/>
              <a:t>subquery</a:t>
            </a:r>
            <a:r>
              <a:rPr lang="en-US" sz="2400" dirty="0"/>
              <a:t> is used by the main query (outer query).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ltGray">
          <a:xfrm>
            <a:off x="3678238" y="2508250"/>
            <a:ext cx="4189412" cy="552450"/>
          </a:xfrm>
          <a:prstGeom prst="rect">
            <a:avLst/>
          </a:prstGeom>
          <a:solidFill>
            <a:srgbClr val="FF99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blackWhite">
          <a:xfrm>
            <a:off x="1062038" y="1649413"/>
            <a:ext cx="7694612" cy="149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SELECT	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select_list</a:t>
            </a:r>
            <a:endParaRPr lang="en-US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FROM	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table</a:t>
            </a:r>
            <a:endParaRPr lang="en-US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WHERE	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expr operator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		 	(SELECT	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select_list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		       FROM		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table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8386763" y="6413500"/>
            <a:ext cx="414337" cy="292100"/>
            <a:chOff x="5283" y="3984"/>
            <a:chExt cx="261" cy="184"/>
          </a:xfrm>
        </p:grpSpPr>
        <p:sp>
          <p:nvSpPr>
            <p:cNvPr id="24586" name="Rectangle 10"/>
            <p:cNvSpPr>
              <a:spLocks noChangeArrowheads="1"/>
            </p:cNvSpPr>
            <p:nvPr/>
          </p:nvSpPr>
          <p:spPr bwMode="hidden">
            <a:xfrm>
              <a:off x="5297" y="4000"/>
              <a:ext cx="31" cy="16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7" name="Rectangle 11"/>
            <p:cNvSpPr>
              <a:spLocks noChangeArrowheads="1"/>
            </p:cNvSpPr>
            <p:nvPr/>
          </p:nvSpPr>
          <p:spPr bwMode="hidden">
            <a:xfrm>
              <a:off x="5283" y="3984"/>
              <a:ext cx="31" cy="168"/>
            </a:xfrm>
            <a:prstGeom prst="rect">
              <a:avLst/>
            </a:prstGeom>
            <a:solidFill>
              <a:srgbClr val="7FC1E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24588" name="Rectangle 12"/>
            <p:cNvSpPr>
              <a:spLocks noChangeArrowheads="1"/>
            </p:cNvSpPr>
            <p:nvPr/>
          </p:nvSpPr>
          <p:spPr bwMode="hidden">
            <a:xfrm>
              <a:off x="5291" y="3992"/>
              <a:ext cx="31" cy="169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9" name="Freeform 13"/>
            <p:cNvSpPr>
              <a:spLocks/>
            </p:cNvSpPr>
            <p:nvPr/>
          </p:nvSpPr>
          <p:spPr bwMode="hidden">
            <a:xfrm>
              <a:off x="5374" y="3999"/>
              <a:ext cx="170" cy="169"/>
            </a:xfrm>
            <a:custGeom>
              <a:avLst/>
              <a:gdLst/>
              <a:ahLst/>
              <a:cxnLst>
                <a:cxn ang="0">
                  <a:pos x="169" y="84"/>
                </a:cxn>
                <a:cxn ang="0">
                  <a:pos x="0" y="0"/>
                </a:cxn>
                <a:cxn ang="0">
                  <a:pos x="0" y="168"/>
                </a:cxn>
                <a:cxn ang="0">
                  <a:pos x="169" y="84"/>
                </a:cxn>
              </a:cxnLst>
              <a:rect l="0" t="0" r="r" b="b"/>
              <a:pathLst>
                <a:path w="170" h="169">
                  <a:moveTo>
                    <a:pt x="169" y="84"/>
                  </a:moveTo>
                  <a:lnTo>
                    <a:pt x="0" y="0"/>
                  </a:lnTo>
                  <a:lnTo>
                    <a:pt x="0" y="168"/>
                  </a:lnTo>
                  <a:lnTo>
                    <a:pt x="169" y="84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90" name="Freeform 14"/>
            <p:cNvSpPr>
              <a:spLocks/>
            </p:cNvSpPr>
            <p:nvPr/>
          </p:nvSpPr>
          <p:spPr bwMode="hidden">
            <a:xfrm>
              <a:off x="5354" y="3984"/>
              <a:ext cx="170" cy="169"/>
            </a:xfrm>
            <a:custGeom>
              <a:avLst/>
              <a:gdLst/>
              <a:ahLst/>
              <a:cxnLst>
                <a:cxn ang="0">
                  <a:pos x="169" y="84"/>
                </a:cxn>
                <a:cxn ang="0">
                  <a:pos x="0" y="0"/>
                </a:cxn>
                <a:cxn ang="0">
                  <a:pos x="0" y="168"/>
                </a:cxn>
                <a:cxn ang="0">
                  <a:pos x="169" y="84"/>
                </a:cxn>
              </a:cxnLst>
              <a:rect l="0" t="0" r="r" b="b"/>
              <a:pathLst>
                <a:path w="170" h="169">
                  <a:moveTo>
                    <a:pt x="169" y="84"/>
                  </a:moveTo>
                  <a:lnTo>
                    <a:pt x="0" y="0"/>
                  </a:lnTo>
                  <a:lnTo>
                    <a:pt x="0" y="168"/>
                  </a:lnTo>
                  <a:lnTo>
                    <a:pt x="169" y="84"/>
                  </a:lnTo>
                </a:path>
              </a:pathLst>
            </a:custGeom>
            <a:solidFill>
              <a:srgbClr val="7FC1EB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24591" name="Freeform 15"/>
            <p:cNvSpPr>
              <a:spLocks/>
            </p:cNvSpPr>
            <p:nvPr/>
          </p:nvSpPr>
          <p:spPr bwMode="auto">
            <a:xfrm>
              <a:off x="5361" y="3993"/>
              <a:ext cx="168" cy="169"/>
            </a:xfrm>
            <a:custGeom>
              <a:avLst/>
              <a:gdLst/>
              <a:ahLst/>
              <a:cxnLst>
                <a:cxn ang="0">
                  <a:pos x="167" y="84"/>
                </a:cxn>
                <a:cxn ang="0">
                  <a:pos x="0" y="0"/>
                </a:cxn>
                <a:cxn ang="0">
                  <a:pos x="0" y="168"/>
                </a:cxn>
                <a:cxn ang="0">
                  <a:pos x="167" y="84"/>
                </a:cxn>
              </a:cxnLst>
              <a:rect l="0" t="0" r="r" b="b"/>
              <a:pathLst>
                <a:path w="168" h="169">
                  <a:moveTo>
                    <a:pt x="167" y="84"/>
                  </a:moveTo>
                  <a:lnTo>
                    <a:pt x="0" y="0"/>
                  </a:lnTo>
                  <a:lnTo>
                    <a:pt x="0" y="168"/>
                  </a:lnTo>
                  <a:lnTo>
                    <a:pt x="167" y="84"/>
                  </a:lnTo>
                </a:path>
              </a:pathLst>
            </a:custGeom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blackWhite">
          <a:xfrm>
            <a:off x="935038" y="1854200"/>
            <a:ext cx="7491412" cy="1974850"/>
          </a:xfrm>
          <a:prstGeom prst="rect">
            <a:avLst/>
          </a:prstGeom>
          <a:solidFill>
            <a:srgbClr val="FFFFCC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>
              <a:tabLst>
                <a:tab pos="1200150" algn="l"/>
              </a:tabLst>
            </a:pPr>
            <a:endParaRPr lang="en-US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tabLst>
                <a:tab pos="1200150" algn="l"/>
              </a:tabLst>
            </a:pPr>
            <a:endParaRPr lang="en-US" b="1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ltGray">
          <a:xfrm>
            <a:off x="3752850" y="2214563"/>
            <a:ext cx="4591050" cy="884237"/>
          </a:xfrm>
          <a:prstGeom prst="rect">
            <a:avLst/>
          </a:prstGeom>
          <a:gradFill rotWithShape="0">
            <a:gsLst>
              <a:gs pos="0">
                <a:srgbClr val="FF9966"/>
              </a:gs>
              <a:gs pos="100000">
                <a:srgbClr val="FF9966">
                  <a:gamma/>
                  <a:shade val="100000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blackWhite">
          <a:xfrm>
            <a:off x="922338" y="2016125"/>
            <a:ext cx="7180262" cy="159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SQL&gt; SELECT  a.ename, a.sal, a.deptno, b.salavg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2  FROM    emp a, (SELECT   deptno, avg(sal) salavg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3                  FROM     emp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4                  GROUP BY deptno) b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5  WHERE   a.deptno = b.deptno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6  AND     a.sal &gt; b.salavg;</a:t>
            </a: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>
          <a:xfrm>
            <a:off x="903288" y="561975"/>
            <a:ext cx="7299325" cy="881063"/>
          </a:xfrm>
          <a:noFill/>
          <a:ln/>
        </p:spPr>
        <p:txBody>
          <a:bodyPr lIns="92075" tIns="46038" rIns="92075" bIns="46038" anchor="t"/>
          <a:lstStyle/>
          <a:p>
            <a:r>
              <a:rPr lang="en-US" sz="3200" b="1" dirty="0"/>
              <a:t>Using a </a:t>
            </a:r>
            <a:r>
              <a:rPr lang="en-US" sz="3200" b="1" dirty="0" err="1"/>
              <a:t>Subquery</a:t>
            </a:r>
            <a:r>
              <a:rPr lang="en-US" sz="3200" b="1" dirty="0"/>
              <a:t> </a:t>
            </a:r>
            <a:br>
              <a:rPr lang="en-US" sz="3200" b="1" dirty="0"/>
            </a:br>
            <a:r>
              <a:rPr lang="en-US" sz="3200" b="1" dirty="0"/>
              <a:t>in the FROM Clause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blackWhite">
          <a:xfrm>
            <a:off x="935038" y="4040188"/>
            <a:ext cx="7491412" cy="2055812"/>
          </a:xfrm>
          <a:prstGeom prst="rect">
            <a:avLst/>
          </a:prstGeom>
          <a:solidFill>
            <a:srgbClr val="DDDDDD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ENAME            SAL    DEPTNO     SALAVG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---------- --------- --------- ----------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KING            5000        10  2916.6667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JONES           2975        20       2175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SCOTT           3000        20       2175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...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6 rows selected.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8386763" y="6489700"/>
            <a:ext cx="414337" cy="292100"/>
            <a:chOff x="5283" y="3984"/>
            <a:chExt cx="261" cy="184"/>
          </a:xfrm>
        </p:grpSpPr>
        <p:sp>
          <p:nvSpPr>
            <p:cNvPr id="25610" name="Rectangle 10"/>
            <p:cNvSpPr>
              <a:spLocks noChangeArrowheads="1"/>
            </p:cNvSpPr>
            <p:nvPr/>
          </p:nvSpPr>
          <p:spPr bwMode="hidden">
            <a:xfrm>
              <a:off x="5297" y="4000"/>
              <a:ext cx="31" cy="16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1" name="Rectangle 11"/>
            <p:cNvSpPr>
              <a:spLocks noChangeArrowheads="1"/>
            </p:cNvSpPr>
            <p:nvPr/>
          </p:nvSpPr>
          <p:spPr bwMode="hidden">
            <a:xfrm>
              <a:off x="5283" y="3984"/>
              <a:ext cx="31" cy="168"/>
            </a:xfrm>
            <a:prstGeom prst="rect">
              <a:avLst/>
            </a:prstGeom>
            <a:solidFill>
              <a:srgbClr val="7FC1E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25612" name="Rectangle 12"/>
            <p:cNvSpPr>
              <a:spLocks noChangeArrowheads="1"/>
            </p:cNvSpPr>
            <p:nvPr/>
          </p:nvSpPr>
          <p:spPr bwMode="hidden">
            <a:xfrm>
              <a:off x="5291" y="3992"/>
              <a:ext cx="31" cy="169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3" name="Freeform 13"/>
            <p:cNvSpPr>
              <a:spLocks/>
            </p:cNvSpPr>
            <p:nvPr/>
          </p:nvSpPr>
          <p:spPr bwMode="hidden">
            <a:xfrm>
              <a:off x="5374" y="3999"/>
              <a:ext cx="170" cy="169"/>
            </a:xfrm>
            <a:custGeom>
              <a:avLst/>
              <a:gdLst/>
              <a:ahLst/>
              <a:cxnLst>
                <a:cxn ang="0">
                  <a:pos x="169" y="84"/>
                </a:cxn>
                <a:cxn ang="0">
                  <a:pos x="0" y="0"/>
                </a:cxn>
                <a:cxn ang="0">
                  <a:pos x="0" y="168"/>
                </a:cxn>
                <a:cxn ang="0">
                  <a:pos x="169" y="84"/>
                </a:cxn>
              </a:cxnLst>
              <a:rect l="0" t="0" r="r" b="b"/>
              <a:pathLst>
                <a:path w="170" h="169">
                  <a:moveTo>
                    <a:pt x="169" y="84"/>
                  </a:moveTo>
                  <a:lnTo>
                    <a:pt x="0" y="0"/>
                  </a:lnTo>
                  <a:lnTo>
                    <a:pt x="0" y="168"/>
                  </a:lnTo>
                  <a:lnTo>
                    <a:pt x="169" y="84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14" name="Freeform 14"/>
            <p:cNvSpPr>
              <a:spLocks/>
            </p:cNvSpPr>
            <p:nvPr/>
          </p:nvSpPr>
          <p:spPr bwMode="hidden">
            <a:xfrm>
              <a:off x="5354" y="3984"/>
              <a:ext cx="170" cy="169"/>
            </a:xfrm>
            <a:custGeom>
              <a:avLst/>
              <a:gdLst/>
              <a:ahLst/>
              <a:cxnLst>
                <a:cxn ang="0">
                  <a:pos x="169" y="84"/>
                </a:cxn>
                <a:cxn ang="0">
                  <a:pos x="0" y="0"/>
                </a:cxn>
                <a:cxn ang="0">
                  <a:pos x="0" y="168"/>
                </a:cxn>
                <a:cxn ang="0">
                  <a:pos x="169" y="84"/>
                </a:cxn>
              </a:cxnLst>
              <a:rect l="0" t="0" r="r" b="b"/>
              <a:pathLst>
                <a:path w="170" h="169">
                  <a:moveTo>
                    <a:pt x="169" y="84"/>
                  </a:moveTo>
                  <a:lnTo>
                    <a:pt x="0" y="0"/>
                  </a:lnTo>
                  <a:lnTo>
                    <a:pt x="0" y="168"/>
                  </a:lnTo>
                  <a:lnTo>
                    <a:pt x="169" y="84"/>
                  </a:lnTo>
                </a:path>
              </a:pathLst>
            </a:custGeom>
            <a:solidFill>
              <a:srgbClr val="7FC1EB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25615" name="Freeform 15"/>
            <p:cNvSpPr>
              <a:spLocks/>
            </p:cNvSpPr>
            <p:nvPr/>
          </p:nvSpPr>
          <p:spPr bwMode="auto">
            <a:xfrm>
              <a:off x="5361" y="3993"/>
              <a:ext cx="168" cy="169"/>
            </a:xfrm>
            <a:custGeom>
              <a:avLst/>
              <a:gdLst/>
              <a:ahLst/>
              <a:cxnLst>
                <a:cxn ang="0">
                  <a:pos x="167" y="84"/>
                </a:cxn>
                <a:cxn ang="0">
                  <a:pos x="0" y="0"/>
                </a:cxn>
                <a:cxn ang="0">
                  <a:pos x="0" y="168"/>
                </a:cxn>
                <a:cxn ang="0">
                  <a:pos x="167" y="84"/>
                </a:cxn>
              </a:cxnLst>
              <a:rect l="0" t="0" r="r" b="b"/>
              <a:pathLst>
                <a:path w="168" h="169">
                  <a:moveTo>
                    <a:pt x="167" y="84"/>
                  </a:moveTo>
                  <a:lnTo>
                    <a:pt x="0" y="0"/>
                  </a:lnTo>
                  <a:lnTo>
                    <a:pt x="0" y="168"/>
                  </a:lnTo>
                  <a:lnTo>
                    <a:pt x="167" y="84"/>
                  </a:lnTo>
                </a:path>
              </a:pathLst>
            </a:custGeom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0" y="1676400"/>
            <a:ext cx="7756525" cy="1606550"/>
            <a:chOff x="610" y="956"/>
            <a:chExt cx="4886" cy="1012"/>
          </a:xfrm>
        </p:grpSpPr>
        <p:sp>
          <p:nvSpPr>
            <p:cNvPr id="27653" name="Rectangle 5"/>
            <p:cNvSpPr>
              <a:spLocks noChangeArrowheads="1"/>
            </p:cNvSpPr>
            <p:nvPr/>
          </p:nvSpPr>
          <p:spPr bwMode="blackWhite">
            <a:xfrm>
              <a:off x="610" y="957"/>
              <a:ext cx="4766" cy="99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tabLst>
                  <a:tab pos="1200150" algn="l"/>
                </a:tabLst>
              </a:pPr>
              <a:endParaRPr lang="en-US" b="1">
                <a:solidFill>
                  <a:srgbClr val="000000"/>
                </a:solidFill>
                <a:latin typeface="Courier New" pitchFamily="49" charset="0"/>
              </a:endParaRPr>
            </a:p>
            <a:p>
              <a:pPr eaLnBrk="0" hangingPunct="0">
                <a:tabLst>
                  <a:tab pos="1200150" algn="l"/>
                </a:tabLst>
              </a:pPr>
              <a:endParaRPr lang="en-US" b="1">
                <a:solidFill>
                  <a:srgbClr val="000000"/>
                </a:solidFill>
                <a:latin typeface="Courier New" pitchFamily="49" charset="0"/>
              </a:endParaRPr>
            </a:p>
            <a:p>
              <a:pPr eaLnBrk="0" hangingPunct="0">
                <a:tabLst>
                  <a:tab pos="1200150" algn="l"/>
                </a:tabLst>
              </a:pPr>
              <a:endParaRPr lang="en-US" b="1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sp>
          <p:nvSpPr>
            <p:cNvPr id="27654" name="Rectangle 6"/>
            <p:cNvSpPr>
              <a:spLocks noChangeArrowheads="1"/>
            </p:cNvSpPr>
            <p:nvPr/>
          </p:nvSpPr>
          <p:spPr bwMode="blackWhite">
            <a:xfrm>
              <a:off x="687" y="956"/>
              <a:ext cx="4809" cy="1012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tabLst>
                  <a:tab pos="1200150" algn="l"/>
                </a:tabLst>
              </a:pPr>
              <a:r>
                <a:rPr lang="en-US" b="1">
                  <a:solidFill>
                    <a:srgbClr val="000000"/>
                  </a:solidFill>
                  <a:latin typeface="Courier New" pitchFamily="49" charset="0"/>
                </a:rPr>
                <a:t>CREATE TABLE [</a:t>
              </a:r>
              <a:r>
                <a:rPr lang="en-US" b="1" i="1">
                  <a:solidFill>
                    <a:srgbClr val="000000"/>
                  </a:solidFill>
                  <a:latin typeface="Courier New" pitchFamily="49" charset="0"/>
                </a:rPr>
                <a:t>schema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</a:rPr>
                <a:t>.]</a:t>
              </a:r>
              <a:r>
                <a:rPr lang="en-US" b="1" i="1">
                  <a:solidFill>
                    <a:srgbClr val="000000"/>
                  </a:solidFill>
                  <a:latin typeface="Courier New" pitchFamily="49" charset="0"/>
                </a:rPr>
                <a:t>table</a:t>
              </a:r>
            </a:p>
            <a:p>
              <a:pPr eaLnBrk="0" hangingPunct="0">
                <a:tabLst>
                  <a:tab pos="1200150" algn="l"/>
                </a:tabLst>
              </a:pPr>
              <a:r>
                <a:rPr lang="en-US" b="1">
                  <a:solidFill>
                    <a:srgbClr val="000000"/>
                  </a:solidFill>
                  <a:latin typeface="Courier New" pitchFamily="49" charset="0"/>
                </a:rPr>
                <a:t>	    (</a:t>
              </a:r>
              <a:r>
                <a:rPr lang="en-US" b="1" i="1">
                  <a:solidFill>
                    <a:srgbClr val="000000"/>
                  </a:solidFill>
                  <a:latin typeface="Courier New" pitchFamily="49" charset="0"/>
                </a:rPr>
                <a:t>column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b="1" i="1">
                  <a:solidFill>
                    <a:srgbClr val="000000"/>
                  </a:solidFill>
                  <a:latin typeface="Courier New" pitchFamily="49" charset="0"/>
                </a:rPr>
                <a:t>datatype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</a:rPr>
                <a:t> [DEFAULT </a:t>
              </a:r>
              <a:r>
                <a:rPr lang="en-US" b="1" i="1">
                  <a:solidFill>
                    <a:srgbClr val="000000"/>
                  </a:solidFill>
                  <a:latin typeface="Courier New" pitchFamily="49" charset="0"/>
                </a:rPr>
                <a:t>expr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</a:rPr>
                <a:t>]</a:t>
              </a:r>
            </a:p>
            <a:p>
              <a:pPr eaLnBrk="0" hangingPunct="0">
                <a:tabLst>
                  <a:tab pos="1200150" algn="l"/>
                </a:tabLst>
              </a:pPr>
              <a:r>
                <a:rPr lang="en-US" b="1">
                  <a:solidFill>
                    <a:srgbClr val="000000"/>
                  </a:solidFill>
                  <a:latin typeface="Courier New" pitchFamily="49" charset="0"/>
                </a:rPr>
                <a:t>		[</a:t>
              </a:r>
              <a:r>
                <a:rPr lang="en-US" b="1" i="1">
                  <a:solidFill>
                    <a:srgbClr val="000000"/>
                  </a:solidFill>
                  <a:latin typeface="Courier New" pitchFamily="49" charset="0"/>
                </a:rPr>
                <a:t>column_constraint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</a:rPr>
                <a:t>],</a:t>
              </a:r>
            </a:p>
            <a:p>
              <a:pPr eaLnBrk="0" hangingPunct="0">
                <a:tabLst>
                  <a:tab pos="1200150" algn="l"/>
                </a:tabLst>
              </a:pPr>
              <a:r>
                <a:rPr lang="en-US" b="1">
                  <a:solidFill>
                    <a:srgbClr val="000000"/>
                  </a:solidFill>
                  <a:latin typeface="Courier New" pitchFamily="49" charset="0"/>
                </a:rPr>
                <a:t>		...</a:t>
              </a:r>
            </a:p>
            <a:p>
              <a:pPr eaLnBrk="0" hangingPunct="0">
                <a:tabLst>
                  <a:tab pos="1200150" algn="l"/>
                </a:tabLst>
              </a:pPr>
              <a:r>
                <a:rPr lang="en-US" b="1">
                  <a:solidFill>
                    <a:srgbClr val="000000"/>
                  </a:solidFill>
                  <a:latin typeface="Courier New" pitchFamily="49" charset="0"/>
                </a:rPr>
                <a:t>		[</a:t>
              </a:r>
              <a:r>
                <a:rPr lang="en-US" b="1" i="1">
                  <a:solidFill>
                    <a:srgbClr val="000000"/>
                  </a:solidFill>
                  <a:latin typeface="Courier New" pitchFamily="49" charset="0"/>
                </a:rPr>
                <a:t>table_constraint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</a:rPr>
                <a:t>][,...]);</a:t>
              </a:r>
            </a:p>
          </p:txBody>
        </p:sp>
      </p:grp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927100" y="685800"/>
            <a:ext cx="73025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r>
              <a:rPr lang="en-US" sz="3600" b="1">
                <a:solidFill>
                  <a:srgbClr val="79551B"/>
                </a:solidFill>
                <a:latin typeface="Palatino Linotype" pitchFamily="18" charset="0"/>
              </a:rPr>
              <a:t>Creating Table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blackWhite">
          <a:xfrm>
            <a:off x="884238" y="4249738"/>
            <a:ext cx="7497762" cy="1465262"/>
          </a:xfrm>
          <a:prstGeom prst="rect">
            <a:avLst/>
          </a:prstGeom>
          <a:solidFill>
            <a:srgbClr val="FFFFCC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CREATE [OR REPLACE] [FORCE|</a:t>
            </a:r>
            <a:r>
              <a:rPr lang="en-US" b="1" u="sng">
                <a:solidFill>
                  <a:srgbClr val="000000"/>
                </a:solidFill>
                <a:latin typeface="Courier New" pitchFamily="49" charset="0"/>
              </a:rPr>
              <a:t>NOFORCE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] VIEW 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view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[(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alias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[, 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alias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]...)]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AS 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subquery</a:t>
            </a:r>
            <a:endParaRPr lang="en-US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[WITH CHECK OPTION [CONSTRAINT 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constraint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]]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[WITH READ ONLY];</a:t>
            </a: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914400" y="3429000"/>
            <a:ext cx="73025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r>
              <a:rPr lang="en-US" sz="3600" b="1">
                <a:solidFill>
                  <a:srgbClr val="79551B"/>
                </a:solidFill>
                <a:latin typeface="Palatino Linotype" pitchFamily="18" charset="0"/>
              </a:rPr>
              <a:t>Creating 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071688"/>
            <a:ext cx="7018880" cy="371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Communicating with an </a:t>
            </a:r>
            <a:r>
              <a:rPr lang="en-US" sz="3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RBMS</a:t>
            </a:r>
            <a:r>
              <a:rPr lang="en-US" sz="3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3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Using </a:t>
            </a:r>
            <a:r>
              <a:rPr lang="en-US" sz="3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SQL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SQL </a:t>
            </a:r>
            <a:r>
              <a:rPr lang="en-US" sz="3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Statements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000" b="1" dirty="0" smtClean="0"/>
              <a:t>Data Manipulation Language</a:t>
            </a:r>
          </a:p>
          <a:p>
            <a:pPr lvl="1"/>
            <a:r>
              <a:rPr lang="en-US" sz="2000" dirty="0" smtClean="0"/>
              <a:t>SELECT</a:t>
            </a:r>
          </a:p>
          <a:p>
            <a:pPr lvl="1"/>
            <a:r>
              <a:rPr lang="en-US" sz="2000" dirty="0" smtClean="0"/>
              <a:t>INSERT</a:t>
            </a:r>
          </a:p>
          <a:p>
            <a:pPr lvl="1"/>
            <a:r>
              <a:rPr lang="en-US" sz="2000" dirty="0" smtClean="0"/>
              <a:t>UPDATE</a:t>
            </a:r>
          </a:p>
          <a:p>
            <a:pPr lvl="1"/>
            <a:r>
              <a:rPr lang="en-US" sz="2000" dirty="0" smtClean="0"/>
              <a:t>DELETE</a:t>
            </a:r>
          </a:p>
          <a:p>
            <a:r>
              <a:rPr lang="en-US" sz="2000" b="1" dirty="0" smtClean="0"/>
              <a:t>Data Definition Language</a:t>
            </a:r>
          </a:p>
          <a:p>
            <a:pPr lvl="1"/>
            <a:r>
              <a:rPr lang="en-US" sz="2000" dirty="0" smtClean="0"/>
              <a:t>CREATE</a:t>
            </a:r>
          </a:p>
          <a:p>
            <a:pPr lvl="1"/>
            <a:r>
              <a:rPr lang="en-US" sz="2000" dirty="0" smtClean="0"/>
              <a:t>ALTER</a:t>
            </a:r>
          </a:p>
          <a:p>
            <a:pPr lvl="1"/>
            <a:r>
              <a:rPr lang="en-US" sz="2000" dirty="0" smtClean="0"/>
              <a:t>DROP</a:t>
            </a:r>
          </a:p>
          <a:p>
            <a:pPr lvl="1"/>
            <a:r>
              <a:rPr lang="en-US" sz="2000" dirty="0" smtClean="0"/>
              <a:t>RENAME</a:t>
            </a:r>
          </a:p>
          <a:p>
            <a:pPr lvl="1"/>
            <a:r>
              <a:rPr lang="en-US" sz="2000" dirty="0" smtClean="0"/>
              <a:t>TRUNCATE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b="1" dirty="0" smtClean="0"/>
              <a:t>Data Control Language</a:t>
            </a:r>
          </a:p>
          <a:p>
            <a:pPr lvl="1"/>
            <a:r>
              <a:rPr lang="en-US" sz="2000" dirty="0" smtClean="0"/>
              <a:t>GRANT</a:t>
            </a:r>
          </a:p>
          <a:p>
            <a:pPr lvl="1"/>
            <a:r>
              <a:rPr lang="en-US" sz="2000" dirty="0" smtClean="0"/>
              <a:t>REVOKE</a:t>
            </a:r>
          </a:p>
          <a:p>
            <a:r>
              <a:rPr lang="en-US" sz="2000" b="1" dirty="0" smtClean="0"/>
              <a:t>Transaction Control</a:t>
            </a:r>
          </a:p>
          <a:p>
            <a:pPr lvl="1"/>
            <a:r>
              <a:rPr lang="en-US" sz="2000" dirty="0" smtClean="0"/>
              <a:t>COMMIT</a:t>
            </a:r>
          </a:p>
          <a:p>
            <a:pPr lvl="1"/>
            <a:r>
              <a:rPr lang="en-US" sz="2000" dirty="0" smtClean="0"/>
              <a:t>ROLLBACK</a:t>
            </a:r>
          </a:p>
          <a:p>
            <a:pPr lvl="1"/>
            <a:r>
              <a:rPr lang="en-US" sz="2000" dirty="0" smtClean="0"/>
              <a:t>SAVEPOINT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ChangeArrowheads="1"/>
          </p:cNvSpPr>
          <p:nvPr/>
        </p:nvSpPr>
        <p:spPr bwMode="blackWhite">
          <a:xfrm>
            <a:off x="925513" y="1752600"/>
            <a:ext cx="7500937" cy="641350"/>
          </a:xfrm>
          <a:prstGeom prst="rect">
            <a:avLst/>
          </a:prstGeom>
          <a:solidFill>
            <a:srgbClr val="FFFFCC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>
              <a:tabLst>
                <a:tab pos="120015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INSERT INTO	</a:t>
            </a:r>
            <a:r>
              <a:rPr lang="en-US" b="1" i="1" dirty="0">
                <a:solidFill>
                  <a:srgbClr val="000000"/>
                </a:solidFill>
                <a:latin typeface="Courier New" pitchFamily="49" charset="0"/>
              </a:rPr>
              <a:t>table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[(</a:t>
            </a:r>
            <a:r>
              <a:rPr lang="en-US" b="1" i="1" dirty="0">
                <a:solidFill>
                  <a:srgbClr val="000000"/>
                </a:solidFill>
                <a:latin typeface="Courier New" pitchFamily="49" charset="0"/>
              </a:rPr>
              <a:t>column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b="1" i="1" dirty="0">
                <a:solidFill>
                  <a:srgbClr val="000000"/>
                </a:solidFill>
                <a:latin typeface="Courier New" pitchFamily="49" charset="0"/>
              </a:rPr>
              <a:t>, column...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])]</a:t>
            </a:r>
            <a:endParaRPr lang="en-US" b="1" i="1" dirty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tabLst>
                <a:tab pos="120015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VALUES		</a:t>
            </a:r>
            <a:r>
              <a:rPr lang="en-US" b="1" i="1" dirty="0">
                <a:solidFill>
                  <a:srgbClr val="000000"/>
                </a:solidFill>
                <a:latin typeface="Courier New" pitchFamily="49" charset="0"/>
              </a:rPr>
              <a:t>(value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b="1" i="1" dirty="0">
                <a:solidFill>
                  <a:srgbClr val="000000"/>
                </a:solidFill>
                <a:latin typeface="Courier New" pitchFamily="49" charset="0"/>
              </a:rPr>
              <a:t>, value...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])</a:t>
            </a:r>
            <a:r>
              <a:rPr lang="en-US" b="1" i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927100" y="609600"/>
            <a:ext cx="73025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ctr"/>
            <a:r>
              <a:rPr lang="en-US" sz="3200" b="1" dirty="0" smtClean="0">
                <a:latin typeface="Palatino Linotype" pitchFamily="18" charset="0"/>
              </a:rPr>
              <a:t>DML - INSERT</a:t>
            </a:r>
            <a:endParaRPr lang="en-US" sz="3200" b="1" dirty="0">
              <a:latin typeface="Palatino Linotype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90600" y="2514600"/>
            <a:ext cx="7696200" cy="3611563"/>
          </a:xfrm>
        </p:spPr>
        <p:txBody>
          <a:bodyPr/>
          <a:lstStyle/>
          <a:p>
            <a:r>
              <a:rPr lang="en-US" sz="2400" dirty="0" smtClean="0"/>
              <a:t>Insert into MK</a:t>
            </a:r>
          </a:p>
          <a:p>
            <a:pPr>
              <a:buNone/>
            </a:pPr>
            <a:r>
              <a:rPr lang="en-US" sz="2400" dirty="0" smtClean="0"/>
              <a:t>	Values (‘410100001’,’SBD’3);</a:t>
            </a:r>
          </a:p>
          <a:p>
            <a:r>
              <a:rPr lang="en-US" sz="2400" dirty="0" smtClean="0"/>
              <a:t>Insert into MK(</a:t>
            </a:r>
            <a:r>
              <a:rPr lang="en-US" sz="2400" dirty="0" err="1" smtClean="0"/>
              <a:t>sks,nm_mk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en-US" sz="2400" dirty="0" smtClean="0"/>
              <a:t>	Values (2,’Pancasila’);</a:t>
            </a:r>
          </a:p>
          <a:p>
            <a:r>
              <a:rPr lang="en-US" sz="2400" dirty="0" smtClean="0"/>
              <a:t>Insert into MK</a:t>
            </a:r>
          </a:p>
          <a:p>
            <a:pPr>
              <a:buNone/>
            </a:pPr>
            <a:r>
              <a:rPr lang="en-US" sz="2400" dirty="0" smtClean="0"/>
              <a:t>	Select </a:t>
            </a:r>
            <a:r>
              <a:rPr lang="en-US" sz="2400" dirty="0" err="1" smtClean="0"/>
              <a:t>kd_mk,nm_mk,sks</a:t>
            </a:r>
            <a:r>
              <a:rPr lang="en-US" sz="2400" dirty="0" smtClean="0"/>
              <a:t> From MK1;</a:t>
            </a:r>
          </a:p>
          <a:p>
            <a:r>
              <a:rPr lang="en-US" sz="2400" dirty="0" smtClean="0"/>
              <a:t>Insert into MK(</a:t>
            </a:r>
            <a:r>
              <a:rPr lang="en-US" sz="2400" dirty="0" err="1" smtClean="0"/>
              <a:t>kd_mk,sks,nm_mk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en-US" sz="2400" dirty="0" smtClean="0"/>
              <a:t>	Select * From MK1;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27100" y="609600"/>
            <a:ext cx="73025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ctr"/>
            <a:r>
              <a:rPr lang="en-US" sz="3200" b="1" dirty="0" smtClean="0">
                <a:latin typeface="Palatino Linotype" pitchFamily="18" charset="0"/>
              </a:rPr>
              <a:t>DML - UPDATE</a:t>
            </a:r>
            <a:endParaRPr lang="en-US" sz="3200" b="1" dirty="0">
              <a:latin typeface="Palatino Linotype" pitchFamily="18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White">
          <a:xfrm>
            <a:off x="935038" y="1447800"/>
            <a:ext cx="7497762" cy="1082675"/>
          </a:xfrm>
          <a:prstGeom prst="rect">
            <a:avLst/>
          </a:prstGeom>
          <a:solidFill>
            <a:srgbClr val="FFFFCC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>
              <a:tabLst>
                <a:tab pos="120015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UPDATE		</a:t>
            </a:r>
            <a:r>
              <a:rPr lang="en-US" b="1" i="1" dirty="0">
                <a:solidFill>
                  <a:srgbClr val="000000"/>
                </a:solidFill>
                <a:latin typeface="Courier New" pitchFamily="49" charset="0"/>
              </a:rPr>
              <a:t>table</a:t>
            </a:r>
            <a:endParaRPr lang="en-US" b="1" dirty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tabLst>
                <a:tab pos="120015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SET		</a:t>
            </a:r>
            <a:r>
              <a:rPr lang="en-US" b="1" i="1" dirty="0">
                <a:solidFill>
                  <a:srgbClr val="000000"/>
                </a:solidFill>
                <a:latin typeface="Courier New" pitchFamily="49" charset="0"/>
              </a:rPr>
              <a:t>column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b="1" i="1" dirty="0">
                <a:solidFill>
                  <a:srgbClr val="000000"/>
                </a:solidFill>
                <a:latin typeface="Courier New" pitchFamily="49" charset="0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[, </a:t>
            </a:r>
            <a:r>
              <a:rPr lang="en-US" b="1" i="1" dirty="0">
                <a:solidFill>
                  <a:srgbClr val="000000"/>
                </a:solidFill>
                <a:latin typeface="Courier New" pitchFamily="49" charset="0"/>
              </a:rPr>
              <a:t>column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= </a:t>
            </a:r>
            <a:r>
              <a:rPr lang="en-US" b="1" i="1" dirty="0">
                <a:solidFill>
                  <a:srgbClr val="000000"/>
                </a:solidFill>
                <a:latin typeface="Courier New" pitchFamily="49" charset="0"/>
              </a:rPr>
              <a:t>value, ...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]</a:t>
            </a:r>
          </a:p>
          <a:p>
            <a:pPr eaLnBrk="0" hangingPunct="0">
              <a:tabLst>
                <a:tab pos="120015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[WHERE 		</a:t>
            </a:r>
            <a:r>
              <a:rPr lang="en-US" b="1" i="1" dirty="0">
                <a:solidFill>
                  <a:srgbClr val="000000"/>
                </a:solidFill>
                <a:latin typeface="Courier New" pitchFamily="49" charset="0"/>
              </a:rPr>
              <a:t>condition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];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90600" y="2636837"/>
            <a:ext cx="7696200" cy="3611563"/>
          </a:xfrm>
        </p:spPr>
        <p:txBody>
          <a:bodyPr/>
          <a:lstStyle/>
          <a:p>
            <a:r>
              <a:rPr lang="en-US" sz="2000" dirty="0" smtClean="0"/>
              <a:t>Update MK</a:t>
            </a:r>
          </a:p>
          <a:p>
            <a:pPr>
              <a:buNone/>
            </a:pPr>
            <a:r>
              <a:rPr lang="en-US" sz="2000" dirty="0" smtClean="0"/>
              <a:t>	Set </a:t>
            </a:r>
            <a:r>
              <a:rPr lang="en-US" sz="2000" dirty="0" err="1" smtClean="0"/>
              <a:t>nm_mk</a:t>
            </a:r>
            <a:r>
              <a:rPr lang="en-US" sz="2000" dirty="0" smtClean="0"/>
              <a:t> = ‘SBD 1’</a:t>
            </a:r>
          </a:p>
          <a:p>
            <a:pPr>
              <a:buNone/>
            </a:pPr>
            <a:r>
              <a:rPr lang="en-US" sz="2000" dirty="0" smtClean="0"/>
              <a:t>	Where </a:t>
            </a:r>
            <a:r>
              <a:rPr lang="en-US" sz="2000" dirty="0" err="1" smtClean="0"/>
              <a:t>kd_mk</a:t>
            </a:r>
            <a:r>
              <a:rPr lang="en-US" sz="2000" dirty="0" smtClean="0"/>
              <a:t> = ‘410100001’;</a:t>
            </a:r>
          </a:p>
          <a:p>
            <a:r>
              <a:rPr lang="en-US" sz="2000" dirty="0" smtClean="0"/>
              <a:t>Update MK</a:t>
            </a:r>
          </a:p>
          <a:p>
            <a:pPr>
              <a:buNone/>
            </a:pPr>
            <a:r>
              <a:rPr lang="en-US" sz="2000" dirty="0" smtClean="0"/>
              <a:t>	Set </a:t>
            </a:r>
            <a:r>
              <a:rPr lang="en-US" sz="2000" dirty="0" err="1" smtClean="0"/>
              <a:t>sks</a:t>
            </a:r>
            <a:r>
              <a:rPr lang="en-US" sz="2000" dirty="0" smtClean="0"/>
              <a:t> = 4</a:t>
            </a:r>
          </a:p>
          <a:p>
            <a:pPr>
              <a:buNone/>
            </a:pPr>
            <a:r>
              <a:rPr lang="en-US" sz="2000" dirty="0" smtClean="0"/>
              <a:t>	Where </a:t>
            </a:r>
            <a:r>
              <a:rPr lang="en-US" sz="2000" dirty="0" err="1" smtClean="0"/>
              <a:t>kd_mk</a:t>
            </a:r>
            <a:r>
              <a:rPr lang="en-US" sz="2000" dirty="0" smtClean="0"/>
              <a:t> like ‘41010%’ ;</a:t>
            </a:r>
          </a:p>
          <a:p>
            <a:r>
              <a:rPr lang="en-US" sz="2000" dirty="0" smtClean="0"/>
              <a:t>Update MK</a:t>
            </a:r>
          </a:p>
          <a:p>
            <a:pPr>
              <a:buNone/>
            </a:pPr>
            <a:r>
              <a:rPr lang="en-US" sz="2000" dirty="0" smtClean="0"/>
              <a:t>	Set </a:t>
            </a:r>
            <a:r>
              <a:rPr lang="en-US" sz="2000" dirty="0" err="1" smtClean="0"/>
              <a:t>sks</a:t>
            </a:r>
            <a:r>
              <a:rPr lang="en-US" sz="2000" dirty="0" smtClean="0"/>
              <a:t> = (Select </a:t>
            </a:r>
            <a:r>
              <a:rPr lang="en-US" sz="2000" dirty="0" err="1" smtClean="0"/>
              <a:t>sks</a:t>
            </a:r>
            <a:r>
              <a:rPr lang="en-US" sz="2000" dirty="0" smtClean="0"/>
              <a:t> From MK </a:t>
            </a:r>
          </a:p>
          <a:p>
            <a:pPr>
              <a:buNone/>
            </a:pPr>
            <a:r>
              <a:rPr lang="en-US" sz="2000" dirty="0" smtClean="0"/>
              <a:t>		        Where </a:t>
            </a:r>
            <a:r>
              <a:rPr lang="en-US" sz="2000" dirty="0" err="1" smtClean="0"/>
              <a:t>kd_mk</a:t>
            </a:r>
            <a:r>
              <a:rPr lang="en-US" sz="2000" dirty="0" smtClean="0"/>
              <a:t> = ‘410100005’)</a:t>
            </a:r>
          </a:p>
          <a:p>
            <a:pPr>
              <a:buNone/>
            </a:pPr>
            <a:r>
              <a:rPr lang="en-US" sz="2000" dirty="0" smtClean="0"/>
              <a:t>	Where </a:t>
            </a:r>
            <a:r>
              <a:rPr lang="en-US" sz="2000" dirty="0" err="1" smtClean="0"/>
              <a:t>nm_mk</a:t>
            </a:r>
            <a:r>
              <a:rPr lang="en-US" sz="2000" dirty="0" smtClean="0"/>
              <a:t> like ‘</a:t>
            </a:r>
            <a:r>
              <a:rPr lang="en-US" sz="2000" dirty="0" err="1" smtClean="0"/>
              <a:t>Akuntansi</a:t>
            </a:r>
            <a:r>
              <a:rPr lang="en-US" sz="2000" dirty="0" smtClean="0"/>
              <a:t>%’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27100" y="609600"/>
            <a:ext cx="73025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ctr"/>
            <a:r>
              <a:rPr lang="en-US" sz="3200" b="1" dirty="0" smtClean="0">
                <a:latin typeface="Palatino Linotype" pitchFamily="18" charset="0"/>
              </a:rPr>
              <a:t>DML - DELETE</a:t>
            </a:r>
            <a:endParaRPr lang="en-US" sz="3200" b="1" dirty="0">
              <a:latin typeface="Palatino Linotype" pitchFamily="18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blackWhite">
          <a:xfrm>
            <a:off x="933450" y="1676400"/>
            <a:ext cx="7499350" cy="835025"/>
          </a:xfrm>
          <a:prstGeom prst="rect">
            <a:avLst/>
          </a:prstGeom>
          <a:solidFill>
            <a:srgbClr val="FFFFCC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>
              <a:tabLst>
                <a:tab pos="688975" algn="l"/>
                <a:tab pos="1824038" algn="l"/>
                <a:tab pos="3324225" algn="l"/>
                <a:tab pos="4579938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DELETE [FROM]	  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table</a:t>
            </a:r>
            <a:endParaRPr lang="en-US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tabLst>
                <a:tab pos="688975" algn="l"/>
                <a:tab pos="1824038" algn="l"/>
                <a:tab pos="3324225" algn="l"/>
                <a:tab pos="4579938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[WHERE	  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condition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];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90600" y="2636837"/>
            <a:ext cx="7696200" cy="3611563"/>
          </a:xfrm>
        </p:spPr>
        <p:txBody>
          <a:bodyPr/>
          <a:lstStyle/>
          <a:p>
            <a:r>
              <a:rPr lang="en-US" sz="2000" dirty="0" smtClean="0"/>
              <a:t>Delete From MK</a:t>
            </a:r>
          </a:p>
          <a:p>
            <a:pPr>
              <a:buNone/>
            </a:pPr>
            <a:r>
              <a:rPr lang="en-US" sz="2000" dirty="0" smtClean="0"/>
              <a:t>	Where </a:t>
            </a:r>
            <a:r>
              <a:rPr lang="en-US" sz="2000" dirty="0" err="1" smtClean="0"/>
              <a:t>sks</a:t>
            </a:r>
            <a:r>
              <a:rPr lang="en-US" sz="2000" dirty="0" smtClean="0"/>
              <a:t> = 4;</a:t>
            </a:r>
          </a:p>
          <a:p>
            <a:r>
              <a:rPr lang="en-US" sz="2000" dirty="0" smtClean="0"/>
              <a:t>Delete MK</a:t>
            </a:r>
          </a:p>
          <a:p>
            <a:pPr>
              <a:buNone/>
            </a:pPr>
            <a:r>
              <a:rPr lang="en-US" sz="2000" dirty="0" smtClean="0"/>
              <a:t>	Where </a:t>
            </a:r>
            <a:r>
              <a:rPr lang="en-US" sz="2000" dirty="0" err="1" smtClean="0"/>
              <a:t>nm_mk</a:t>
            </a:r>
            <a:r>
              <a:rPr lang="en-US" sz="2000" dirty="0" smtClean="0"/>
              <a:t> = ‘SBD’ and </a:t>
            </a:r>
            <a:r>
              <a:rPr lang="en-US" sz="2000" dirty="0" err="1" smtClean="0"/>
              <a:t>kd_mk</a:t>
            </a:r>
            <a:r>
              <a:rPr lang="en-US" sz="2000" dirty="0" smtClean="0"/>
              <a:t> like ‘4%’;</a:t>
            </a:r>
          </a:p>
          <a:p>
            <a:r>
              <a:rPr lang="en-US" sz="2000" dirty="0" smtClean="0"/>
              <a:t>Delete MK</a:t>
            </a:r>
          </a:p>
          <a:p>
            <a:pPr>
              <a:buNone/>
            </a:pPr>
            <a:r>
              <a:rPr lang="en-US" sz="2000" dirty="0" smtClean="0"/>
              <a:t>	Where </a:t>
            </a:r>
            <a:r>
              <a:rPr lang="en-US" sz="2000" dirty="0" err="1" smtClean="0"/>
              <a:t>sks</a:t>
            </a:r>
            <a:r>
              <a:rPr lang="en-US" sz="2000" dirty="0" smtClean="0"/>
              <a:t> = (Select </a:t>
            </a:r>
            <a:r>
              <a:rPr lang="en-US" sz="2000" dirty="0" err="1" smtClean="0"/>
              <a:t>sks</a:t>
            </a:r>
            <a:r>
              <a:rPr lang="en-US" sz="2000" dirty="0" smtClean="0"/>
              <a:t> From MK</a:t>
            </a:r>
          </a:p>
          <a:p>
            <a:pPr>
              <a:buNone/>
            </a:pPr>
            <a:r>
              <a:rPr lang="en-US" sz="2000" dirty="0" smtClean="0"/>
              <a:t>			Where </a:t>
            </a:r>
            <a:r>
              <a:rPr lang="en-US" sz="2000" dirty="0" err="1" smtClean="0"/>
              <a:t>kd_mk</a:t>
            </a:r>
            <a:r>
              <a:rPr lang="en-US" sz="2000" dirty="0" smtClean="0"/>
              <a:t> = ‘390100003’) 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smtClean="0"/>
              <a:t>and </a:t>
            </a:r>
            <a:r>
              <a:rPr lang="en-US" sz="2000" dirty="0" err="1" smtClean="0"/>
              <a:t>kd_mk</a:t>
            </a:r>
            <a:r>
              <a:rPr lang="en-US" sz="2000" dirty="0" smtClean="0"/>
              <a:t> like ‘41010%’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4"/>
          <p:cNvSpPr>
            <a:spLocks noChangeArrowheads="1"/>
          </p:cNvSpPr>
          <p:nvPr/>
        </p:nvSpPr>
        <p:spPr bwMode="blackWhite">
          <a:xfrm>
            <a:off x="1641475" y="4391025"/>
            <a:ext cx="1841500" cy="1346200"/>
          </a:xfrm>
          <a:prstGeom prst="rect">
            <a:avLst/>
          </a:prstGeom>
          <a:solidFill>
            <a:srgbClr val="FFFFCC"/>
          </a:solidFill>
          <a:ln w="25400">
            <a:solidFill>
              <a:srgbClr val="000000"/>
            </a:solidFill>
            <a:miter lim="800000"/>
            <a:headEnd/>
            <a:tailEnd/>
          </a:ln>
          <a:effectLst>
            <a:outerShdw dist="8980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Rectangle 5"/>
          <p:cNvSpPr>
            <a:spLocks noChangeArrowheads="1"/>
          </p:cNvSpPr>
          <p:nvPr/>
        </p:nvSpPr>
        <p:spPr bwMode="blackWhite">
          <a:xfrm>
            <a:off x="1646238" y="2205038"/>
            <a:ext cx="1841500" cy="1346200"/>
          </a:xfrm>
          <a:prstGeom prst="rect">
            <a:avLst/>
          </a:prstGeom>
          <a:solidFill>
            <a:srgbClr val="FFFFCC"/>
          </a:solidFill>
          <a:ln w="25400">
            <a:solidFill>
              <a:srgbClr val="000000"/>
            </a:solidFill>
            <a:miter lim="800000"/>
            <a:headEnd/>
            <a:tailEnd/>
          </a:ln>
          <a:effectLst>
            <a:outerShdw dist="8980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5" name="Group 6"/>
          <p:cNvGrpSpPr>
            <a:grpSpLocks/>
          </p:cNvGrpSpPr>
          <p:nvPr/>
        </p:nvGrpSpPr>
        <p:grpSpPr bwMode="auto">
          <a:xfrm>
            <a:off x="1655763" y="2368550"/>
            <a:ext cx="1825625" cy="1066800"/>
            <a:chOff x="1043" y="1492"/>
            <a:chExt cx="1150" cy="672"/>
          </a:xfrm>
        </p:grpSpPr>
        <p:sp>
          <p:nvSpPr>
            <p:cNvPr id="86" name="Rectangle 7"/>
            <p:cNvSpPr>
              <a:spLocks noChangeArrowheads="1"/>
            </p:cNvSpPr>
            <p:nvPr/>
          </p:nvSpPr>
          <p:spPr bwMode="ltGray">
            <a:xfrm>
              <a:off x="1043" y="1684"/>
              <a:ext cx="1150" cy="91"/>
            </a:xfrm>
            <a:prstGeom prst="rect">
              <a:avLst/>
            </a:prstGeom>
            <a:solidFill>
              <a:srgbClr val="CC33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Rectangle 8"/>
            <p:cNvSpPr>
              <a:spLocks noChangeArrowheads="1"/>
            </p:cNvSpPr>
            <p:nvPr/>
          </p:nvSpPr>
          <p:spPr bwMode="ltGray">
            <a:xfrm>
              <a:off x="1043" y="1969"/>
              <a:ext cx="1150" cy="195"/>
            </a:xfrm>
            <a:prstGeom prst="rect">
              <a:avLst/>
            </a:prstGeom>
            <a:solidFill>
              <a:srgbClr val="CC33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Rectangle 9"/>
            <p:cNvSpPr>
              <a:spLocks noChangeArrowheads="1"/>
            </p:cNvSpPr>
            <p:nvPr/>
          </p:nvSpPr>
          <p:spPr bwMode="ltGray">
            <a:xfrm>
              <a:off x="1043" y="1492"/>
              <a:ext cx="1150" cy="85"/>
            </a:xfrm>
            <a:prstGeom prst="rect">
              <a:avLst/>
            </a:prstGeom>
            <a:solidFill>
              <a:srgbClr val="CC33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9" name="Line 10"/>
          <p:cNvSpPr>
            <a:spLocks noChangeShapeType="1"/>
          </p:cNvSpPr>
          <p:nvPr/>
        </p:nvSpPr>
        <p:spPr bwMode="auto">
          <a:xfrm>
            <a:off x="2614613" y="2192338"/>
            <a:ext cx="0" cy="13763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" name="Line 11"/>
          <p:cNvSpPr>
            <a:spLocks noChangeShapeType="1"/>
          </p:cNvSpPr>
          <p:nvPr/>
        </p:nvSpPr>
        <p:spPr bwMode="auto">
          <a:xfrm>
            <a:off x="1919288" y="2192338"/>
            <a:ext cx="0" cy="13763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" name="Line 12"/>
          <p:cNvSpPr>
            <a:spLocks noChangeShapeType="1"/>
          </p:cNvSpPr>
          <p:nvPr/>
        </p:nvSpPr>
        <p:spPr bwMode="auto">
          <a:xfrm>
            <a:off x="1633538" y="2363788"/>
            <a:ext cx="1866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" name="Line 13"/>
          <p:cNvSpPr>
            <a:spLocks noChangeShapeType="1"/>
          </p:cNvSpPr>
          <p:nvPr/>
        </p:nvSpPr>
        <p:spPr bwMode="auto">
          <a:xfrm>
            <a:off x="1633538" y="2516188"/>
            <a:ext cx="1866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" name="Line 14"/>
          <p:cNvSpPr>
            <a:spLocks noChangeShapeType="1"/>
          </p:cNvSpPr>
          <p:nvPr/>
        </p:nvSpPr>
        <p:spPr bwMode="auto">
          <a:xfrm>
            <a:off x="1633538" y="2668588"/>
            <a:ext cx="1866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" name="Line 15"/>
          <p:cNvSpPr>
            <a:spLocks noChangeShapeType="1"/>
          </p:cNvSpPr>
          <p:nvPr/>
        </p:nvSpPr>
        <p:spPr bwMode="auto">
          <a:xfrm>
            <a:off x="1633538" y="2820988"/>
            <a:ext cx="1866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" name="Line 16"/>
          <p:cNvSpPr>
            <a:spLocks noChangeShapeType="1"/>
          </p:cNvSpPr>
          <p:nvPr/>
        </p:nvSpPr>
        <p:spPr bwMode="auto">
          <a:xfrm>
            <a:off x="1633538" y="2973388"/>
            <a:ext cx="1866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" name="Line 17"/>
          <p:cNvSpPr>
            <a:spLocks noChangeShapeType="1"/>
          </p:cNvSpPr>
          <p:nvPr/>
        </p:nvSpPr>
        <p:spPr bwMode="auto">
          <a:xfrm>
            <a:off x="1633538" y="3125788"/>
            <a:ext cx="1866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" name="Line 18"/>
          <p:cNvSpPr>
            <a:spLocks noChangeShapeType="1"/>
          </p:cNvSpPr>
          <p:nvPr/>
        </p:nvSpPr>
        <p:spPr bwMode="auto">
          <a:xfrm>
            <a:off x="1633538" y="3278188"/>
            <a:ext cx="1866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8" name="Line 19"/>
          <p:cNvSpPr>
            <a:spLocks noChangeShapeType="1"/>
          </p:cNvSpPr>
          <p:nvPr/>
        </p:nvSpPr>
        <p:spPr bwMode="auto">
          <a:xfrm>
            <a:off x="1633538" y="3430588"/>
            <a:ext cx="1866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9" name="Line 20"/>
          <p:cNvSpPr>
            <a:spLocks noChangeShapeType="1"/>
          </p:cNvSpPr>
          <p:nvPr/>
        </p:nvSpPr>
        <p:spPr bwMode="auto">
          <a:xfrm>
            <a:off x="2886075" y="2192338"/>
            <a:ext cx="0" cy="13763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" name="Line 21"/>
          <p:cNvSpPr>
            <a:spLocks noChangeShapeType="1"/>
          </p:cNvSpPr>
          <p:nvPr/>
        </p:nvSpPr>
        <p:spPr bwMode="auto">
          <a:xfrm>
            <a:off x="3211513" y="2190750"/>
            <a:ext cx="0" cy="13763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" name="Rectangle 22"/>
          <p:cNvSpPr>
            <a:spLocks noChangeArrowheads="1"/>
          </p:cNvSpPr>
          <p:nvPr/>
        </p:nvSpPr>
        <p:spPr bwMode="auto">
          <a:xfrm>
            <a:off x="762000" y="511175"/>
            <a:ext cx="7764462" cy="88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ctr"/>
            <a:r>
              <a:rPr lang="en-US" sz="3200" b="1" dirty="0">
                <a:latin typeface="Palatino Linotype" pitchFamily="18" charset="0"/>
              </a:rPr>
              <a:t>Capabilities of SQL </a:t>
            </a:r>
            <a:r>
              <a:rPr lang="en-US" sz="3200" b="1" dirty="0" smtClean="0">
                <a:latin typeface="Palatino Linotype" pitchFamily="18" charset="0"/>
              </a:rPr>
              <a:t>SELECT Statements</a:t>
            </a:r>
            <a:endParaRPr lang="en-US" sz="3200" b="1" dirty="0">
              <a:latin typeface="Palatino Linotype" pitchFamily="18" charset="0"/>
            </a:endParaRPr>
          </a:p>
        </p:txBody>
      </p:sp>
      <p:sp>
        <p:nvSpPr>
          <p:cNvPr id="102" name="Rectangle 23"/>
          <p:cNvSpPr>
            <a:spLocks noChangeArrowheads="1"/>
          </p:cNvSpPr>
          <p:nvPr/>
        </p:nvSpPr>
        <p:spPr bwMode="blackWhite">
          <a:xfrm>
            <a:off x="5659438" y="2205038"/>
            <a:ext cx="1841500" cy="1346200"/>
          </a:xfrm>
          <a:prstGeom prst="rect">
            <a:avLst/>
          </a:prstGeom>
          <a:solidFill>
            <a:srgbClr val="FFFFCC"/>
          </a:solidFill>
          <a:ln w="25400">
            <a:solidFill>
              <a:srgbClr val="000000"/>
            </a:solidFill>
            <a:miter lim="800000"/>
            <a:headEnd/>
            <a:tailEnd/>
          </a:ln>
          <a:effectLst>
            <a:outerShdw dist="8980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" name="Rectangle 24"/>
          <p:cNvSpPr>
            <a:spLocks noChangeArrowheads="1"/>
          </p:cNvSpPr>
          <p:nvPr/>
        </p:nvSpPr>
        <p:spPr bwMode="blackWhite">
          <a:xfrm>
            <a:off x="5651500" y="4392613"/>
            <a:ext cx="1841500" cy="1346200"/>
          </a:xfrm>
          <a:prstGeom prst="rect">
            <a:avLst/>
          </a:prstGeom>
          <a:solidFill>
            <a:srgbClr val="FFFFCC"/>
          </a:solidFill>
          <a:ln w="25400">
            <a:solidFill>
              <a:srgbClr val="000000"/>
            </a:solidFill>
            <a:miter lim="800000"/>
            <a:headEnd/>
            <a:tailEnd/>
          </a:ln>
          <a:effectLst>
            <a:outerShdw dist="8980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4" name="Group 25"/>
          <p:cNvGrpSpPr>
            <a:grpSpLocks/>
          </p:cNvGrpSpPr>
          <p:nvPr/>
        </p:nvGrpSpPr>
        <p:grpSpPr bwMode="auto">
          <a:xfrm>
            <a:off x="5942013" y="2216150"/>
            <a:ext cx="1274762" cy="1327150"/>
            <a:chOff x="3743" y="1396"/>
            <a:chExt cx="803" cy="836"/>
          </a:xfrm>
        </p:grpSpPr>
        <p:sp>
          <p:nvSpPr>
            <p:cNvPr id="105" name="Rectangle 26"/>
            <p:cNvSpPr>
              <a:spLocks noChangeArrowheads="1"/>
            </p:cNvSpPr>
            <p:nvPr/>
          </p:nvSpPr>
          <p:spPr bwMode="ltGray">
            <a:xfrm>
              <a:off x="3743" y="1396"/>
              <a:ext cx="425" cy="836"/>
            </a:xfrm>
            <a:prstGeom prst="rect">
              <a:avLst/>
            </a:prstGeom>
            <a:solidFill>
              <a:srgbClr val="CC33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Rectangle 27"/>
            <p:cNvSpPr>
              <a:spLocks noChangeArrowheads="1"/>
            </p:cNvSpPr>
            <p:nvPr/>
          </p:nvSpPr>
          <p:spPr bwMode="ltGray">
            <a:xfrm>
              <a:off x="4351" y="1396"/>
              <a:ext cx="195" cy="836"/>
            </a:xfrm>
            <a:prstGeom prst="rect">
              <a:avLst/>
            </a:prstGeom>
            <a:solidFill>
              <a:srgbClr val="CC33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7" name="Group 28"/>
          <p:cNvGrpSpPr>
            <a:grpSpLocks/>
          </p:cNvGrpSpPr>
          <p:nvPr/>
        </p:nvGrpSpPr>
        <p:grpSpPr bwMode="auto">
          <a:xfrm>
            <a:off x="3216275" y="4398963"/>
            <a:ext cx="2708275" cy="1330325"/>
            <a:chOff x="2026" y="2771"/>
            <a:chExt cx="1706" cy="838"/>
          </a:xfrm>
        </p:grpSpPr>
        <p:sp>
          <p:nvSpPr>
            <p:cNvPr id="108" name="Rectangle 29"/>
            <p:cNvSpPr>
              <a:spLocks noChangeArrowheads="1"/>
            </p:cNvSpPr>
            <p:nvPr/>
          </p:nvSpPr>
          <p:spPr bwMode="ltGray">
            <a:xfrm>
              <a:off x="2026" y="2771"/>
              <a:ext cx="165" cy="835"/>
            </a:xfrm>
            <a:prstGeom prst="rect">
              <a:avLst/>
            </a:prstGeom>
            <a:solidFill>
              <a:srgbClr val="CC33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Rectangle 30"/>
            <p:cNvSpPr>
              <a:spLocks noChangeArrowheads="1"/>
            </p:cNvSpPr>
            <p:nvPr/>
          </p:nvSpPr>
          <p:spPr bwMode="ltGray">
            <a:xfrm>
              <a:off x="3567" y="2774"/>
              <a:ext cx="165" cy="835"/>
            </a:xfrm>
            <a:prstGeom prst="rect">
              <a:avLst/>
            </a:prstGeom>
            <a:solidFill>
              <a:srgbClr val="CC33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0" name="Rectangle 31"/>
          <p:cNvSpPr>
            <a:spLocks noChangeArrowheads="1"/>
          </p:cNvSpPr>
          <p:nvPr/>
        </p:nvSpPr>
        <p:spPr bwMode="auto">
          <a:xfrm>
            <a:off x="1525588" y="1668463"/>
            <a:ext cx="1765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Selection</a:t>
            </a:r>
          </a:p>
        </p:txBody>
      </p:sp>
      <p:sp>
        <p:nvSpPr>
          <p:cNvPr id="111" name="Rectangle 32"/>
          <p:cNvSpPr>
            <a:spLocks noChangeArrowheads="1"/>
          </p:cNvSpPr>
          <p:nvPr/>
        </p:nvSpPr>
        <p:spPr bwMode="auto">
          <a:xfrm>
            <a:off x="5545138" y="1651000"/>
            <a:ext cx="1922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Projection</a:t>
            </a:r>
          </a:p>
        </p:txBody>
      </p:sp>
      <p:sp>
        <p:nvSpPr>
          <p:cNvPr id="112" name="Line 33"/>
          <p:cNvSpPr>
            <a:spLocks noChangeShapeType="1"/>
          </p:cNvSpPr>
          <p:nvPr/>
        </p:nvSpPr>
        <p:spPr bwMode="auto">
          <a:xfrm>
            <a:off x="2609850" y="4378325"/>
            <a:ext cx="0" cy="13763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" name="Line 34"/>
          <p:cNvSpPr>
            <a:spLocks noChangeShapeType="1"/>
          </p:cNvSpPr>
          <p:nvPr/>
        </p:nvSpPr>
        <p:spPr bwMode="auto">
          <a:xfrm>
            <a:off x="1914525" y="4378325"/>
            <a:ext cx="0" cy="13763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" name="Line 35"/>
          <p:cNvSpPr>
            <a:spLocks noChangeShapeType="1"/>
          </p:cNvSpPr>
          <p:nvPr/>
        </p:nvSpPr>
        <p:spPr bwMode="auto">
          <a:xfrm>
            <a:off x="1628775" y="4549775"/>
            <a:ext cx="1866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" name="Line 36"/>
          <p:cNvSpPr>
            <a:spLocks noChangeShapeType="1"/>
          </p:cNvSpPr>
          <p:nvPr/>
        </p:nvSpPr>
        <p:spPr bwMode="auto">
          <a:xfrm>
            <a:off x="1628775" y="4702175"/>
            <a:ext cx="1866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6" name="Line 37"/>
          <p:cNvSpPr>
            <a:spLocks noChangeShapeType="1"/>
          </p:cNvSpPr>
          <p:nvPr/>
        </p:nvSpPr>
        <p:spPr bwMode="auto">
          <a:xfrm>
            <a:off x="1628775" y="4854575"/>
            <a:ext cx="1866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7" name="Line 38"/>
          <p:cNvSpPr>
            <a:spLocks noChangeShapeType="1"/>
          </p:cNvSpPr>
          <p:nvPr/>
        </p:nvSpPr>
        <p:spPr bwMode="auto">
          <a:xfrm>
            <a:off x="1628775" y="5006975"/>
            <a:ext cx="1866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8" name="Line 39"/>
          <p:cNvSpPr>
            <a:spLocks noChangeShapeType="1"/>
          </p:cNvSpPr>
          <p:nvPr/>
        </p:nvSpPr>
        <p:spPr bwMode="auto">
          <a:xfrm>
            <a:off x="1628775" y="5159375"/>
            <a:ext cx="1866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9" name="Line 40"/>
          <p:cNvSpPr>
            <a:spLocks noChangeShapeType="1"/>
          </p:cNvSpPr>
          <p:nvPr/>
        </p:nvSpPr>
        <p:spPr bwMode="auto">
          <a:xfrm>
            <a:off x="1628775" y="5311775"/>
            <a:ext cx="1866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0" name="Line 41"/>
          <p:cNvSpPr>
            <a:spLocks noChangeShapeType="1"/>
          </p:cNvSpPr>
          <p:nvPr/>
        </p:nvSpPr>
        <p:spPr bwMode="auto">
          <a:xfrm>
            <a:off x="1628775" y="5464175"/>
            <a:ext cx="1866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1" name="Line 42"/>
          <p:cNvSpPr>
            <a:spLocks noChangeShapeType="1"/>
          </p:cNvSpPr>
          <p:nvPr/>
        </p:nvSpPr>
        <p:spPr bwMode="auto">
          <a:xfrm>
            <a:off x="1628775" y="5616575"/>
            <a:ext cx="1866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" name="Line 43"/>
          <p:cNvSpPr>
            <a:spLocks noChangeShapeType="1"/>
          </p:cNvSpPr>
          <p:nvPr/>
        </p:nvSpPr>
        <p:spPr bwMode="auto">
          <a:xfrm>
            <a:off x="2881313" y="4378325"/>
            <a:ext cx="0" cy="13763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" name="Line 44"/>
          <p:cNvSpPr>
            <a:spLocks noChangeShapeType="1"/>
          </p:cNvSpPr>
          <p:nvPr/>
        </p:nvSpPr>
        <p:spPr bwMode="auto">
          <a:xfrm>
            <a:off x="3206750" y="4376738"/>
            <a:ext cx="0" cy="13763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" name="Line 45"/>
          <p:cNvSpPr>
            <a:spLocks noChangeShapeType="1"/>
          </p:cNvSpPr>
          <p:nvPr/>
        </p:nvSpPr>
        <p:spPr bwMode="auto">
          <a:xfrm>
            <a:off x="6351588" y="4392613"/>
            <a:ext cx="0" cy="13763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" name="Line 46"/>
          <p:cNvSpPr>
            <a:spLocks noChangeShapeType="1"/>
          </p:cNvSpPr>
          <p:nvPr/>
        </p:nvSpPr>
        <p:spPr bwMode="auto">
          <a:xfrm>
            <a:off x="5924550" y="4379913"/>
            <a:ext cx="0" cy="13763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" name="Line 47"/>
          <p:cNvSpPr>
            <a:spLocks noChangeShapeType="1"/>
          </p:cNvSpPr>
          <p:nvPr/>
        </p:nvSpPr>
        <p:spPr bwMode="auto">
          <a:xfrm>
            <a:off x="5638800" y="4551363"/>
            <a:ext cx="1866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7" name="Line 48"/>
          <p:cNvSpPr>
            <a:spLocks noChangeShapeType="1"/>
          </p:cNvSpPr>
          <p:nvPr/>
        </p:nvSpPr>
        <p:spPr bwMode="auto">
          <a:xfrm>
            <a:off x="5638800" y="4703763"/>
            <a:ext cx="1866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8" name="Line 49"/>
          <p:cNvSpPr>
            <a:spLocks noChangeShapeType="1"/>
          </p:cNvSpPr>
          <p:nvPr/>
        </p:nvSpPr>
        <p:spPr bwMode="auto">
          <a:xfrm>
            <a:off x="5638800" y="4856163"/>
            <a:ext cx="1866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" name="Line 50"/>
          <p:cNvSpPr>
            <a:spLocks noChangeShapeType="1"/>
          </p:cNvSpPr>
          <p:nvPr/>
        </p:nvSpPr>
        <p:spPr bwMode="auto">
          <a:xfrm>
            <a:off x="5638800" y="5008563"/>
            <a:ext cx="1866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0" name="Line 51"/>
          <p:cNvSpPr>
            <a:spLocks noChangeShapeType="1"/>
          </p:cNvSpPr>
          <p:nvPr/>
        </p:nvSpPr>
        <p:spPr bwMode="auto">
          <a:xfrm>
            <a:off x="5638800" y="5160963"/>
            <a:ext cx="1866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1" name="Line 52"/>
          <p:cNvSpPr>
            <a:spLocks noChangeShapeType="1"/>
          </p:cNvSpPr>
          <p:nvPr/>
        </p:nvSpPr>
        <p:spPr bwMode="auto">
          <a:xfrm>
            <a:off x="5638800" y="5313363"/>
            <a:ext cx="1866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2" name="Line 53"/>
          <p:cNvSpPr>
            <a:spLocks noChangeShapeType="1"/>
          </p:cNvSpPr>
          <p:nvPr/>
        </p:nvSpPr>
        <p:spPr bwMode="auto">
          <a:xfrm>
            <a:off x="5638800" y="5465763"/>
            <a:ext cx="1866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" name="Line 54"/>
          <p:cNvSpPr>
            <a:spLocks noChangeShapeType="1"/>
          </p:cNvSpPr>
          <p:nvPr/>
        </p:nvSpPr>
        <p:spPr bwMode="auto">
          <a:xfrm>
            <a:off x="5638800" y="5618163"/>
            <a:ext cx="1866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4" name="Line 55"/>
          <p:cNvSpPr>
            <a:spLocks noChangeShapeType="1"/>
          </p:cNvSpPr>
          <p:nvPr/>
        </p:nvSpPr>
        <p:spPr bwMode="auto">
          <a:xfrm>
            <a:off x="6891338" y="4379913"/>
            <a:ext cx="0" cy="13763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5" name="Line 56"/>
          <p:cNvSpPr>
            <a:spLocks noChangeShapeType="1"/>
          </p:cNvSpPr>
          <p:nvPr/>
        </p:nvSpPr>
        <p:spPr bwMode="auto">
          <a:xfrm>
            <a:off x="7216775" y="4378325"/>
            <a:ext cx="0" cy="13763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6" name="Line 57"/>
          <p:cNvSpPr>
            <a:spLocks noChangeShapeType="1"/>
          </p:cNvSpPr>
          <p:nvPr/>
        </p:nvSpPr>
        <p:spPr bwMode="auto">
          <a:xfrm>
            <a:off x="6643688" y="4375150"/>
            <a:ext cx="0" cy="13763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7" name="Rectangle 58"/>
          <p:cNvSpPr>
            <a:spLocks noChangeArrowheads="1"/>
          </p:cNvSpPr>
          <p:nvPr/>
        </p:nvSpPr>
        <p:spPr bwMode="auto">
          <a:xfrm>
            <a:off x="1541463" y="5800725"/>
            <a:ext cx="1191608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Table 1</a:t>
            </a:r>
          </a:p>
        </p:txBody>
      </p:sp>
      <p:sp>
        <p:nvSpPr>
          <p:cNvPr id="138" name="Rectangle 59"/>
          <p:cNvSpPr>
            <a:spLocks noChangeArrowheads="1"/>
          </p:cNvSpPr>
          <p:nvPr/>
        </p:nvSpPr>
        <p:spPr bwMode="auto">
          <a:xfrm>
            <a:off x="5561013" y="5795963"/>
            <a:ext cx="1191608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Table 2</a:t>
            </a:r>
          </a:p>
        </p:txBody>
      </p:sp>
      <p:sp>
        <p:nvSpPr>
          <p:cNvPr id="139" name="Rectangle 60"/>
          <p:cNvSpPr>
            <a:spLocks noChangeArrowheads="1"/>
          </p:cNvSpPr>
          <p:nvPr/>
        </p:nvSpPr>
        <p:spPr bwMode="auto">
          <a:xfrm>
            <a:off x="1543050" y="3606800"/>
            <a:ext cx="1191608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Table 1</a:t>
            </a:r>
          </a:p>
        </p:txBody>
      </p:sp>
      <p:sp>
        <p:nvSpPr>
          <p:cNvPr id="140" name="Rectangle 61"/>
          <p:cNvSpPr>
            <a:spLocks noChangeArrowheads="1"/>
          </p:cNvSpPr>
          <p:nvPr/>
        </p:nvSpPr>
        <p:spPr bwMode="auto">
          <a:xfrm>
            <a:off x="5551488" y="3598863"/>
            <a:ext cx="1191608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Table 1</a:t>
            </a:r>
          </a:p>
        </p:txBody>
      </p:sp>
      <p:sp>
        <p:nvSpPr>
          <p:cNvPr id="141" name="Line 62"/>
          <p:cNvSpPr>
            <a:spLocks noChangeShapeType="1"/>
          </p:cNvSpPr>
          <p:nvPr/>
        </p:nvSpPr>
        <p:spPr bwMode="auto">
          <a:xfrm>
            <a:off x="6627813" y="2192338"/>
            <a:ext cx="0" cy="13763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2" name="Line 63"/>
          <p:cNvSpPr>
            <a:spLocks noChangeShapeType="1"/>
          </p:cNvSpPr>
          <p:nvPr/>
        </p:nvSpPr>
        <p:spPr bwMode="auto">
          <a:xfrm>
            <a:off x="5932488" y="2192338"/>
            <a:ext cx="0" cy="13763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" name="Line 64"/>
          <p:cNvSpPr>
            <a:spLocks noChangeShapeType="1"/>
          </p:cNvSpPr>
          <p:nvPr/>
        </p:nvSpPr>
        <p:spPr bwMode="auto">
          <a:xfrm>
            <a:off x="5646738" y="2363788"/>
            <a:ext cx="1866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" name="Line 65"/>
          <p:cNvSpPr>
            <a:spLocks noChangeShapeType="1"/>
          </p:cNvSpPr>
          <p:nvPr/>
        </p:nvSpPr>
        <p:spPr bwMode="auto">
          <a:xfrm>
            <a:off x="5646738" y="2516188"/>
            <a:ext cx="1866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5" name="Line 66"/>
          <p:cNvSpPr>
            <a:spLocks noChangeShapeType="1"/>
          </p:cNvSpPr>
          <p:nvPr/>
        </p:nvSpPr>
        <p:spPr bwMode="auto">
          <a:xfrm>
            <a:off x="5646738" y="2668588"/>
            <a:ext cx="1866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" name="Line 67"/>
          <p:cNvSpPr>
            <a:spLocks noChangeShapeType="1"/>
          </p:cNvSpPr>
          <p:nvPr/>
        </p:nvSpPr>
        <p:spPr bwMode="auto">
          <a:xfrm>
            <a:off x="5646738" y="2820988"/>
            <a:ext cx="1866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" name="Line 68"/>
          <p:cNvSpPr>
            <a:spLocks noChangeShapeType="1"/>
          </p:cNvSpPr>
          <p:nvPr/>
        </p:nvSpPr>
        <p:spPr bwMode="auto">
          <a:xfrm>
            <a:off x="5646738" y="2973388"/>
            <a:ext cx="1866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" name="Line 69"/>
          <p:cNvSpPr>
            <a:spLocks noChangeShapeType="1"/>
          </p:cNvSpPr>
          <p:nvPr/>
        </p:nvSpPr>
        <p:spPr bwMode="auto">
          <a:xfrm>
            <a:off x="5646738" y="3125788"/>
            <a:ext cx="1866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9" name="Line 70"/>
          <p:cNvSpPr>
            <a:spLocks noChangeShapeType="1"/>
          </p:cNvSpPr>
          <p:nvPr/>
        </p:nvSpPr>
        <p:spPr bwMode="auto">
          <a:xfrm>
            <a:off x="5646738" y="3278188"/>
            <a:ext cx="1866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0" name="Line 71"/>
          <p:cNvSpPr>
            <a:spLocks noChangeShapeType="1"/>
          </p:cNvSpPr>
          <p:nvPr/>
        </p:nvSpPr>
        <p:spPr bwMode="auto">
          <a:xfrm>
            <a:off x="5646738" y="3430588"/>
            <a:ext cx="1866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1" name="Line 72"/>
          <p:cNvSpPr>
            <a:spLocks noChangeShapeType="1"/>
          </p:cNvSpPr>
          <p:nvPr/>
        </p:nvSpPr>
        <p:spPr bwMode="auto">
          <a:xfrm>
            <a:off x="6899275" y="2192338"/>
            <a:ext cx="0" cy="13763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" name="Line 73"/>
          <p:cNvSpPr>
            <a:spLocks noChangeShapeType="1"/>
          </p:cNvSpPr>
          <p:nvPr/>
        </p:nvSpPr>
        <p:spPr bwMode="auto">
          <a:xfrm>
            <a:off x="7224713" y="2190750"/>
            <a:ext cx="0" cy="13763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" name="Rectangle 74"/>
          <p:cNvSpPr>
            <a:spLocks noChangeArrowheads="1"/>
          </p:cNvSpPr>
          <p:nvPr/>
        </p:nvSpPr>
        <p:spPr bwMode="auto">
          <a:xfrm>
            <a:off x="4052888" y="3865563"/>
            <a:ext cx="914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Join</a:t>
            </a:r>
          </a:p>
        </p:txBody>
      </p:sp>
      <p:sp>
        <p:nvSpPr>
          <p:cNvPr id="154" name="Line 75"/>
          <p:cNvSpPr>
            <a:spLocks noChangeShapeType="1"/>
          </p:cNvSpPr>
          <p:nvPr/>
        </p:nvSpPr>
        <p:spPr bwMode="auto">
          <a:xfrm flipV="1">
            <a:off x="3619500" y="5080000"/>
            <a:ext cx="1962150" cy="635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 type="stealth" w="med" len="lg"/>
            <a:tailEnd type="stealth" w="med" len="lg"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grpSp>
        <p:nvGrpSpPr>
          <p:cNvPr id="155" name="Group 76"/>
          <p:cNvGrpSpPr>
            <a:grpSpLocks/>
          </p:cNvGrpSpPr>
          <p:nvPr/>
        </p:nvGrpSpPr>
        <p:grpSpPr bwMode="auto">
          <a:xfrm>
            <a:off x="8386763" y="6324600"/>
            <a:ext cx="414337" cy="292100"/>
            <a:chOff x="5283" y="3984"/>
            <a:chExt cx="261" cy="184"/>
          </a:xfrm>
        </p:grpSpPr>
        <p:sp>
          <p:nvSpPr>
            <p:cNvPr id="156" name="Rectangle 77"/>
            <p:cNvSpPr>
              <a:spLocks noChangeArrowheads="1"/>
            </p:cNvSpPr>
            <p:nvPr/>
          </p:nvSpPr>
          <p:spPr bwMode="hidden">
            <a:xfrm>
              <a:off x="5297" y="4000"/>
              <a:ext cx="31" cy="16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" name="Rectangle 78"/>
            <p:cNvSpPr>
              <a:spLocks noChangeArrowheads="1"/>
            </p:cNvSpPr>
            <p:nvPr/>
          </p:nvSpPr>
          <p:spPr bwMode="hidden">
            <a:xfrm>
              <a:off x="5283" y="3984"/>
              <a:ext cx="31" cy="168"/>
            </a:xfrm>
            <a:prstGeom prst="rect">
              <a:avLst/>
            </a:prstGeom>
            <a:solidFill>
              <a:srgbClr val="7FC1E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158" name="Rectangle 79"/>
            <p:cNvSpPr>
              <a:spLocks noChangeArrowheads="1"/>
            </p:cNvSpPr>
            <p:nvPr/>
          </p:nvSpPr>
          <p:spPr bwMode="hidden">
            <a:xfrm>
              <a:off x="5291" y="3992"/>
              <a:ext cx="31" cy="169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Freeform 80"/>
            <p:cNvSpPr>
              <a:spLocks/>
            </p:cNvSpPr>
            <p:nvPr/>
          </p:nvSpPr>
          <p:spPr bwMode="hidden">
            <a:xfrm>
              <a:off x="5374" y="3999"/>
              <a:ext cx="170" cy="169"/>
            </a:xfrm>
            <a:custGeom>
              <a:avLst/>
              <a:gdLst/>
              <a:ahLst/>
              <a:cxnLst>
                <a:cxn ang="0">
                  <a:pos x="169" y="84"/>
                </a:cxn>
                <a:cxn ang="0">
                  <a:pos x="0" y="0"/>
                </a:cxn>
                <a:cxn ang="0">
                  <a:pos x="0" y="168"/>
                </a:cxn>
                <a:cxn ang="0">
                  <a:pos x="169" y="84"/>
                </a:cxn>
              </a:cxnLst>
              <a:rect l="0" t="0" r="r" b="b"/>
              <a:pathLst>
                <a:path w="170" h="169">
                  <a:moveTo>
                    <a:pt x="169" y="84"/>
                  </a:moveTo>
                  <a:lnTo>
                    <a:pt x="0" y="0"/>
                  </a:lnTo>
                  <a:lnTo>
                    <a:pt x="0" y="168"/>
                  </a:lnTo>
                  <a:lnTo>
                    <a:pt x="169" y="84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Freeform 81"/>
            <p:cNvSpPr>
              <a:spLocks/>
            </p:cNvSpPr>
            <p:nvPr/>
          </p:nvSpPr>
          <p:spPr bwMode="hidden">
            <a:xfrm>
              <a:off x="5354" y="3984"/>
              <a:ext cx="170" cy="169"/>
            </a:xfrm>
            <a:custGeom>
              <a:avLst/>
              <a:gdLst/>
              <a:ahLst/>
              <a:cxnLst>
                <a:cxn ang="0">
                  <a:pos x="169" y="84"/>
                </a:cxn>
                <a:cxn ang="0">
                  <a:pos x="0" y="0"/>
                </a:cxn>
                <a:cxn ang="0">
                  <a:pos x="0" y="168"/>
                </a:cxn>
                <a:cxn ang="0">
                  <a:pos x="169" y="84"/>
                </a:cxn>
              </a:cxnLst>
              <a:rect l="0" t="0" r="r" b="b"/>
              <a:pathLst>
                <a:path w="170" h="169">
                  <a:moveTo>
                    <a:pt x="169" y="84"/>
                  </a:moveTo>
                  <a:lnTo>
                    <a:pt x="0" y="0"/>
                  </a:lnTo>
                  <a:lnTo>
                    <a:pt x="0" y="168"/>
                  </a:lnTo>
                  <a:lnTo>
                    <a:pt x="169" y="84"/>
                  </a:lnTo>
                </a:path>
              </a:pathLst>
            </a:custGeom>
            <a:solidFill>
              <a:srgbClr val="7FC1EB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161" name="Freeform 82"/>
            <p:cNvSpPr>
              <a:spLocks/>
            </p:cNvSpPr>
            <p:nvPr/>
          </p:nvSpPr>
          <p:spPr bwMode="auto">
            <a:xfrm>
              <a:off x="5361" y="3993"/>
              <a:ext cx="168" cy="169"/>
            </a:xfrm>
            <a:custGeom>
              <a:avLst/>
              <a:gdLst/>
              <a:ahLst/>
              <a:cxnLst>
                <a:cxn ang="0">
                  <a:pos x="167" y="84"/>
                </a:cxn>
                <a:cxn ang="0">
                  <a:pos x="0" y="0"/>
                </a:cxn>
                <a:cxn ang="0">
                  <a:pos x="0" y="168"/>
                </a:cxn>
                <a:cxn ang="0">
                  <a:pos x="167" y="84"/>
                </a:cxn>
              </a:cxnLst>
              <a:rect l="0" t="0" r="r" b="b"/>
              <a:pathLst>
                <a:path w="168" h="169">
                  <a:moveTo>
                    <a:pt x="167" y="84"/>
                  </a:moveTo>
                  <a:lnTo>
                    <a:pt x="0" y="0"/>
                  </a:lnTo>
                  <a:lnTo>
                    <a:pt x="0" y="168"/>
                  </a:lnTo>
                  <a:lnTo>
                    <a:pt x="167" y="84"/>
                  </a:lnTo>
                </a:path>
              </a:pathLst>
            </a:custGeom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" grpId="0" animBg="1"/>
    </p:bldLst>
  </p:timing>
</p:sld>
</file>

<file path=ppt/theme/theme1.xml><?xml version="1.0" encoding="utf-8"?>
<a:theme xmlns:a="http://schemas.openxmlformats.org/drawingml/2006/main" name="Animated_Butterfly_Background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Animated_Butterfly_Background</Template>
  <TotalTime>91</TotalTime>
  <Words>660</Words>
  <Application>Microsoft Office PowerPoint</Application>
  <PresentationFormat>On-screen Show (4:3)</PresentationFormat>
  <Paragraphs>255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Animated_Butterfly_Background</vt:lpstr>
      <vt:lpstr>SQL</vt:lpstr>
      <vt:lpstr>Relating Multiple Tables</vt:lpstr>
      <vt:lpstr>Relational Database Terminology</vt:lpstr>
      <vt:lpstr>Communicating with an RBMS Using SQL</vt:lpstr>
      <vt:lpstr>SQL Statements</vt:lpstr>
      <vt:lpstr>Slide 6</vt:lpstr>
      <vt:lpstr>Slide 7</vt:lpstr>
      <vt:lpstr>Slide 8</vt:lpstr>
      <vt:lpstr>Slide 9</vt:lpstr>
      <vt:lpstr>Basic SELECT Statement</vt:lpstr>
      <vt:lpstr>SELECT</vt:lpstr>
      <vt:lpstr>ALIASES</vt:lpstr>
      <vt:lpstr>LITERAL</vt:lpstr>
      <vt:lpstr>Limiting Rows Selected</vt:lpstr>
      <vt:lpstr>Comparison Conditions</vt:lpstr>
      <vt:lpstr>Logical Conditions</vt:lpstr>
      <vt:lpstr>Using the WHERE Clause</vt:lpstr>
      <vt:lpstr>Rules of Precedence</vt:lpstr>
      <vt:lpstr>Rules of Precedence</vt:lpstr>
      <vt:lpstr>Using the ORDER BY Clause</vt:lpstr>
      <vt:lpstr>Sorting</vt:lpstr>
      <vt:lpstr>Two Types of SQL Functions</vt:lpstr>
      <vt:lpstr>Single-Row Functions</vt:lpstr>
      <vt:lpstr>Character Functions</vt:lpstr>
      <vt:lpstr>Case Conversion Functions</vt:lpstr>
      <vt:lpstr>Character Manipulation Functions</vt:lpstr>
      <vt:lpstr>Number Function</vt:lpstr>
      <vt:lpstr>Slide 28</vt:lpstr>
      <vt:lpstr>Using Date Functions</vt:lpstr>
      <vt:lpstr>Using Date Functions</vt:lpstr>
      <vt:lpstr>Explicit Datatype Conversion</vt:lpstr>
      <vt:lpstr>DECODE Function</vt:lpstr>
      <vt:lpstr>Using Group Functions</vt:lpstr>
      <vt:lpstr>What Is a Join?</vt:lpstr>
      <vt:lpstr>Types of Joins</vt:lpstr>
      <vt:lpstr>Subqueries</vt:lpstr>
      <vt:lpstr>Using a Subquery  in the FROM Clause</vt:lpstr>
      <vt:lpstr>Slide 38</vt:lpstr>
    </vt:vector>
  </TitlesOfParts>
  <Company>stikom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</dc:title>
  <dc:creator>vivine</dc:creator>
  <cp:lastModifiedBy>vivine</cp:lastModifiedBy>
  <cp:revision>36</cp:revision>
  <dcterms:created xsi:type="dcterms:W3CDTF">2012-05-13T06:50:26Z</dcterms:created>
  <dcterms:modified xsi:type="dcterms:W3CDTF">2012-05-13T08:22:22Z</dcterms:modified>
</cp:coreProperties>
</file>