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58" r:id="rId4"/>
    <p:sldId id="286" r:id="rId5"/>
    <p:sldId id="273" r:id="rId6"/>
    <p:sldId id="274" r:id="rId7"/>
    <p:sldId id="272" r:id="rId8"/>
    <p:sldId id="260" r:id="rId9"/>
    <p:sldId id="261" r:id="rId10"/>
    <p:sldId id="262" r:id="rId11"/>
    <p:sldId id="276" r:id="rId12"/>
    <p:sldId id="277" r:id="rId13"/>
    <p:sldId id="278" r:id="rId14"/>
    <p:sldId id="280" r:id="rId15"/>
    <p:sldId id="281" r:id="rId16"/>
    <p:sldId id="282" r:id="rId17"/>
    <p:sldId id="283" r:id="rId18"/>
    <p:sldId id="284" r:id="rId19"/>
    <p:sldId id="287" r:id="rId20"/>
    <p:sldId id="285" r:id="rId21"/>
    <p:sldId id="263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B2DA1B-A455-4DD9-915E-555AA0D57A28}">
          <p14:sldIdLst>
            <p14:sldId id="256"/>
            <p14:sldId id="271"/>
            <p14:sldId id="258"/>
            <p14:sldId id="286"/>
            <p14:sldId id="273"/>
            <p14:sldId id="274"/>
            <p14:sldId id="272"/>
            <p14:sldId id="260"/>
            <p14:sldId id="261"/>
            <p14:sldId id="262"/>
            <p14:sldId id="276"/>
            <p14:sldId id="277"/>
            <p14:sldId id="278"/>
            <p14:sldId id="280"/>
            <p14:sldId id="281"/>
            <p14:sldId id="282"/>
            <p14:sldId id="283"/>
            <p14:sldId id="284"/>
            <p14:sldId id="287"/>
            <p14:sldId id="285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F8656-A40C-4CE5-9EE4-31675AFB69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BB6A34C-3DDE-472E-8154-F3E727B7AA48}">
      <dgm:prSet phldrT="[Text]" custT="1"/>
      <dgm:spPr/>
      <dgm:t>
        <a:bodyPr/>
        <a:lstStyle/>
        <a:p>
          <a:r>
            <a:rPr lang="id-ID" sz="2800" b="1" dirty="0" smtClean="0"/>
            <a:t>Pemodelan Bisnis</a:t>
          </a:r>
          <a:endParaRPr lang="id-ID" sz="2800" b="1" dirty="0"/>
        </a:p>
      </dgm:t>
    </dgm:pt>
    <dgm:pt modelId="{6CE06778-5C0F-476F-9D51-FEF43D8A9702}" type="parTrans" cxnId="{F795FF05-2E53-4204-A5ED-90388279EA5A}">
      <dgm:prSet/>
      <dgm:spPr/>
      <dgm:t>
        <a:bodyPr/>
        <a:lstStyle/>
        <a:p>
          <a:endParaRPr lang="id-ID"/>
        </a:p>
      </dgm:t>
    </dgm:pt>
    <dgm:pt modelId="{F318889F-8552-47E7-9E34-92522BC822FF}" type="sibTrans" cxnId="{F795FF05-2E53-4204-A5ED-90388279EA5A}">
      <dgm:prSet/>
      <dgm:spPr/>
      <dgm:t>
        <a:bodyPr/>
        <a:lstStyle/>
        <a:p>
          <a:endParaRPr lang="id-ID"/>
        </a:p>
      </dgm:t>
    </dgm:pt>
    <dgm:pt modelId="{F123F2E6-2752-471F-AFB4-377BAA17CD32}">
      <dgm:prSet phldrT="[Text]" custT="1"/>
      <dgm:spPr/>
      <dgm:t>
        <a:bodyPr/>
        <a:lstStyle/>
        <a:p>
          <a:r>
            <a:rPr lang="id-ID" sz="2400" dirty="0" smtClean="0"/>
            <a:t>Pendahuluan</a:t>
          </a:r>
          <a:endParaRPr lang="id-ID" sz="2400" dirty="0"/>
        </a:p>
      </dgm:t>
    </dgm:pt>
    <dgm:pt modelId="{90DF1F5D-14E1-4570-A91B-8F49E36EEEC3}" type="parTrans" cxnId="{515F0454-437B-4C6C-95C5-272A7C92026B}">
      <dgm:prSet/>
      <dgm:spPr/>
      <dgm:t>
        <a:bodyPr/>
        <a:lstStyle/>
        <a:p>
          <a:endParaRPr lang="id-ID"/>
        </a:p>
      </dgm:t>
    </dgm:pt>
    <dgm:pt modelId="{1832950E-237D-43FC-8BEA-2D12BD8037D4}" type="sibTrans" cxnId="{515F0454-437B-4C6C-95C5-272A7C92026B}">
      <dgm:prSet/>
      <dgm:spPr/>
      <dgm:t>
        <a:bodyPr/>
        <a:lstStyle/>
        <a:p>
          <a:endParaRPr lang="id-ID"/>
        </a:p>
      </dgm:t>
    </dgm:pt>
    <dgm:pt modelId="{F4818A83-80B7-4926-8F4B-F54A3E95CAA0}">
      <dgm:prSet phldrT="[Text]" custT="1"/>
      <dgm:spPr/>
      <dgm:t>
        <a:bodyPr/>
        <a:lstStyle/>
        <a:p>
          <a:r>
            <a:rPr lang="id-ID" sz="2800" b="1" dirty="0" smtClean="0"/>
            <a:t>Pemodelan Use Case Sistem</a:t>
          </a:r>
          <a:endParaRPr lang="id-ID" sz="2800" b="1" dirty="0"/>
        </a:p>
      </dgm:t>
    </dgm:pt>
    <dgm:pt modelId="{F154B3C8-20E3-4487-A792-D2329BA0A78A}" type="parTrans" cxnId="{06A59C4A-7F49-4F1D-AB60-D03B523F6829}">
      <dgm:prSet/>
      <dgm:spPr/>
      <dgm:t>
        <a:bodyPr/>
        <a:lstStyle/>
        <a:p>
          <a:endParaRPr lang="id-ID"/>
        </a:p>
      </dgm:t>
    </dgm:pt>
    <dgm:pt modelId="{C7304D5F-E1A4-4C7D-8B0F-817485C28C21}" type="sibTrans" cxnId="{06A59C4A-7F49-4F1D-AB60-D03B523F6829}">
      <dgm:prSet/>
      <dgm:spPr/>
      <dgm:t>
        <a:bodyPr/>
        <a:lstStyle/>
        <a:p>
          <a:endParaRPr lang="id-ID"/>
        </a:p>
      </dgm:t>
    </dgm:pt>
    <dgm:pt modelId="{842B380B-884E-4D1C-A131-DACA9D738E34}">
      <dgm:prSet phldrT="[Text]" custT="1"/>
      <dgm:spPr/>
      <dgm:t>
        <a:bodyPr/>
        <a:lstStyle/>
        <a:p>
          <a:r>
            <a:rPr lang="id-ID" sz="2400" dirty="0" smtClean="0"/>
            <a:t>Konsep Dasar Use Case Sistem</a:t>
          </a:r>
          <a:endParaRPr lang="id-ID" sz="2400" dirty="0"/>
        </a:p>
      </dgm:t>
    </dgm:pt>
    <dgm:pt modelId="{F3ABFCBA-1E78-4681-81EF-91890FD4880C}" type="parTrans" cxnId="{1364233D-48F0-469E-A4F5-2E1CB444EA39}">
      <dgm:prSet/>
      <dgm:spPr/>
      <dgm:t>
        <a:bodyPr/>
        <a:lstStyle/>
        <a:p>
          <a:endParaRPr lang="id-ID"/>
        </a:p>
      </dgm:t>
    </dgm:pt>
    <dgm:pt modelId="{A0D1D800-4CC3-48FE-B7CA-2A8EC7E9DBCC}" type="sibTrans" cxnId="{1364233D-48F0-469E-A4F5-2E1CB444EA39}">
      <dgm:prSet/>
      <dgm:spPr/>
      <dgm:t>
        <a:bodyPr/>
        <a:lstStyle/>
        <a:p>
          <a:endParaRPr lang="id-ID"/>
        </a:p>
      </dgm:t>
    </dgm:pt>
    <dgm:pt modelId="{7AAD394C-6CAD-4E61-BF65-30AC05850F8F}">
      <dgm:prSet phldrT="[Text]" custT="1"/>
      <dgm:spPr/>
      <dgm:t>
        <a:bodyPr/>
        <a:lstStyle/>
        <a:p>
          <a:r>
            <a:rPr lang="id-ID" sz="2400" dirty="0" smtClean="0"/>
            <a:t>Pemodelan Bisnis dan Pengembangan SI</a:t>
          </a:r>
          <a:endParaRPr lang="id-ID" sz="2400" dirty="0"/>
        </a:p>
      </dgm:t>
    </dgm:pt>
    <dgm:pt modelId="{A507E2A0-9FCB-40AB-AD3E-D95B718E7F05}" type="parTrans" cxnId="{E9239855-B739-422F-A60C-F190E5466A0F}">
      <dgm:prSet/>
      <dgm:spPr/>
      <dgm:t>
        <a:bodyPr/>
        <a:lstStyle/>
        <a:p>
          <a:endParaRPr lang="id-ID"/>
        </a:p>
      </dgm:t>
    </dgm:pt>
    <dgm:pt modelId="{0FD6C0AE-88DA-45A5-B8E6-15DD72EF4890}" type="sibTrans" cxnId="{E9239855-B739-422F-A60C-F190E5466A0F}">
      <dgm:prSet/>
      <dgm:spPr/>
      <dgm:t>
        <a:bodyPr/>
        <a:lstStyle/>
        <a:p>
          <a:endParaRPr lang="id-ID"/>
        </a:p>
      </dgm:t>
    </dgm:pt>
    <dgm:pt modelId="{80C26493-0CAA-434E-82E4-E82033436266}">
      <dgm:prSet phldrT="[Text]" custT="1"/>
      <dgm:spPr/>
      <dgm:t>
        <a:bodyPr/>
        <a:lstStyle/>
        <a:p>
          <a:r>
            <a:rPr lang="id-ID" sz="2400" dirty="0" smtClean="0"/>
            <a:t>Elemen-elemen Pemodelan Bisnis</a:t>
          </a:r>
          <a:endParaRPr lang="id-ID" sz="2400" dirty="0"/>
        </a:p>
      </dgm:t>
    </dgm:pt>
    <dgm:pt modelId="{34149AA8-67FD-4D5F-ADDC-3CD5CB62170F}" type="parTrans" cxnId="{F8BA875F-DB19-4D84-9DAB-C77DA343ADB1}">
      <dgm:prSet/>
      <dgm:spPr/>
      <dgm:t>
        <a:bodyPr/>
        <a:lstStyle/>
        <a:p>
          <a:endParaRPr lang="id-ID"/>
        </a:p>
      </dgm:t>
    </dgm:pt>
    <dgm:pt modelId="{AB984399-DD1E-4AC2-B782-B1406BDB4B81}" type="sibTrans" cxnId="{F8BA875F-DB19-4D84-9DAB-C77DA343ADB1}">
      <dgm:prSet/>
      <dgm:spPr/>
      <dgm:t>
        <a:bodyPr/>
        <a:lstStyle/>
        <a:p>
          <a:endParaRPr lang="id-ID"/>
        </a:p>
      </dgm:t>
    </dgm:pt>
    <dgm:pt modelId="{45B2A992-30CA-4DC8-BC24-E583EDEF643E}">
      <dgm:prSet phldrT="[Text]" custT="1"/>
      <dgm:spPr/>
      <dgm:t>
        <a:bodyPr/>
        <a:lstStyle/>
        <a:p>
          <a:r>
            <a:rPr lang="id-ID" sz="2400" dirty="0" smtClean="0"/>
            <a:t>Komposisi Tim Pemodelan Bisnis</a:t>
          </a:r>
          <a:endParaRPr lang="id-ID" sz="2400" dirty="0"/>
        </a:p>
      </dgm:t>
    </dgm:pt>
    <dgm:pt modelId="{6A019286-2196-4BF5-9191-C51115C93E0E}" type="parTrans" cxnId="{1D0699EF-9733-4F09-A1F4-F20DAB290F2B}">
      <dgm:prSet/>
      <dgm:spPr/>
      <dgm:t>
        <a:bodyPr/>
        <a:lstStyle/>
        <a:p>
          <a:endParaRPr lang="id-ID"/>
        </a:p>
      </dgm:t>
    </dgm:pt>
    <dgm:pt modelId="{879A5F8C-BF12-4CB1-BDF5-4CD63720DB55}" type="sibTrans" cxnId="{1D0699EF-9733-4F09-A1F4-F20DAB290F2B}">
      <dgm:prSet/>
      <dgm:spPr/>
      <dgm:t>
        <a:bodyPr/>
        <a:lstStyle/>
        <a:p>
          <a:endParaRPr lang="id-ID"/>
        </a:p>
      </dgm:t>
    </dgm:pt>
    <dgm:pt modelId="{D423AA55-497E-4C81-A160-2CE6979BCFE1}">
      <dgm:prSet phldrT="[Text]" custT="1"/>
      <dgm:spPr/>
      <dgm:t>
        <a:bodyPr/>
        <a:lstStyle/>
        <a:p>
          <a:r>
            <a:rPr lang="id-ID" sz="2400" dirty="0" smtClean="0"/>
            <a:t>Membuat Pemodelan Bisnis</a:t>
          </a:r>
          <a:endParaRPr lang="id-ID" sz="2400" dirty="0"/>
        </a:p>
      </dgm:t>
    </dgm:pt>
    <dgm:pt modelId="{0E549E76-3C94-44B3-90D1-E57432C64B58}" type="parTrans" cxnId="{7D762653-4324-45E8-B927-EC89BEE288D3}">
      <dgm:prSet/>
      <dgm:spPr/>
      <dgm:t>
        <a:bodyPr/>
        <a:lstStyle/>
        <a:p>
          <a:endParaRPr lang="id-ID"/>
        </a:p>
      </dgm:t>
    </dgm:pt>
    <dgm:pt modelId="{C74845C9-4328-4260-BB0A-D1A1632D855C}" type="sibTrans" cxnId="{7D762653-4324-45E8-B927-EC89BEE288D3}">
      <dgm:prSet/>
      <dgm:spPr/>
      <dgm:t>
        <a:bodyPr/>
        <a:lstStyle/>
        <a:p>
          <a:endParaRPr lang="id-ID"/>
        </a:p>
      </dgm:t>
    </dgm:pt>
    <dgm:pt modelId="{AFA9AECD-8B67-488D-9736-764831F40848}">
      <dgm:prSet phldrT="[Text]" custT="1"/>
      <dgm:spPr/>
      <dgm:t>
        <a:bodyPr/>
        <a:lstStyle/>
        <a:p>
          <a:r>
            <a:rPr lang="id-ID" sz="2400" dirty="0" smtClean="0"/>
            <a:t>Diagram Use Case</a:t>
          </a:r>
          <a:endParaRPr lang="id-ID" sz="2400" dirty="0"/>
        </a:p>
      </dgm:t>
    </dgm:pt>
    <dgm:pt modelId="{A175A6AC-ADAC-4154-9E62-97A8786CE752}" type="parTrans" cxnId="{AF3005EE-8BBE-470E-8456-EC2F93D07F15}">
      <dgm:prSet/>
      <dgm:spPr/>
      <dgm:t>
        <a:bodyPr/>
        <a:lstStyle/>
        <a:p>
          <a:endParaRPr lang="id-ID"/>
        </a:p>
      </dgm:t>
    </dgm:pt>
    <dgm:pt modelId="{2B55B201-0D79-4FF4-8555-49EE17A73D76}" type="sibTrans" cxnId="{AF3005EE-8BBE-470E-8456-EC2F93D07F15}">
      <dgm:prSet/>
      <dgm:spPr/>
      <dgm:t>
        <a:bodyPr/>
        <a:lstStyle/>
        <a:p>
          <a:endParaRPr lang="id-ID"/>
        </a:p>
      </dgm:t>
    </dgm:pt>
    <dgm:pt modelId="{AD6B1005-3911-4882-861A-BA0A241B0086}">
      <dgm:prSet phldrT="[Text]" custT="1"/>
      <dgm:spPr/>
      <dgm:t>
        <a:bodyPr/>
        <a:lstStyle/>
        <a:p>
          <a:r>
            <a:rPr lang="id-ID" sz="2400" dirty="0" smtClean="0"/>
            <a:t>Flow of Event</a:t>
          </a:r>
          <a:endParaRPr lang="id-ID" sz="2400" dirty="0"/>
        </a:p>
      </dgm:t>
    </dgm:pt>
    <dgm:pt modelId="{BDC3CE6D-98A2-4DE5-8F10-9EE9D4ADF43B}" type="parTrans" cxnId="{F8881DA7-2A39-4C41-8945-961DB10BD46F}">
      <dgm:prSet/>
      <dgm:spPr/>
      <dgm:t>
        <a:bodyPr/>
        <a:lstStyle/>
        <a:p>
          <a:endParaRPr lang="id-ID"/>
        </a:p>
      </dgm:t>
    </dgm:pt>
    <dgm:pt modelId="{5B8C237E-50A3-4DE0-9B9D-B5F31F162DE9}" type="sibTrans" cxnId="{F8881DA7-2A39-4C41-8945-961DB10BD46F}">
      <dgm:prSet/>
      <dgm:spPr/>
      <dgm:t>
        <a:bodyPr/>
        <a:lstStyle/>
        <a:p>
          <a:endParaRPr lang="id-ID"/>
        </a:p>
      </dgm:t>
    </dgm:pt>
    <dgm:pt modelId="{AF78B9CA-B460-4591-9811-57229198A428}" type="pres">
      <dgm:prSet presAssocID="{350F8656-A40C-4CE5-9EE4-31675AFB69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38C067A-76AC-48FE-954A-3E7FC6635518}" type="pres">
      <dgm:prSet presAssocID="{FBB6A34C-3DDE-472E-8154-F3E727B7AA48}" presName="parentText" presStyleLbl="node1" presStyleIdx="0" presStyleCnt="2" custScaleY="44813" custLinFactY="-20036" custLinFactNeighborX="206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E090A25-87CB-4EA6-A15E-7B38A7B2C7ED}" type="pres">
      <dgm:prSet presAssocID="{FBB6A34C-3DDE-472E-8154-F3E727B7AA48}" presName="childText" presStyleLbl="revTx" presStyleIdx="0" presStyleCnt="2" custLinFactNeighborY="-1833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DEAEE1-B49D-4F2C-86A6-7135215F02C2}" type="pres">
      <dgm:prSet presAssocID="{F4818A83-80B7-4926-8F4B-F54A3E95CAA0}" presName="parentText" presStyleLbl="node1" presStyleIdx="1" presStyleCnt="2" custScaleY="4124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D229C2E-515A-4354-AA61-1A7C5DFD4FD3}" type="pres">
      <dgm:prSet presAssocID="{F4818A83-80B7-4926-8F4B-F54A3E95CAA0}" presName="childText" presStyleLbl="revTx" presStyleIdx="1" presStyleCnt="2" custLinFactNeighborY="1750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8881DA7-2A39-4C41-8945-961DB10BD46F}" srcId="{F4818A83-80B7-4926-8F4B-F54A3E95CAA0}" destId="{AD6B1005-3911-4882-861A-BA0A241B0086}" srcOrd="2" destOrd="0" parTransId="{BDC3CE6D-98A2-4DE5-8F10-9EE9D4ADF43B}" sibTransId="{5B8C237E-50A3-4DE0-9B9D-B5F31F162DE9}"/>
    <dgm:cxn modelId="{329FED9A-FBBA-4CA8-9239-46A3FC585CFD}" type="presOf" srcId="{45B2A992-30CA-4DC8-BC24-E583EDEF643E}" destId="{0E090A25-87CB-4EA6-A15E-7B38A7B2C7ED}" srcOrd="0" destOrd="3" presId="urn:microsoft.com/office/officeart/2005/8/layout/vList2"/>
    <dgm:cxn modelId="{F8BA875F-DB19-4D84-9DAB-C77DA343ADB1}" srcId="{FBB6A34C-3DDE-472E-8154-F3E727B7AA48}" destId="{80C26493-0CAA-434E-82E4-E82033436266}" srcOrd="2" destOrd="0" parTransId="{34149AA8-67FD-4D5F-ADDC-3CD5CB62170F}" sibTransId="{AB984399-DD1E-4AC2-B782-B1406BDB4B81}"/>
    <dgm:cxn modelId="{8781922D-0792-457B-90FF-1EEAE31B0F9D}" type="presOf" srcId="{AFA9AECD-8B67-488D-9736-764831F40848}" destId="{4D229C2E-515A-4354-AA61-1A7C5DFD4FD3}" srcOrd="0" destOrd="1" presId="urn:microsoft.com/office/officeart/2005/8/layout/vList2"/>
    <dgm:cxn modelId="{F795FF05-2E53-4204-A5ED-90388279EA5A}" srcId="{350F8656-A40C-4CE5-9EE4-31675AFB6979}" destId="{FBB6A34C-3DDE-472E-8154-F3E727B7AA48}" srcOrd="0" destOrd="0" parTransId="{6CE06778-5C0F-476F-9D51-FEF43D8A9702}" sibTransId="{F318889F-8552-47E7-9E34-92522BC822FF}"/>
    <dgm:cxn modelId="{DDDD3AE9-2C66-4FD4-A26E-F6D46DD921B3}" type="presOf" srcId="{350F8656-A40C-4CE5-9EE4-31675AFB6979}" destId="{AF78B9CA-B460-4591-9811-57229198A428}" srcOrd="0" destOrd="0" presId="urn:microsoft.com/office/officeart/2005/8/layout/vList2"/>
    <dgm:cxn modelId="{AF3005EE-8BBE-470E-8456-EC2F93D07F15}" srcId="{F4818A83-80B7-4926-8F4B-F54A3E95CAA0}" destId="{AFA9AECD-8B67-488D-9736-764831F40848}" srcOrd="1" destOrd="0" parTransId="{A175A6AC-ADAC-4154-9E62-97A8786CE752}" sibTransId="{2B55B201-0D79-4FF4-8555-49EE17A73D76}"/>
    <dgm:cxn modelId="{85C2726A-A85C-4F7A-BA66-56B465A4C5AD}" type="presOf" srcId="{FBB6A34C-3DDE-472E-8154-F3E727B7AA48}" destId="{338C067A-76AC-48FE-954A-3E7FC6635518}" srcOrd="0" destOrd="0" presId="urn:microsoft.com/office/officeart/2005/8/layout/vList2"/>
    <dgm:cxn modelId="{515F0454-437B-4C6C-95C5-272A7C92026B}" srcId="{FBB6A34C-3DDE-472E-8154-F3E727B7AA48}" destId="{F123F2E6-2752-471F-AFB4-377BAA17CD32}" srcOrd="0" destOrd="0" parTransId="{90DF1F5D-14E1-4570-A91B-8F49E36EEEC3}" sibTransId="{1832950E-237D-43FC-8BEA-2D12BD8037D4}"/>
    <dgm:cxn modelId="{1364233D-48F0-469E-A4F5-2E1CB444EA39}" srcId="{F4818A83-80B7-4926-8F4B-F54A3E95CAA0}" destId="{842B380B-884E-4D1C-A131-DACA9D738E34}" srcOrd="0" destOrd="0" parTransId="{F3ABFCBA-1E78-4681-81EF-91890FD4880C}" sibTransId="{A0D1D800-4CC3-48FE-B7CA-2A8EC7E9DBCC}"/>
    <dgm:cxn modelId="{37EBBEF9-82D3-40A3-BD13-936520A668C2}" type="presOf" srcId="{F123F2E6-2752-471F-AFB4-377BAA17CD32}" destId="{0E090A25-87CB-4EA6-A15E-7B38A7B2C7ED}" srcOrd="0" destOrd="0" presId="urn:microsoft.com/office/officeart/2005/8/layout/vList2"/>
    <dgm:cxn modelId="{1D0699EF-9733-4F09-A1F4-F20DAB290F2B}" srcId="{FBB6A34C-3DDE-472E-8154-F3E727B7AA48}" destId="{45B2A992-30CA-4DC8-BC24-E583EDEF643E}" srcOrd="3" destOrd="0" parTransId="{6A019286-2196-4BF5-9191-C51115C93E0E}" sibTransId="{879A5F8C-BF12-4CB1-BDF5-4CD63720DB55}"/>
    <dgm:cxn modelId="{7B8BBCE7-043A-4CD8-A918-C85F89A05846}" type="presOf" srcId="{842B380B-884E-4D1C-A131-DACA9D738E34}" destId="{4D229C2E-515A-4354-AA61-1A7C5DFD4FD3}" srcOrd="0" destOrd="0" presId="urn:microsoft.com/office/officeart/2005/8/layout/vList2"/>
    <dgm:cxn modelId="{06A59C4A-7F49-4F1D-AB60-D03B523F6829}" srcId="{350F8656-A40C-4CE5-9EE4-31675AFB6979}" destId="{F4818A83-80B7-4926-8F4B-F54A3E95CAA0}" srcOrd="1" destOrd="0" parTransId="{F154B3C8-20E3-4487-A792-D2329BA0A78A}" sibTransId="{C7304D5F-E1A4-4C7D-8B0F-817485C28C21}"/>
    <dgm:cxn modelId="{E9239855-B739-422F-A60C-F190E5466A0F}" srcId="{FBB6A34C-3DDE-472E-8154-F3E727B7AA48}" destId="{7AAD394C-6CAD-4E61-BF65-30AC05850F8F}" srcOrd="1" destOrd="0" parTransId="{A507E2A0-9FCB-40AB-AD3E-D95B718E7F05}" sibTransId="{0FD6C0AE-88DA-45A5-B8E6-15DD72EF4890}"/>
    <dgm:cxn modelId="{7D762653-4324-45E8-B927-EC89BEE288D3}" srcId="{FBB6A34C-3DDE-472E-8154-F3E727B7AA48}" destId="{D423AA55-497E-4C81-A160-2CE6979BCFE1}" srcOrd="4" destOrd="0" parTransId="{0E549E76-3C94-44B3-90D1-E57432C64B58}" sibTransId="{C74845C9-4328-4260-BB0A-D1A1632D855C}"/>
    <dgm:cxn modelId="{CCBC538A-9273-4B3E-93C1-61D635FD2691}" type="presOf" srcId="{AD6B1005-3911-4882-861A-BA0A241B0086}" destId="{4D229C2E-515A-4354-AA61-1A7C5DFD4FD3}" srcOrd="0" destOrd="2" presId="urn:microsoft.com/office/officeart/2005/8/layout/vList2"/>
    <dgm:cxn modelId="{059B93B7-A304-4057-8983-EAC3D18F43D8}" type="presOf" srcId="{F4818A83-80B7-4926-8F4B-F54A3E95CAA0}" destId="{B4DEAEE1-B49D-4F2C-86A6-7135215F02C2}" srcOrd="0" destOrd="0" presId="urn:microsoft.com/office/officeart/2005/8/layout/vList2"/>
    <dgm:cxn modelId="{AE7931E4-3866-4C28-899A-FBACAFE09A59}" type="presOf" srcId="{D423AA55-497E-4C81-A160-2CE6979BCFE1}" destId="{0E090A25-87CB-4EA6-A15E-7B38A7B2C7ED}" srcOrd="0" destOrd="4" presId="urn:microsoft.com/office/officeart/2005/8/layout/vList2"/>
    <dgm:cxn modelId="{FADD5421-9D44-4E71-8886-9E09BC66E366}" type="presOf" srcId="{80C26493-0CAA-434E-82E4-E82033436266}" destId="{0E090A25-87CB-4EA6-A15E-7B38A7B2C7ED}" srcOrd="0" destOrd="2" presId="urn:microsoft.com/office/officeart/2005/8/layout/vList2"/>
    <dgm:cxn modelId="{58093C8E-672A-4C8F-8B6C-612AC3D5C2C8}" type="presOf" srcId="{7AAD394C-6CAD-4E61-BF65-30AC05850F8F}" destId="{0E090A25-87CB-4EA6-A15E-7B38A7B2C7ED}" srcOrd="0" destOrd="1" presId="urn:microsoft.com/office/officeart/2005/8/layout/vList2"/>
    <dgm:cxn modelId="{356382A9-9791-4EAC-817C-9C8A2F65C5D8}" type="presParOf" srcId="{AF78B9CA-B460-4591-9811-57229198A428}" destId="{338C067A-76AC-48FE-954A-3E7FC6635518}" srcOrd="0" destOrd="0" presId="urn:microsoft.com/office/officeart/2005/8/layout/vList2"/>
    <dgm:cxn modelId="{43BD89E6-252F-40A9-B508-1024C683A4D3}" type="presParOf" srcId="{AF78B9CA-B460-4591-9811-57229198A428}" destId="{0E090A25-87CB-4EA6-A15E-7B38A7B2C7ED}" srcOrd="1" destOrd="0" presId="urn:microsoft.com/office/officeart/2005/8/layout/vList2"/>
    <dgm:cxn modelId="{B1D2C434-8C2B-4AB7-B3DC-59AD7BC28B42}" type="presParOf" srcId="{AF78B9CA-B460-4591-9811-57229198A428}" destId="{B4DEAEE1-B49D-4F2C-86A6-7135215F02C2}" srcOrd="2" destOrd="0" presId="urn:microsoft.com/office/officeart/2005/8/layout/vList2"/>
    <dgm:cxn modelId="{08330104-E63D-454D-9A08-E1B4F6C4C17C}" type="presParOf" srcId="{AF78B9CA-B460-4591-9811-57229198A428}" destId="{4D229C2E-515A-4354-AA61-1A7C5DFD4FD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C067A-76AC-48FE-954A-3E7FC6635518}">
      <dsp:nvSpPr>
        <dsp:cNvPr id="0" name=""/>
        <dsp:cNvSpPr/>
      </dsp:nvSpPr>
      <dsp:spPr>
        <a:xfrm>
          <a:off x="0" y="0"/>
          <a:ext cx="7467600" cy="536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dirty="0" smtClean="0"/>
            <a:t>Pemodelan Bisnis</a:t>
          </a:r>
          <a:endParaRPr lang="id-ID" sz="2800" b="1" kern="1200" dirty="0"/>
        </a:p>
      </dsp:txBody>
      <dsp:txXfrm>
        <a:off x="26209" y="26209"/>
        <a:ext cx="7415182" cy="484477"/>
      </dsp:txXfrm>
    </dsp:sp>
    <dsp:sp modelId="{0E090A25-87CB-4EA6-A15E-7B38A7B2C7ED}">
      <dsp:nvSpPr>
        <dsp:cNvPr id="0" name=""/>
        <dsp:cNvSpPr/>
      </dsp:nvSpPr>
      <dsp:spPr>
        <a:xfrm>
          <a:off x="0" y="615692"/>
          <a:ext cx="7467600" cy="2020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Pendahuluan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Pemodelan Bisnis dan Pengembangan SI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Elemen-elemen Pemodelan Bisnis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Komposisi Tim Pemodelan Bisnis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Membuat Pemodelan Bisnis</a:t>
          </a:r>
          <a:endParaRPr lang="id-ID" sz="2400" kern="1200" dirty="0"/>
        </a:p>
      </dsp:txBody>
      <dsp:txXfrm>
        <a:off x="0" y="615692"/>
        <a:ext cx="7467600" cy="2020320"/>
      </dsp:txXfrm>
    </dsp:sp>
    <dsp:sp modelId="{B4DEAEE1-B49D-4F2C-86A6-7135215F02C2}">
      <dsp:nvSpPr>
        <dsp:cNvPr id="0" name=""/>
        <dsp:cNvSpPr/>
      </dsp:nvSpPr>
      <dsp:spPr>
        <a:xfrm>
          <a:off x="0" y="2855632"/>
          <a:ext cx="7467600" cy="494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dirty="0" smtClean="0"/>
            <a:t>Pemodelan Use Case Sistem</a:t>
          </a:r>
          <a:endParaRPr lang="id-ID" sz="2800" b="1" kern="1200" dirty="0"/>
        </a:p>
      </dsp:txBody>
      <dsp:txXfrm>
        <a:off x="24122" y="2879754"/>
        <a:ext cx="7419356" cy="445892"/>
      </dsp:txXfrm>
    </dsp:sp>
    <dsp:sp modelId="{4D229C2E-515A-4354-AA61-1A7C5DFD4FD3}">
      <dsp:nvSpPr>
        <dsp:cNvPr id="0" name=""/>
        <dsp:cNvSpPr/>
      </dsp:nvSpPr>
      <dsp:spPr>
        <a:xfrm>
          <a:off x="0" y="3559468"/>
          <a:ext cx="7467600" cy="122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Konsep Dasar Use Case Sistem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Diagram Use Case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kern="1200" dirty="0" smtClean="0"/>
            <a:t>Flow of Event</a:t>
          </a:r>
          <a:endParaRPr lang="id-ID" sz="2400" kern="1200" dirty="0"/>
        </a:p>
      </dsp:txBody>
      <dsp:txXfrm>
        <a:off x="0" y="3559468"/>
        <a:ext cx="7467600" cy="1225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48814F-302A-491A-BFE0-4FD4B65EA88C}" type="datetimeFigureOut">
              <a:rPr lang="id-ID" smtClean="0"/>
              <a:t>24/02/16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F63F5D-E637-453A-A1FD-DEE21C6007E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1737739" y="637149"/>
            <a:ext cx="7406640" cy="1472184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Oriented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2339752" y="3591951"/>
            <a:ext cx="4968552" cy="1752600"/>
          </a:xfrm>
          <a:prstGeom prst="rect">
            <a:avLst/>
          </a:prstGeom>
        </p:spPr>
        <p:txBody>
          <a:bodyPr tIns="0">
            <a:normAutofit fontScale="85000" lnSpcReduction="20000"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err="1" smtClean="0"/>
              <a:t>Teguh</a:t>
            </a:r>
            <a:r>
              <a:rPr lang="en-US" dirty="0" smtClean="0"/>
              <a:t> </a:t>
            </a:r>
            <a:r>
              <a:rPr lang="en-US" dirty="0" err="1" smtClean="0"/>
              <a:t>Sutanto</a:t>
            </a:r>
            <a:endParaRPr lang="en-US" dirty="0" smtClean="0"/>
          </a:p>
          <a:p>
            <a:r>
              <a:rPr lang="en-US" dirty="0" smtClean="0"/>
              <a:t>teguh@stikom.edu</a:t>
            </a:r>
          </a:p>
          <a:p>
            <a:endParaRPr lang="en-US" dirty="0" smtClean="0"/>
          </a:p>
          <a:p>
            <a:r>
              <a:rPr lang="en-US" dirty="0" smtClean="0"/>
              <a:t>Norma </a:t>
            </a:r>
            <a:r>
              <a:rPr lang="en-US" dirty="0" err="1" smtClean="0"/>
              <a:t>Ningsih</a:t>
            </a:r>
            <a:endParaRPr lang="en-US" dirty="0" smtClean="0"/>
          </a:p>
          <a:p>
            <a:r>
              <a:rPr lang="en-US" dirty="0" smtClean="0"/>
              <a:t>norma@stikom.edu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706090"/>
          </a:xfrm>
        </p:spPr>
        <p:txBody>
          <a:bodyPr>
            <a:noAutofit/>
          </a:bodyPr>
          <a:lstStyle/>
          <a:p>
            <a:pPr lvl="0"/>
            <a:r>
              <a:rPr lang="id-ID" sz="3200" dirty="0"/>
              <a:t>Elemen-elemen Pemodelan Bisnis</a:t>
            </a:r>
            <a:br>
              <a:rPr lang="id-ID" sz="3200" dirty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id-ID" dirty="0" smtClean="0"/>
              <a:t>Aktor</a:t>
            </a:r>
          </a:p>
          <a:p>
            <a:pPr marL="268288" indent="-268288">
              <a:buNone/>
            </a:pPr>
            <a:r>
              <a:rPr lang="id-ID" dirty="0" smtClean="0"/>
              <a:t>	Seseorang atau organisasi yang ada diluar organisasi</a:t>
            </a:r>
          </a:p>
          <a:p>
            <a:r>
              <a:rPr lang="id-ID" dirty="0" smtClean="0"/>
              <a:t>Pekerja Bisnis</a:t>
            </a:r>
          </a:p>
          <a:p>
            <a:pPr marL="0" indent="0">
              <a:buNone/>
            </a:pPr>
            <a:r>
              <a:rPr lang="id-ID" dirty="0" smtClean="0"/>
              <a:t>    Suatu peran di dalam organisasi</a:t>
            </a:r>
          </a:p>
          <a:p>
            <a:r>
              <a:rPr lang="id-ID" dirty="0" smtClean="0"/>
              <a:t>Use Case Bisnis</a:t>
            </a:r>
          </a:p>
          <a:p>
            <a:pPr marL="268288" indent="-268288">
              <a:buNone/>
            </a:pPr>
            <a:r>
              <a:rPr lang="id-ID" dirty="0" smtClean="0"/>
              <a:t>   model yang digunakan untuk menggambarkan sebuah proses bisnis organisasi</a:t>
            </a:r>
          </a:p>
          <a:p>
            <a:r>
              <a:rPr lang="id-ID" dirty="0" smtClean="0"/>
              <a:t>Relasi Asosiasi dan Generalisasi</a:t>
            </a:r>
          </a:p>
          <a:p>
            <a:r>
              <a:rPr lang="id-ID" dirty="0" smtClean="0"/>
              <a:t>Entitas Bisnis</a:t>
            </a:r>
          </a:p>
          <a:p>
            <a:r>
              <a:rPr lang="id-ID" dirty="0" smtClean="0"/>
              <a:t>Diagram Use Case Bisnis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532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679173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6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9504"/>
            <a:ext cx="82296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0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0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Diagram use case bisnis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id-ID" smtClean="0"/>
              <a:t>Diagram use case bisnis menunjukan interaksi antara use case bisnis dengan aktor bisnis, dan pekerja bisnis dalam sebuah organisasi. </a:t>
            </a:r>
          </a:p>
          <a:p>
            <a:pPr eaLnBrk="1" hangingPunct="1"/>
            <a:r>
              <a:rPr lang="id-ID" smtClean="0"/>
              <a:t>Diagram ini menggambarkan model lengkap tentang apa yang perusahaan lakukan, siapa yang ada di dalam organisasi, dan siapa yang ada di luar dari organisasi. </a:t>
            </a:r>
          </a:p>
          <a:p>
            <a:pPr eaLnBrk="1" hangingPunct="1"/>
            <a:r>
              <a:rPr lang="id-ID" smtClean="0"/>
              <a:t>Hal ini menggambarkan ruang lingkup organisasi, sehingga dapat dilihat apa/siapa saja yang ada di luar organisasi dan sama di mana batasannya. 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07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18563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428875" y="5429250"/>
            <a:ext cx="3967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id-ID"/>
              <a:t>Diagram use case bisnis toko eceran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Diagram aktivitas 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d-ID" smtClean="0"/>
              <a:t>dengan diagram use case bisnis, kita mendapatkan informasi tentang bisnis apa yang organisasi lakukan tanpa rincian dari masing-masing use case bisnis. </a:t>
            </a:r>
          </a:p>
          <a:p>
            <a:pPr eaLnBrk="1" hangingPunct="1"/>
            <a:r>
              <a:rPr lang="id-ID" smtClean="0"/>
              <a:t>Dengan kata lain, kita dapat mengetahui apa saja yang organisasi lakukan, sementara terhadap pertanyaan bagaimana masing-masing proses bisnis  dilakukan, kita belum mendapatkan jawabannya. </a:t>
            </a:r>
          </a:p>
          <a:p>
            <a:pPr eaLnBrk="1" hangingPunct="1"/>
            <a:r>
              <a:rPr lang="id-ID" smtClean="0"/>
              <a:t>Untuk menjelaskan bagaimana proses bisnis dilakukan, dilakukan dengan membuat penomoran terurut atau dengan menggunakan diagram aktivitas.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6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id-ID" smtClean="0"/>
              <a:t>Diagram aktivitas adalah sebuah cara untuk memodelkan aliran kerja (workflow) dari use case bisnis dam bentuk grafik. </a:t>
            </a:r>
          </a:p>
          <a:p>
            <a:pPr eaLnBrk="1" hangingPunct="1"/>
            <a:r>
              <a:rPr lang="id-ID" smtClean="0"/>
              <a:t>Diagram aktivitas ini menunjukan langkah-langkah dalam aliran kerja, titik keputusan dalam aliran kerja, siapa yang bertanggung jawab menyelesaikan masing-masing aktivitas, dan obyek-obyek yang digunakan dalam aliran kerja.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65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9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28" y="260648"/>
            <a:ext cx="8244408" cy="645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1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3774754"/>
              </p:ext>
            </p:extLst>
          </p:nvPr>
        </p:nvGraphicFramePr>
        <p:xfrm>
          <a:off x="467544" y="1124744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85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0"/>
            <a:ext cx="5715000" cy="708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7072313" y="857250"/>
            <a:ext cx="2432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id-ID"/>
              <a:t>Diagram aktivitas Memberi harga prodak baru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705"/>
            <a:ext cx="8028742" cy="29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" y="3140968"/>
            <a:ext cx="5725873" cy="345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590590"/>
            <a:ext cx="2680474" cy="111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s://rizkimentaritimur.files.wordpress.com/2011/10/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10971"/>
            <a:ext cx="3124259" cy="96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derienct.files.wordpress.com/2010/06/picture7.png?w=43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192" y="4282776"/>
            <a:ext cx="2016224" cy="23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2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pendahuluan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120" y="1642665"/>
            <a:ext cx="7467600" cy="4873752"/>
          </a:xfrm>
        </p:spPr>
        <p:txBody>
          <a:bodyPr/>
          <a:lstStyle/>
          <a:p>
            <a:r>
              <a:rPr lang="id-ID" dirty="0" smtClean="0"/>
              <a:t>Pemodelan Bisnis            Business Modelling</a:t>
            </a:r>
          </a:p>
          <a:p>
            <a:pPr marL="0" indent="0">
              <a:buNone/>
            </a:pPr>
            <a:r>
              <a:rPr lang="id-ID" dirty="0" smtClean="0"/>
              <a:t>    Business : Busy+ness : Kegiatan</a:t>
            </a:r>
          </a:p>
          <a:p>
            <a:pPr>
              <a:buFont typeface="Courier New" pitchFamily="49" charset="0"/>
              <a:buChar char="o"/>
            </a:pPr>
            <a:r>
              <a:rPr lang="id-ID" dirty="0" smtClean="0"/>
              <a:t>Pemodelan bisnis : studi tentang organisasi dan aktivitasnya</a:t>
            </a:r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3131840" y="177281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0" y="980728"/>
            <a:ext cx="74676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11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Mengapa memodelkan bisnis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id-ID" smtClean="0"/>
              <a:t>untuk memperoleh pemahaman yang lebih baik tentang visi orgasnisasi dan sistem perangkat lunak.</a:t>
            </a:r>
            <a:endParaRPr lang="en-US" smtClean="0"/>
          </a:p>
          <a:p>
            <a:pPr eaLnBrk="1" hangingPunct="1"/>
            <a:r>
              <a:rPr lang="id-ID" smtClean="0"/>
              <a:t>Sebagai sarana untuk melakukan rekayasa ulang proses bisnis organisasi </a:t>
            </a:r>
            <a:endParaRPr lang="en-US" smtClean="0"/>
          </a:p>
          <a:p>
            <a:pPr eaLnBrk="1" hangingPunct="1"/>
            <a:r>
              <a:rPr lang="id-ID" smtClean="0"/>
              <a:t>Sebagai sarana latihan tentang proses bisnis organisasi 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Pentingnya pemodelan bisnis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Pemahaman yang lebih baik</a:t>
            </a:r>
          </a:p>
          <a:p>
            <a:r>
              <a:rPr lang="id-ID" dirty="0" smtClean="0"/>
              <a:t>Sarana untuk Reengineering</a:t>
            </a:r>
          </a:p>
          <a:p>
            <a:r>
              <a:rPr lang="id-ID" dirty="0" smtClean="0"/>
              <a:t>Pelatihan proses bisnis organisasi</a:t>
            </a:r>
          </a:p>
          <a:p>
            <a:r>
              <a:rPr lang="id-ID" dirty="0" smtClean="0"/>
              <a:t>Kontek solusi perangkat lunak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0154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Kapan pemodelan bisnis dibuat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Tim pengembang merupakan pendatang baru</a:t>
            </a:r>
          </a:p>
          <a:p>
            <a:r>
              <a:rPr lang="id-ID" dirty="0" smtClean="0"/>
              <a:t>Organisasi sedang/akan melakukan rekayasa ulang</a:t>
            </a:r>
          </a:p>
          <a:p>
            <a:r>
              <a:rPr lang="id-ID" dirty="0" smtClean="0"/>
              <a:t>Perangkat lunak digunakan signifikan</a:t>
            </a:r>
          </a:p>
          <a:p>
            <a:r>
              <a:rPr lang="id-ID" dirty="0" smtClean="0"/>
              <a:t>Workflow yang komplek</a:t>
            </a:r>
          </a:p>
          <a:p>
            <a:r>
              <a:rPr lang="id-ID" dirty="0" smtClean="0"/>
              <a:t>Tim adalah konsultaN ORGANISASI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73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/>
          </a:bodyPr>
          <a:lstStyle/>
          <a:p>
            <a:r>
              <a:rPr lang="id-ID" dirty="0" smtClean="0"/>
              <a:t> METODE :</a:t>
            </a:r>
          </a:p>
          <a:p>
            <a:pPr marL="349250" indent="-349250">
              <a:buNone/>
            </a:pPr>
            <a:r>
              <a:rPr lang="id-ID" dirty="0"/>
              <a:t>	</a:t>
            </a:r>
            <a:r>
              <a:rPr lang="id-ID" dirty="0" smtClean="0"/>
              <a:t>1</a:t>
            </a:r>
            <a:r>
              <a:rPr lang="id-ID" dirty="0"/>
              <a:t>. COMPLETE </a:t>
            </a:r>
            <a:r>
              <a:rPr lang="id-ID" dirty="0" smtClean="0"/>
              <a:t>BUSINESS </a:t>
            </a:r>
            <a:r>
              <a:rPr lang="id-ID" dirty="0"/>
              <a:t>MODELING </a:t>
            </a:r>
            <a:endParaRPr lang="id-ID" dirty="0" smtClean="0"/>
          </a:p>
          <a:p>
            <a:pPr marL="349250" indent="-349250">
              <a:buNone/>
            </a:pPr>
            <a:r>
              <a:rPr lang="id-ID" dirty="0"/>
              <a:t>	</a:t>
            </a:r>
            <a:r>
              <a:rPr lang="id-ID" dirty="0" smtClean="0"/>
              <a:t>2. Melengkapi pemodelan bisnis sebagai bagian dari proses iteratif</a:t>
            </a:r>
            <a:endParaRPr lang="id-ID" dirty="0"/>
          </a:p>
          <a:p>
            <a:endParaRPr lang="id-ID" dirty="0" smtClean="0"/>
          </a:p>
          <a:p>
            <a:r>
              <a:rPr lang="id-ID" dirty="0" smtClean="0"/>
              <a:t>Langkah – langkah Pemodelan Bisnis :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1. Pemodelan Bisnis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2. Pemodelan Use Case Bisnis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3. Analis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4. Desain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5. Pengkodean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6. Pengujian</a:t>
            </a:r>
          </a:p>
          <a:p>
            <a:pPr marL="268288" indent="-268288">
              <a:buNone/>
            </a:pPr>
            <a:r>
              <a:rPr lang="id-ID" dirty="0"/>
              <a:t>	</a:t>
            </a:r>
            <a:r>
              <a:rPr lang="id-ID" dirty="0" smtClean="0"/>
              <a:t>7. Implementasi dan distribusi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5756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424" y="116632"/>
            <a:ext cx="7467600" cy="782960"/>
          </a:xfrm>
        </p:spPr>
        <p:txBody>
          <a:bodyPr/>
          <a:lstStyle/>
          <a:p>
            <a:r>
              <a:rPr lang="id-ID" dirty="0"/>
              <a:t>. COMPLETE BUSINESS MODELING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396444" y="1703713"/>
            <a:ext cx="1487016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Pemodelan Bisnis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563888" y="3153673"/>
            <a:ext cx="1152128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Analisis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1422076" y="4277817"/>
            <a:ext cx="1440160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Distribusi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5394048" y="4225798"/>
            <a:ext cx="1415008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Disain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048" y="5721008"/>
            <a:ext cx="1440160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Pengujian</a:t>
            </a:r>
            <a:endParaRPr lang="id-ID" dirty="0"/>
          </a:p>
        </p:txBody>
      </p:sp>
      <p:sp>
        <p:nvSpPr>
          <p:cNvPr id="9" name="Rounded Rectangle 8"/>
          <p:cNvSpPr/>
          <p:nvPr/>
        </p:nvSpPr>
        <p:spPr>
          <a:xfrm>
            <a:off x="4367264" y="5715854"/>
            <a:ext cx="165618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Pengkodean</a:t>
            </a:r>
            <a:endParaRPr lang="id-ID" dirty="0"/>
          </a:p>
        </p:txBody>
      </p:sp>
      <p:sp>
        <p:nvSpPr>
          <p:cNvPr id="10" name="Down Arrow 9"/>
          <p:cNvSpPr/>
          <p:nvPr/>
        </p:nvSpPr>
        <p:spPr>
          <a:xfrm>
            <a:off x="4007224" y="2567809"/>
            <a:ext cx="227312" cy="585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Bent Arrow 2"/>
          <p:cNvSpPr/>
          <p:nvPr/>
        </p:nvSpPr>
        <p:spPr>
          <a:xfrm rot="5400000">
            <a:off x="4964805" y="3384886"/>
            <a:ext cx="707504" cy="83371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 flipV="1">
            <a:off x="2319980" y="3407048"/>
            <a:ext cx="796870" cy="87876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2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flipH="1" flipV="1">
            <a:off x="6101552" y="5141912"/>
            <a:ext cx="641975" cy="123849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flipV="1">
            <a:off x="1621134" y="5141912"/>
            <a:ext cx="657898" cy="122716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9250" indent="-349250"/>
            <a:r>
              <a:rPr lang="id-ID" dirty="0"/>
              <a:t>Melengkapi pemodelan bisnis sebagai bagian dari proses iteratif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73216" y="2636912"/>
            <a:ext cx="1487016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Desain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696616" y="1609906"/>
            <a:ext cx="1152128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Analisis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2051720" y="2708920"/>
            <a:ext cx="1440160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Pemodelan Bisnis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5076056" y="4077072"/>
            <a:ext cx="178584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Pengkodean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23728" y="4221088"/>
            <a:ext cx="1440160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Distribusi</a:t>
            </a:r>
            <a:endParaRPr lang="id-ID" dirty="0"/>
          </a:p>
        </p:txBody>
      </p:sp>
      <p:sp>
        <p:nvSpPr>
          <p:cNvPr id="9" name="Rounded Rectangle 8"/>
          <p:cNvSpPr/>
          <p:nvPr/>
        </p:nvSpPr>
        <p:spPr>
          <a:xfrm>
            <a:off x="3779912" y="5373216"/>
            <a:ext cx="1656184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Pengujian</a:t>
            </a:r>
            <a:endParaRPr lang="id-ID" dirty="0"/>
          </a:p>
        </p:txBody>
      </p:sp>
      <p:sp>
        <p:nvSpPr>
          <p:cNvPr id="12" name="Bent Arrow 11"/>
          <p:cNvSpPr/>
          <p:nvPr/>
        </p:nvSpPr>
        <p:spPr>
          <a:xfrm>
            <a:off x="2663530" y="1566537"/>
            <a:ext cx="900358" cy="10285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0800000">
            <a:off x="5614942" y="5085183"/>
            <a:ext cx="731120" cy="88031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6200000">
            <a:off x="2842829" y="5250549"/>
            <a:ext cx="731120" cy="97645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5400000">
            <a:off x="5295883" y="1620215"/>
            <a:ext cx="731120" cy="97645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 rot="16200000">
            <a:off x="5705731" y="3633133"/>
            <a:ext cx="479139" cy="4087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Left Arrow 18"/>
          <p:cNvSpPr/>
          <p:nvPr/>
        </p:nvSpPr>
        <p:spPr>
          <a:xfrm rot="16200000">
            <a:off x="2519517" y="3692429"/>
            <a:ext cx="672675" cy="3846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32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889</TotalTime>
  <Words>381</Words>
  <Application>Microsoft Office PowerPoint</Application>
  <PresentationFormat>On-screen Show (4:3)</PresentationFormat>
  <Paragraphs>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Century Schoolbook</vt:lpstr>
      <vt:lpstr>Courier New</vt:lpstr>
      <vt:lpstr>Wingdings</vt:lpstr>
      <vt:lpstr>Wingdings 2</vt:lpstr>
      <vt:lpstr>Oriel</vt:lpstr>
      <vt:lpstr>PowerPoint Presentation</vt:lpstr>
      <vt:lpstr>PowerPoint Presentation</vt:lpstr>
      <vt:lpstr>pendahuluan</vt:lpstr>
      <vt:lpstr>Mengapa memodelkan bisnis </vt:lpstr>
      <vt:lpstr>Pentingnya pemodelan bisnis</vt:lpstr>
      <vt:lpstr>Kapan pemodelan bisnis dibuat</vt:lpstr>
      <vt:lpstr>PowerPoint Presentation</vt:lpstr>
      <vt:lpstr>. COMPLETE BUSINESS MODELING</vt:lpstr>
      <vt:lpstr>Melengkapi pemodelan bisnis sebagai bagian dari proses iteratif</vt:lpstr>
      <vt:lpstr>Elemen-elemen Pemodelan Bisnis </vt:lpstr>
      <vt:lpstr>PowerPoint Presentation</vt:lpstr>
      <vt:lpstr>PowerPoint Presentation</vt:lpstr>
      <vt:lpstr>PowerPoint Presentation</vt:lpstr>
      <vt:lpstr>Diagram use case bisnis</vt:lpstr>
      <vt:lpstr>PowerPoint Presentation</vt:lpstr>
      <vt:lpstr>Diagram aktivitas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Dosen SI 2</dc:creator>
  <cp:lastModifiedBy>Teguh Sutanto</cp:lastModifiedBy>
  <cp:revision>65</cp:revision>
  <dcterms:created xsi:type="dcterms:W3CDTF">2015-09-18T02:02:16Z</dcterms:created>
  <dcterms:modified xsi:type="dcterms:W3CDTF">2016-02-24T13:52:38Z</dcterms:modified>
</cp:coreProperties>
</file>