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AA94-A298-444A-9454-D18B47C03E5C}" type="datetimeFigureOut">
              <a:rPr lang="en-US" smtClean="0"/>
              <a:pPr/>
              <a:t>10/09/2012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2C80BB5-7944-4BB3-8D03-4206D87AD9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AA94-A298-444A-9454-D18B47C03E5C}" type="datetimeFigureOut">
              <a:rPr lang="en-US" smtClean="0"/>
              <a:pPr/>
              <a:t>10/09/2012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0BB5-7944-4BB3-8D03-4206D87AD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AA94-A298-444A-9454-D18B47C03E5C}" type="datetimeFigureOut">
              <a:rPr lang="en-US" smtClean="0"/>
              <a:pPr/>
              <a:t>10/09/2012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0BB5-7944-4BB3-8D03-4206D87AD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AA94-A298-444A-9454-D18B47C03E5C}" type="datetimeFigureOut">
              <a:rPr lang="en-US" smtClean="0"/>
              <a:pPr/>
              <a:t>10/09/2012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0BB5-7944-4BB3-8D03-4206D87AD9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AA94-A298-444A-9454-D18B47C03E5C}" type="datetimeFigureOut">
              <a:rPr lang="en-US" smtClean="0"/>
              <a:pPr/>
              <a:t>10/09/2012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C80BB5-7944-4BB3-8D03-4206D87AD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AA94-A298-444A-9454-D18B47C03E5C}" type="datetimeFigureOut">
              <a:rPr lang="en-US" smtClean="0"/>
              <a:pPr/>
              <a:t>10/09/2012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0BB5-7944-4BB3-8D03-4206D87AD9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AA94-A298-444A-9454-D18B47C03E5C}" type="datetimeFigureOut">
              <a:rPr lang="en-US" smtClean="0"/>
              <a:pPr/>
              <a:t>10/09/2012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0BB5-7944-4BB3-8D03-4206D87AD9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AA94-A298-444A-9454-D18B47C03E5C}" type="datetimeFigureOut">
              <a:rPr lang="en-US" smtClean="0"/>
              <a:pPr/>
              <a:t>10/09/2012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0BB5-7944-4BB3-8D03-4206D87AD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AA94-A298-444A-9454-D18B47C03E5C}" type="datetimeFigureOut">
              <a:rPr lang="en-US" smtClean="0"/>
              <a:pPr/>
              <a:t>10/09/2012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0BB5-7944-4BB3-8D03-4206D87AD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AA94-A298-444A-9454-D18B47C03E5C}" type="datetimeFigureOut">
              <a:rPr lang="en-US" smtClean="0"/>
              <a:pPr/>
              <a:t>10/09/2012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80BB5-7944-4BB3-8D03-4206D87AD9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FAA94-A298-444A-9454-D18B47C03E5C}" type="datetimeFigureOut">
              <a:rPr lang="en-US" smtClean="0"/>
              <a:pPr/>
              <a:t>10/09/2012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2C80BB5-7944-4BB3-8D03-4206D87AD98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AFAA94-A298-444A-9454-D18B47C03E5C}" type="datetimeFigureOut">
              <a:rPr lang="en-US" smtClean="0"/>
              <a:pPr/>
              <a:t>10/09/2012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2C80BB5-7944-4BB3-8D03-4206D87AD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- PERTEMUAN 2 -</a:t>
            </a:r>
          </a:p>
          <a:p>
            <a:r>
              <a:rPr lang="en-US" dirty="0" smtClean="0"/>
              <a:t>TIPE DATA, VARIABEL, DAN OPERATOR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LOGIKA DAN ALGORITMA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Relasi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5240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2 </a:t>
            </a:r>
            <a:r>
              <a:rPr lang="en-US" dirty="0" err="1" smtClean="0"/>
              <a:t>buah</a:t>
            </a:r>
            <a:r>
              <a:rPr lang="en-US" dirty="0" smtClean="0"/>
              <a:t> operand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r>
              <a:rPr lang="en-US" dirty="0" smtClean="0"/>
              <a:t>, true n false.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 Data</a:t>
            </a:r>
          </a:p>
          <a:p>
            <a:pPr lvl="1"/>
            <a:r>
              <a:rPr lang="en-US" dirty="0" smtClean="0"/>
              <a:t>A = 10</a:t>
            </a:r>
          </a:p>
          <a:p>
            <a:pPr lvl="1"/>
            <a:r>
              <a:rPr lang="en-US" dirty="0" smtClean="0"/>
              <a:t>B = 15</a:t>
            </a:r>
          </a:p>
          <a:p>
            <a:pPr lvl="1"/>
            <a:r>
              <a:rPr lang="en-US" dirty="0" smtClean="0"/>
              <a:t>C = 10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200400"/>
          <a:ext cx="6096000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Contoh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A=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0" dirty="0" smtClean="0"/>
                        <a:t> &gt; 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Kurang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dari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&lt;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&gt;=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Lebih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&gt;=C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&lt;=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Kurang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dari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atau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&lt;=B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&lt;&gt;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sama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A&lt;&gt;C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Logika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447800"/>
          </a:xfrm>
        </p:spPr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menghubungkan</a:t>
            </a:r>
            <a:r>
              <a:rPr lang="en-US" dirty="0" smtClean="0"/>
              <a:t> 2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melibatkan</a:t>
            </a:r>
            <a:r>
              <a:rPr lang="en-US" dirty="0" smtClean="0"/>
              <a:t> 1 </a:t>
            </a:r>
            <a:r>
              <a:rPr lang="en-US" dirty="0" err="1" smtClean="0"/>
              <a:t>buah</a:t>
            </a:r>
            <a:r>
              <a:rPr lang="en-US" dirty="0" smtClean="0"/>
              <a:t> operator </a:t>
            </a:r>
            <a:r>
              <a:rPr lang="en-US" dirty="0" err="1" smtClean="0"/>
              <a:t>logika</a:t>
            </a:r>
            <a:r>
              <a:rPr lang="en-US" dirty="0" smtClean="0"/>
              <a:t>.</a:t>
            </a:r>
          </a:p>
          <a:p>
            <a:r>
              <a:rPr lang="en-US" dirty="0" smtClean="0"/>
              <a:t>Operator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TRUE n FALSE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95400" y="3124200"/>
          <a:ext cx="609600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Prioritas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Arti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Komplemen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Logika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Perbandingan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DAN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Perbandingan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secara</a:t>
                      </a:r>
                      <a:r>
                        <a:rPr lang="en-US" dirty="0" smtClean="0"/>
                        <a:t> 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TUGAS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8862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Diketahui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A = </a:t>
            </a:r>
            <a:r>
              <a:rPr lang="en-US" dirty="0" err="1" smtClean="0"/>
              <a:t>Benar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B = </a:t>
            </a:r>
            <a:r>
              <a:rPr lang="en-US" dirty="0" err="1" smtClean="0"/>
              <a:t>Benar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C = </a:t>
            </a:r>
            <a:r>
              <a:rPr lang="en-US" dirty="0" err="1" smtClean="0"/>
              <a:t>Salah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D = </a:t>
            </a:r>
            <a:r>
              <a:rPr lang="en-US" dirty="0" err="1" smtClean="0"/>
              <a:t>Salah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a. A and B</a:t>
            </a:r>
          </a:p>
          <a:p>
            <a:pPr>
              <a:buNone/>
            </a:pPr>
            <a:r>
              <a:rPr lang="en-US" dirty="0" smtClean="0"/>
              <a:t>	b. B or C</a:t>
            </a:r>
          </a:p>
          <a:p>
            <a:pPr>
              <a:buNone/>
            </a:pPr>
            <a:r>
              <a:rPr lang="en-US" dirty="0" smtClean="0"/>
              <a:t>	c. A or B and C</a:t>
            </a:r>
          </a:p>
          <a:p>
            <a:pPr>
              <a:buNone/>
            </a:pPr>
            <a:r>
              <a:rPr lang="en-US" dirty="0" smtClean="0"/>
              <a:t>	d. Not A or B and C</a:t>
            </a:r>
          </a:p>
          <a:p>
            <a:pPr>
              <a:buNone/>
            </a:pPr>
            <a:r>
              <a:rPr lang="en-US" dirty="0" smtClean="0"/>
              <a:t>	e. Not C and D</a:t>
            </a:r>
          </a:p>
          <a:p>
            <a:pPr>
              <a:buNone/>
            </a:pPr>
            <a:r>
              <a:rPr lang="en-US" dirty="0" smtClean="0"/>
              <a:t>	f.  A or B or C and D</a:t>
            </a:r>
          </a:p>
          <a:p>
            <a:pPr>
              <a:buNone/>
            </a:pPr>
            <a:r>
              <a:rPr lang="en-US" dirty="0" smtClean="0"/>
              <a:t>	g.  A and C or (Not D)</a:t>
            </a:r>
          </a:p>
          <a:p>
            <a:pPr>
              <a:buNone/>
            </a:pPr>
            <a:r>
              <a:rPr lang="en-US" dirty="0" smtClean="0"/>
              <a:t>	h. (Not B or D) and (A or B)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</a:t>
            </a:r>
            <a:r>
              <a:rPr lang="en-US" dirty="0" smtClean="0"/>
              <a:t>. B or (C or D) and A</a:t>
            </a:r>
          </a:p>
          <a:p>
            <a:pPr>
              <a:buNone/>
            </a:pPr>
            <a:r>
              <a:rPr lang="en-US" dirty="0" smtClean="0"/>
              <a:t>	j. Not (D and B) or Not (A and C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k. Not (A or B) and Not (C or D)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4724400" y="1371600"/>
            <a:ext cx="41148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  </a:t>
            </a:r>
            <a:r>
              <a:rPr lang="en-US" sz="2000" dirty="0" err="1" smtClean="0"/>
              <a:t>Diketahui</a:t>
            </a:r>
            <a:r>
              <a:rPr lang="en-US" sz="2000" dirty="0" smtClean="0"/>
              <a:t> :</a:t>
            </a:r>
          </a:p>
          <a:p>
            <a:r>
              <a:rPr lang="en-US" sz="2000" dirty="0" smtClean="0"/>
              <a:t>    A = 10</a:t>
            </a:r>
          </a:p>
          <a:p>
            <a:r>
              <a:rPr lang="en-US" sz="2000" dirty="0" smtClean="0"/>
              <a:t>   B = 15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C = 20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D = 2.5</a:t>
            </a:r>
          </a:p>
          <a:p>
            <a:r>
              <a:rPr lang="en-US" sz="2000" dirty="0" err="1" smtClean="0"/>
              <a:t>Tentukan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ekspresi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: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A*2+B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(A*2)+C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A*(2+D)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C+B^2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A + (C-B^3)/7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D*2 + A*B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(C-D)* 4 + C Mod A</a:t>
            </a:r>
          </a:p>
          <a:p>
            <a:pPr marL="457200" indent="-457200">
              <a:buAutoNum type="alphaLcPeriod"/>
            </a:pPr>
            <a:r>
              <a:rPr lang="en-US" sz="2000" dirty="0" smtClean="0"/>
              <a:t>B / D * 5</a:t>
            </a:r>
          </a:p>
          <a:p>
            <a:pPr marL="514350" indent="-514350">
              <a:buAutoNum type="romanLcPeriod"/>
            </a:pPr>
            <a:r>
              <a:rPr lang="en-US" sz="2000" dirty="0" smtClean="0"/>
              <a:t>7 Mod 2 + C Mod B</a:t>
            </a:r>
          </a:p>
          <a:p>
            <a:pPr marL="514350" indent="-514350"/>
            <a:r>
              <a:rPr lang="en-US" sz="2000" dirty="0" smtClean="0"/>
              <a:t>j.	A * D / C</a:t>
            </a:r>
            <a:endParaRPr lang="en-US" sz="2000" dirty="0"/>
          </a:p>
          <a:p>
            <a:r>
              <a:rPr 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b="1" dirty="0" err="1" smtClean="0"/>
              <a:t>untuk</a:t>
            </a:r>
            <a:r>
              <a:rPr lang="en-US" b="1" dirty="0" smtClean="0"/>
              <a:t> </a:t>
            </a:r>
            <a:r>
              <a:rPr lang="en-US" b="1" dirty="0" err="1" smtClean="0"/>
              <a:t>mengolah</a:t>
            </a:r>
            <a:r>
              <a:rPr lang="en-US" b="1" dirty="0" smtClean="0"/>
              <a:t> data </a:t>
            </a:r>
            <a:r>
              <a:rPr lang="en-US" b="1" dirty="0" err="1" smtClean="0"/>
              <a:t>menjadi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Data </a:t>
            </a:r>
            <a:r>
              <a:rPr lang="en-US" b="1" dirty="0" err="1" smtClean="0">
                <a:solidFill>
                  <a:srgbClr val="0070C0"/>
                </a:solidFill>
              </a:rPr>
              <a:t>dimanipulasi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disimpan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ke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dalam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sym typeface="Wingdings" pitchFamily="2" charset="2"/>
              </a:rPr>
              <a:t>memori</a:t>
            </a:r>
            <a:r>
              <a:rPr lang="en-US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komputer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Disimpan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itchFamily="2" charset="2"/>
              </a:rPr>
              <a:t>dalam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itchFamily="2" charset="2"/>
              </a:rPr>
              <a:t>bentuk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 </a:t>
            </a:r>
            <a:r>
              <a:rPr lang="en-US" b="1" dirty="0" err="1" smtClean="0">
                <a:solidFill>
                  <a:srgbClr val="00B050"/>
                </a:solidFill>
                <a:sym typeface="Wingdings" pitchFamily="2" charset="2"/>
              </a:rPr>
              <a:t>apa</a:t>
            </a:r>
            <a:r>
              <a:rPr lang="en-US" b="1" dirty="0" smtClean="0">
                <a:solidFill>
                  <a:srgbClr val="00B050"/>
                </a:solidFill>
                <a:sym typeface="Wingdings" pitchFamily="2" charset="2"/>
              </a:rPr>
              <a:t> ?</a:t>
            </a:r>
          </a:p>
          <a:p>
            <a:r>
              <a:rPr lang="en-US" dirty="0" err="1" smtClean="0">
                <a:sym typeface="Wingdings" pitchFamily="2" charset="2"/>
              </a:rPr>
              <a:t>Variabel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konstanta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mempunyai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u="sng" dirty="0" err="1" smtClean="0">
                <a:sym typeface="Wingdings" pitchFamily="2" charset="2"/>
              </a:rPr>
              <a:t>nama</a:t>
            </a:r>
            <a:r>
              <a:rPr lang="en-US" u="sng" dirty="0" smtClean="0">
                <a:sym typeface="Wingdings" pitchFamily="2" charset="2"/>
              </a:rPr>
              <a:t> </a:t>
            </a:r>
            <a:r>
              <a:rPr lang="en-US" u="sng" dirty="0" err="1" smtClean="0">
                <a:sym typeface="Wingdings" pitchFamily="2" charset="2"/>
              </a:rPr>
              <a:t>tertentu</a:t>
            </a:r>
            <a:r>
              <a:rPr lang="en-US" u="sng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u="sng" dirty="0" err="1" smtClean="0">
                <a:sym typeface="Wingdings" pitchFamily="2" charset="2"/>
              </a:rPr>
              <a:t>tipe</a:t>
            </a:r>
            <a:r>
              <a:rPr lang="en-US" u="sng" dirty="0" smtClean="0">
                <a:sym typeface="Wingdings" pitchFamily="2" charset="2"/>
              </a:rPr>
              <a:t> data </a:t>
            </a:r>
            <a:r>
              <a:rPr lang="en-US" u="sng" dirty="0" err="1" smtClean="0">
                <a:sym typeface="Wingdings" pitchFamily="2" charset="2"/>
              </a:rPr>
              <a:t>tertentu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Tipe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menyatakan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penyajian</a:t>
            </a:r>
            <a:r>
              <a:rPr lang="en-US" dirty="0" smtClean="0">
                <a:sym typeface="Wingdings" pitchFamily="2" charset="2"/>
              </a:rPr>
              <a:t> data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memori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komputer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Integer :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 (1, 2, 500, 1000)</a:t>
            </a:r>
          </a:p>
          <a:p>
            <a:r>
              <a:rPr lang="en-US" b="1" dirty="0" smtClean="0"/>
              <a:t>Real : </a:t>
            </a:r>
            <a:r>
              <a:rPr lang="en-US" dirty="0" err="1" smtClean="0"/>
              <a:t>bilangan</a:t>
            </a:r>
            <a:r>
              <a:rPr lang="en-US" dirty="0" smtClean="0"/>
              <a:t> real,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digit </a:t>
            </a:r>
            <a:r>
              <a:rPr lang="en-US" dirty="0" err="1" smtClean="0"/>
              <a:t>desimal</a:t>
            </a:r>
            <a:r>
              <a:rPr lang="en-US" dirty="0" smtClean="0"/>
              <a:t> </a:t>
            </a:r>
            <a:r>
              <a:rPr lang="en-US" dirty="0" err="1" smtClean="0"/>
              <a:t>dibelakang</a:t>
            </a:r>
            <a:r>
              <a:rPr lang="en-US" dirty="0" smtClean="0"/>
              <a:t> </a:t>
            </a:r>
            <a:r>
              <a:rPr lang="en-US" dirty="0" err="1" smtClean="0"/>
              <a:t>koma</a:t>
            </a:r>
            <a:r>
              <a:rPr lang="en-US" dirty="0" smtClean="0"/>
              <a:t> (3.5, 5.0, 20.75)</a:t>
            </a:r>
          </a:p>
          <a:p>
            <a:r>
              <a:rPr lang="en-US" b="1" dirty="0" err="1" smtClean="0"/>
              <a:t>Karakter</a:t>
            </a:r>
            <a:r>
              <a:rPr lang="en-US" b="1" dirty="0" smtClean="0"/>
              <a:t> : </a:t>
            </a:r>
            <a:r>
              <a:rPr lang="en-US" dirty="0" smtClean="0"/>
              <a:t>data </a:t>
            </a:r>
            <a:r>
              <a:rPr lang="en-US" dirty="0" err="1" smtClean="0"/>
              <a:t>alfanumerik</a:t>
            </a:r>
            <a:r>
              <a:rPr lang="en-US" dirty="0" smtClean="0"/>
              <a:t> (A, B, *, @, 9, ?)</a:t>
            </a:r>
          </a:p>
          <a:p>
            <a:r>
              <a:rPr lang="en-US" b="1" dirty="0" smtClean="0"/>
              <a:t>String : </a:t>
            </a:r>
            <a:r>
              <a:rPr lang="en-US" dirty="0" err="1" smtClean="0"/>
              <a:t>untaian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(“STIKOM”, “SISTEM INFORMASI”)</a:t>
            </a:r>
          </a:p>
          <a:p>
            <a:r>
              <a:rPr lang="en-US" b="1" dirty="0" smtClean="0"/>
              <a:t>Boolean :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2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true </a:t>
            </a:r>
            <a:r>
              <a:rPr lang="en-US" dirty="0" err="1" smtClean="0"/>
              <a:t>dan</a:t>
            </a:r>
            <a:r>
              <a:rPr lang="en-US" dirty="0" smtClean="0"/>
              <a:t> false.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Variabel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Variabel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menampung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data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diolah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Penamannya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UNIK,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yang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variabel</a:t>
            </a:r>
            <a:r>
              <a:rPr lang="en-US" dirty="0" smtClean="0"/>
              <a:t> 1 </a:t>
            </a:r>
            <a:r>
              <a:rPr lang="en-US" dirty="0" err="1" smtClean="0"/>
              <a:t>jenis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  <a:r>
              <a:rPr lang="en-US" dirty="0" err="1" smtClean="0"/>
              <a:t>besarnya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berubah-ubah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huruf</a:t>
            </a:r>
            <a:endParaRPr lang="en-US" dirty="0" smtClean="0"/>
          </a:p>
          <a:p>
            <a:r>
              <a:rPr lang="en-US" dirty="0" err="1" smtClean="0"/>
              <a:t>Penulisan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Tipe</a:t>
            </a:r>
            <a:r>
              <a:rPr lang="en-US" dirty="0" smtClean="0"/>
              <a:t> Data</a:t>
            </a:r>
          </a:p>
          <a:p>
            <a:r>
              <a:rPr lang="en-US" dirty="0" err="1" smtClean="0"/>
              <a:t>Panjangnya</a:t>
            </a:r>
            <a:r>
              <a:rPr lang="en-US" dirty="0" smtClean="0"/>
              <a:t> </a:t>
            </a:r>
            <a:r>
              <a:rPr lang="en-US" dirty="0" err="1" smtClean="0"/>
              <a:t>terukur</a:t>
            </a:r>
            <a:endParaRPr lang="en-US" dirty="0" smtClean="0"/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spasi</a:t>
            </a:r>
            <a:endParaRPr lang="en-US" dirty="0" smtClean="0"/>
          </a:p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Total_gaji</a:t>
            </a:r>
            <a:r>
              <a:rPr lang="en-US" dirty="0" smtClean="0"/>
              <a:t> : real</a:t>
            </a:r>
          </a:p>
          <a:p>
            <a:pPr lvl="1"/>
            <a:r>
              <a:rPr lang="en-US" dirty="0" err="1" smtClean="0"/>
              <a:t>Nama_karyawan</a:t>
            </a:r>
            <a:r>
              <a:rPr lang="en-US" dirty="0" smtClean="0"/>
              <a:t> : string</a:t>
            </a:r>
          </a:p>
          <a:p>
            <a:pPr lvl="1"/>
            <a:r>
              <a:rPr lang="en-US" dirty="0" err="1" smtClean="0"/>
              <a:t>Data_ada</a:t>
            </a:r>
            <a:r>
              <a:rPr lang="en-US" dirty="0" smtClean="0"/>
              <a:t> : </a:t>
            </a:r>
            <a:r>
              <a:rPr lang="en-US" dirty="0" err="1" smtClean="0"/>
              <a:t>boolean</a:t>
            </a:r>
            <a:endParaRPr lang="en-US" dirty="0" smtClean="0"/>
          </a:p>
          <a:p>
            <a:pPr lvl="1"/>
            <a:r>
              <a:rPr lang="en-US" dirty="0" smtClean="0"/>
              <a:t>K : integer</a:t>
            </a:r>
          </a:p>
          <a:p>
            <a:pPr lvl="1"/>
            <a:r>
              <a:rPr lang="en-US" dirty="0" smtClean="0"/>
              <a:t>C : char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Konstanta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Hampir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 smtClean="0"/>
          </a:p>
          <a:p>
            <a:r>
              <a:rPr lang="en-US" b="1" dirty="0" err="1" smtClean="0"/>
              <a:t>Konstanta</a:t>
            </a:r>
            <a:r>
              <a:rPr lang="en-US" b="1" dirty="0" smtClean="0"/>
              <a:t> : </a:t>
            </a:r>
            <a:r>
              <a:rPr lang="en-US" dirty="0" err="1" smtClean="0"/>
              <a:t>besaran</a:t>
            </a:r>
            <a:r>
              <a:rPr lang="en-US" dirty="0" smtClean="0"/>
              <a:t> yang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, </a:t>
            </a:r>
            <a:r>
              <a:rPr lang="en-US" dirty="0" err="1" smtClean="0"/>
              <a:t>selama</a:t>
            </a:r>
            <a:r>
              <a:rPr lang="en-US" dirty="0" smtClean="0"/>
              <a:t> program </a:t>
            </a:r>
            <a:r>
              <a:rPr lang="en-US" dirty="0" err="1" smtClean="0"/>
              <a:t>dijalankan</a:t>
            </a:r>
            <a:endParaRPr lang="en-US" dirty="0" smtClean="0"/>
          </a:p>
          <a:p>
            <a:r>
              <a:rPr lang="en-US" b="1" dirty="0" err="1" smtClean="0"/>
              <a:t>Notasi</a:t>
            </a:r>
            <a:r>
              <a:rPr lang="en-US" b="1" dirty="0" smtClean="0"/>
              <a:t> : </a:t>
            </a:r>
            <a:r>
              <a:rPr lang="en-US" dirty="0" smtClean="0"/>
              <a:t>Const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 lvl="1"/>
            <a:r>
              <a:rPr lang="en-US" dirty="0" smtClean="0"/>
              <a:t>Const phi = 3.14</a:t>
            </a:r>
          </a:p>
          <a:p>
            <a:pPr lvl="1"/>
            <a:r>
              <a:rPr lang="en-US" dirty="0" smtClean="0"/>
              <a:t>Const </a:t>
            </a:r>
            <a:r>
              <a:rPr lang="en-US" dirty="0" err="1" smtClean="0"/>
              <a:t>Nmaks</a:t>
            </a:r>
            <a:r>
              <a:rPr lang="en-US" dirty="0" smtClean="0"/>
              <a:t> = 100</a:t>
            </a:r>
          </a:p>
          <a:p>
            <a:pPr lvl="1"/>
            <a:r>
              <a:rPr lang="en-US" dirty="0" smtClean="0"/>
              <a:t>Const </a:t>
            </a:r>
            <a:r>
              <a:rPr lang="en-US" dirty="0" err="1" smtClean="0"/>
              <a:t>sandi</a:t>
            </a:r>
            <a:r>
              <a:rPr lang="en-US" dirty="0" smtClean="0"/>
              <a:t> = ‘xyz’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Ekspresi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Ekspresi</a:t>
            </a:r>
            <a:r>
              <a:rPr lang="en-US" b="1" dirty="0" smtClean="0"/>
              <a:t> </a:t>
            </a:r>
            <a:r>
              <a:rPr lang="en-US" b="1" dirty="0" err="1" smtClean="0"/>
              <a:t>adalah</a:t>
            </a:r>
            <a:r>
              <a:rPr lang="en-US" b="1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yang </a:t>
            </a:r>
            <a:r>
              <a:rPr lang="en-US" dirty="0" err="1" smtClean="0"/>
              <a:t>mentransformasikan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keluaran</a:t>
            </a:r>
            <a:r>
              <a:rPr lang="en-US" dirty="0" smtClean="0"/>
              <a:t> yang </a:t>
            </a:r>
            <a:r>
              <a:rPr lang="en-US" dirty="0" err="1" smtClean="0"/>
              <a:t>diinginkan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perhitungan</a:t>
            </a:r>
            <a:r>
              <a:rPr lang="en-US" dirty="0" smtClean="0"/>
              <a:t> (</a:t>
            </a:r>
            <a:r>
              <a:rPr lang="en-US" dirty="0" err="1" smtClean="0"/>
              <a:t>komputasi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b="1" dirty="0" smtClean="0"/>
              <a:t>Operator </a:t>
            </a:r>
            <a:r>
              <a:rPr lang="en-US" b="1" dirty="0" err="1" smtClean="0"/>
              <a:t>dan</a:t>
            </a:r>
            <a:r>
              <a:rPr lang="en-US" b="1" dirty="0" smtClean="0"/>
              <a:t> Operand.</a:t>
            </a:r>
          </a:p>
          <a:p>
            <a:r>
              <a:rPr lang="en-US" dirty="0" smtClean="0"/>
              <a:t>Operand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,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beruba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, </a:t>
            </a:r>
            <a:r>
              <a:rPr lang="en-US" dirty="0" err="1" smtClean="0"/>
              <a:t>konstanta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balik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Macam</a:t>
            </a:r>
            <a:r>
              <a:rPr lang="en-US" dirty="0" smtClean="0"/>
              <a:t> </a:t>
            </a:r>
            <a:r>
              <a:rPr lang="en-US" dirty="0" err="1" smtClean="0"/>
              <a:t>Ekspresi</a:t>
            </a:r>
            <a:r>
              <a:rPr lang="en-US" dirty="0" smtClean="0"/>
              <a:t> 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Aritmatika</a:t>
            </a:r>
            <a:r>
              <a:rPr lang="en-US" dirty="0" smtClean="0"/>
              <a:t> (A*B, x</a:t>
            </a:r>
            <a:r>
              <a:rPr lang="en-US" dirty="0" smtClean="0">
                <a:sym typeface="Wingdings" pitchFamily="2" charset="2"/>
              </a:rPr>
              <a:t> (k*</a:t>
            </a:r>
            <a:r>
              <a:rPr lang="en-US" dirty="0" err="1" smtClean="0">
                <a:sym typeface="Wingdings" pitchFamily="2" charset="2"/>
              </a:rPr>
              <a:t>i</a:t>
            </a:r>
            <a:r>
              <a:rPr lang="en-US" dirty="0" smtClean="0">
                <a:sym typeface="Wingdings" pitchFamily="2" charset="2"/>
              </a:rPr>
              <a:t>) mod 2)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Operand : </a:t>
            </a:r>
            <a:r>
              <a:rPr lang="en-US" dirty="0" err="1" smtClean="0">
                <a:sym typeface="Wingdings" pitchFamily="2" charset="2"/>
              </a:rPr>
              <a:t>numerik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numerik</a:t>
            </a:r>
            <a:endParaRPr lang="en-US" dirty="0" smtClean="0"/>
          </a:p>
          <a:p>
            <a:r>
              <a:rPr lang="en-US" dirty="0" err="1" smtClean="0"/>
              <a:t>Ekspresi</a:t>
            </a:r>
            <a:r>
              <a:rPr lang="en-US" dirty="0" smtClean="0"/>
              <a:t> </a:t>
            </a:r>
            <a:r>
              <a:rPr lang="en-US" dirty="0" err="1" smtClean="0"/>
              <a:t>Relasi</a:t>
            </a:r>
            <a:r>
              <a:rPr lang="en-US" dirty="0" smtClean="0"/>
              <a:t> (&lt;, &gt;, &lt;&gt;, = , &gt;=, &lt;=, NOT, AND, OR)</a:t>
            </a:r>
          </a:p>
          <a:p>
            <a:pPr lvl="1"/>
            <a:r>
              <a:rPr lang="en-US" dirty="0" smtClean="0"/>
              <a:t>Operand : </a:t>
            </a:r>
            <a:r>
              <a:rPr lang="en-US" dirty="0" err="1" smtClean="0"/>
              <a:t>numerik</a:t>
            </a:r>
            <a:r>
              <a:rPr lang="en-US" dirty="0" smtClean="0"/>
              <a:t>, string</a:t>
            </a:r>
          </a:p>
          <a:p>
            <a:pPr lvl="1"/>
            <a:r>
              <a:rPr lang="en-US" dirty="0" err="1" smtClean="0"/>
              <a:t>Hasil</a:t>
            </a:r>
            <a:r>
              <a:rPr lang="en-US" dirty="0" smtClean="0"/>
              <a:t> : </a:t>
            </a:r>
            <a:r>
              <a:rPr lang="en-US" dirty="0" err="1" smtClean="0"/>
              <a:t>boolean</a:t>
            </a:r>
            <a:endParaRPr lang="en-US" dirty="0" smtClean="0"/>
          </a:p>
          <a:p>
            <a:r>
              <a:rPr lang="en-US" dirty="0" err="1" smtClean="0"/>
              <a:t>Ekspresi</a:t>
            </a:r>
            <a:r>
              <a:rPr lang="en-US" dirty="0" smtClean="0"/>
              <a:t> String </a:t>
            </a:r>
          </a:p>
          <a:p>
            <a:pPr lvl="1"/>
            <a:r>
              <a:rPr lang="en-US" dirty="0" err="1" smtClean="0"/>
              <a:t>Ekspresi</a:t>
            </a:r>
            <a:r>
              <a:rPr lang="en-US" dirty="0" smtClean="0"/>
              <a:t> string </a:t>
            </a:r>
            <a:r>
              <a:rPr lang="en-US" dirty="0" err="1" smtClean="0"/>
              <a:t>dengan</a:t>
            </a:r>
            <a:r>
              <a:rPr lang="en-US" dirty="0" smtClean="0"/>
              <a:t> operator “+”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penyambungan</a:t>
            </a:r>
            <a:r>
              <a:rPr lang="en-US" dirty="0" smtClean="0"/>
              <a:t> string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ym typeface="Wingdings" pitchFamily="2" charset="2"/>
              </a:rPr>
              <a:t> “</a:t>
            </a:r>
            <a:r>
              <a:rPr lang="en-US" dirty="0" smtClean="0">
                <a:sym typeface="Wingdings" pitchFamily="2" charset="2"/>
              </a:rPr>
              <a:t>STIKOM”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B  “Surabaya”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A+B = “</a:t>
            </a:r>
            <a:r>
              <a:rPr lang="en-US" dirty="0" err="1" smtClean="0">
                <a:sym typeface="Wingdings" pitchFamily="2" charset="2"/>
              </a:rPr>
              <a:t>STIKOMSurabaya</a:t>
            </a:r>
            <a:r>
              <a:rPr lang="en-US" dirty="0" smtClean="0">
                <a:sym typeface="Wingdings" pitchFamily="2" charset="2"/>
              </a:rPr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334962"/>
          </a:xfrm>
        </p:spPr>
        <p:txBody>
          <a:bodyPr>
            <a:normAutofit fontScale="90000"/>
          </a:bodyPr>
          <a:lstStyle/>
          <a:p>
            <a:r>
              <a:rPr lang="en-US" sz="1800" b="1" dirty="0" smtClean="0"/>
              <a:t>Operator </a:t>
            </a:r>
            <a:r>
              <a:rPr lang="en-US" sz="1800" b="1" dirty="0" err="1" smtClean="0"/>
              <a:t>Aritmatika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334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aritmatika</a:t>
            </a:r>
            <a:endParaRPr lang="en-US" dirty="0" smtClean="0"/>
          </a:p>
          <a:p>
            <a:r>
              <a:rPr lang="en-US" dirty="0" smtClean="0"/>
              <a:t>Operand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r>
              <a:rPr lang="en-US" dirty="0" smtClean="0"/>
              <a:t>, integer, real.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143000" y="1219200"/>
          <a:ext cx="6934200" cy="543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1143000"/>
                <a:gridCol w="1219200"/>
                <a:gridCol w="2118360"/>
                <a:gridCol w="138684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Prioritas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Operator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Operasi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Tipe</a:t>
                      </a:r>
                      <a:r>
                        <a:rPr lang="en-US" sz="1400" dirty="0" smtClean="0"/>
                        <a:t> Operand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Tipe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Hasil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^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Pangkat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Real, real</a:t>
                      </a:r>
                    </a:p>
                    <a:p>
                      <a:r>
                        <a:rPr lang="en-US" sz="1400" dirty="0" smtClean="0"/>
                        <a:t>Integer, real</a:t>
                      </a:r>
                    </a:p>
                    <a:p>
                      <a:r>
                        <a:rPr lang="en-US" sz="1400" dirty="0" smtClean="0"/>
                        <a:t>Real,</a:t>
                      </a:r>
                      <a:r>
                        <a:rPr lang="en-US" sz="1400" baseline="0" dirty="0" smtClean="0"/>
                        <a:t> integer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Real</a:t>
                      </a:r>
                    </a:p>
                    <a:p>
                      <a:r>
                        <a:rPr lang="en-US" sz="1400" dirty="0" smtClean="0"/>
                        <a:t>Integer</a:t>
                      </a:r>
                    </a:p>
                    <a:p>
                      <a:r>
                        <a:rPr lang="en-US" sz="1400" dirty="0" smtClean="0"/>
                        <a:t>real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*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Perkalian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Real,real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Integer, integer</a:t>
                      </a:r>
                    </a:p>
                    <a:p>
                      <a:r>
                        <a:rPr lang="en-US" sz="1400" dirty="0" smtClean="0"/>
                        <a:t>Real, integer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Real</a:t>
                      </a:r>
                    </a:p>
                    <a:p>
                      <a:r>
                        <a:rPr lang="en-US" sz="1400" dirty="0" smtClean="0"/>
                        <a:t>Integer</a:t>
                      </a:r>
                    </a:p>
                    <a:p>
                      <a:r>
                        <a:rPr lang="en-US" sz="1400" dirty="0" smtClean="0"/>
                        <a:t>real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/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Pembagian</a:t>
                      </a:r>
                      <a:r>
                        <a:rPr lang="en-US" sz="1400" dirty="0" smtClean="0"/>
                        <a:t> real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Real, real</a:t>
                      </a:r>
                    </a:p>
                    <a:p>
                      <a:r>
                        <a:rPr lang="en-US" sz="1400" dirty="0" smtClean="0"/>
                        <a:t>Integer, integer</a:t>
                      </a:r>
                    </a:p>
                    <a:p>
                      <a:r>
                        <a:rPr lang="en-US" sz="1400" dirty="0" smtClean="0"/>
                        <a:t>Real, integer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Real</a:t>
                      </a:r>
                    </a:p>
                    <a:p>
                      <a:r>
                        <a:rPr lang="en-US" sz="1400" dirty="0" smtClean="0"/>
                        <a:t>Real</a:t>
                      </a:r>
                    </a:p>
                    <a:p>
                      <a:r>
                        <a:rPr lang="en-US" sz="1400" dirty="0" smtClean="0"/>
                        <a:t>Real 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DIV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Pembagian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bulat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Integer, integer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integer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MOD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Sisa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Pembagian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Integer, integer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Integer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+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Penjumlahan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Real,real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Integer, integer</a:t>
                      </a:r>
                    </a:p>
                    <a:p>
                      <a:r>
                        <a:rPr lang="en-US" sz="1400" dirty="0" smtClean="0"/>
                        <a:t>Real, 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Real</a:t>
                      </a:r>
                    </a:p>
                    <a:p>
                      <a:r>
                        <a:rPr lang="en-US" sz="1400" dirty="0" smtClean="0"/>
                        <a:t>Integer</a:t>
                      </a:r>
                    </a:p>
                    <a:p>
                      <a:r>
                        <a:rPr lang="en-US" sz="1400" dirty="0" smtClean="0"/>
                        <a:t>real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-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Pengurangan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Real,real</a:t>
                      </a:r>
                      <a:endParaRPr lang="en-US" sz="1400" dirty="0" smtClean="0"/>
                    </a:p>
                    <a:p>
                      <a:r>
                        <a:rPr lang="en-US" sz="1400" dirty="0" smtClean="0"/>
                        <a:t>Integer, integer</a:t>
                      </a:r>
                    </a:p>
                    <a:p>
                      <a:r>
                        <a:rPr lang="en-US" sz="1400" dirty="0" smtClean="0"/>
                        <a:t>Real, integer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Real</a:t>
                      </a:r>
                    </a:p>
                    <a:p>
                      <a:r>
                        <a:rPr lang="en-US" sz="1400" dirty="0" smtClean="0"/>
                        <a:t>Integer</a:t>
                      </a:r>
                    </a:p>
                    <a:p>
                      <a:r>
                        <a:rPr lang="en-US" sz="1400" dirty="0" smtClean="0"/>
                        <a:t>Real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ym typeface="Wingdings" pitchFamily="2" charset="2"/>
                        </a:rPr>
                        <a:t>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Pemuatan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Nilai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Integer</a:t>
                      </a:r>
                    </a:p>
                    <a:p>
                      <a:r>
                        <a:rPr lang="en-US" sz="1400" dirty="0" smtClean="0"/>
                        <a:t>Real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Integer</a:t>
                      </a:r>
                    </a:p>
                    <a:p>
                      <a:r>
                        <a:rPr lang="en-US" sz="1400" dirty="0" smtClean="0"/>
                        <a:t>Real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264</TotalTime>
  <Words>661</Words>
  <Application>Microsoft Office PowerPoint</Application>
  <PresentationFormat>On-screen Show (4:3)</PresentationFormat>
  <Paragraphs>200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LOGIKA DAN ALGORITMA</vt:lpstr>
      <vt:lpstr>Pengantar</vt:lpstr>
      <vt:lpstr>Berbagai Tipe Data</vt:lpstr>
      <vt:lpstr>Variabel</vt:lpstr>
      <vt:lpstr>Aturan penulisan variabel :</vt:lpstr>
      <vt:lpstr>Konstanta</vt:lpstr>
      <vt:lpstr>Ekspresi</vt:lpstr>
      <vt:lpstr>Macam Ekspresi :</vt:lpstr>
      <vt:lpstr>Operator Aritmatika</vt:lpstr>
      <vt:lpstr>Operator Relasi</vt:lpstr>
      <vt:lpstr>Operator Logika</vt:lpstr>
      <vt:lpstr>TUGAS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LOGIKA DAN ALGORITMA</dc:title>
  <dc:creator>user</dc:creator>
  <cp:lastModifiedBy>user</cp:lastModifiedBy>
  <cp:revision>18</cp:revision>
  <dcterms:created xsi:type="dcterms:W3CDTF">2012-08-20T03:56:16Z</dcterms:created>
  <dcterms:modified xsi:type="dcterms:W3CDTF">2012-09-10T02:55:10Z</dcterms:modified>
</cp:coreProperties>
</file>