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1"/>
  </p:handoutMasterIdLst>
  <p:sldIdLst>
    <p:sldId id="256" r:id="rId2"/>
    <p:sldId id="276" r:id="rId3"/>
    <p:sldId id="288" r:id="rId4"/>
    <p:sldId id="289" r:id="rId5"/>
    <p:sldId id="290" r:id="rId6"/>
    <p:sldId id="268" r:id="rId7"/>
    <p:sldId id="274" r:id="rId8"/>
    <p:sldId id="282" r:id="rId9"/>
    <p:sldId id="286" r:id="rId10"/>
    <p:sldId id="269" r:id="rId11"/>
    <p:sldId id="287" r:id="rId12"/>
    <p:sldId id="283" r:id="rId13"/>
    <p:sldId id="284" r:id="rId14"/>
    <p:sldId id="285" r:id="rId15"/>
    <p:sldId id="272" r:id="rId16"/>
    <p:sldId id="259" r:id="rId17"/>
    <p:sldId id="260" r:id="rId18"/>
    <p:sldId id="261" r:id="rId19"/>
    <p:sldId id="262" r:id="rId20"/>
    <p:sldId id="263" r:id="rId21"/>
    <p:sldId id="280" r:id="rId22"/>
    <p:sldId id="264" r:id="rId23"/>
    <p:sldId id="265" r:id="rId24"/>
    <p:sldId id="281" r:id="rId25"/>
    <p:sldId id="266" r:id="rId26"/>
    <p:sldId id="267" r:id="rId27"/>
    <p:sldId id="270" r:id="rId28"/>
    <p:sldId id="271" r:id="rId29"/>
    <p:sldId id="273" r:id="rId30"/>
  </p:sldIdLst>
  <p:sldSz cx="9144000" cy="6858000" type="screen4x3"/>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4DD81CC3-15AB-41FA-9D87-823011B6FDB7}" type="datetimeFigureOut">
              <a:rPr lang="en-US" smtClean="0"/>
              <a:pPr/>
              <a:t>12/7/2011</a:t>
            </a:fld>
            <a:endParaRPr lang="en-MY"/>
          </a:p>
        </p:txBody>
      </p:sp>
      <p:sp>
        <p:nvSpPr>
          <p:cNvPr id="4" name="Footer Placeholder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en-MY"/>
          </a:p>
        </p:txBody>
      </p:sp>
      <p:sp>
        <p:nvSpPr>
          <p:cNvPr id="5" name="Slide Number Placeholder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EC37960E-0F23-476F-8A96-B2E7BF9383FA}" type="slidenum">
              <a:rPr lang="en-MY" smtClean="0"/>
              <a:pPr/>
              <a:t>‹#›</a:t>
            </a:fld>
            <a:endParaRPr lang="en-MY"/>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747B36-A78D-4672-B99E-F59830CAB618}" type="datetimeFigureOut">
              <a:rPr lang="en-US" smtClean="0"/>
              <a:pPr/>
              <a:t>12/7/2011</a:t>
            </a:fld>
            <a:endParaRPr lang="en-MY"/>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MY"/>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21466AB-7BA1-4584-9D4B-AA457B09221C}" type="slidenum">
              <a:rPr lang="en-MY" smtClean="0"/>
              <a:pPr/>
              <a:t>‹#›</a:t>
            </a:fld>
            <a:endParaRPr lang="en-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747B36-A78D-4672-B99E-F59830CAB618}" type="datetimeFigureOut">
              <a:rPr lang="en-US" smtClean="0"/>
              <a:pPr/>
              <a:t>12/7/2011</a:t>
            </a:fld>
            <a:endParaRPr lang="en-MY"/>
          </a:p>
        </p:txBody>
      </p:sp>
      <p:sp>
        <p:nvSpPr>
          <p:cNvPr id="5" name="Footer Placeholder 4"/>
          <p:cNvSpPr>
            <a:spLocks noGrp="1"/>
          </p:cNvSpPr>
          <p:nvPr>
            <p:ph type="ftr" sz="quarter" idx="11"/>
          </p:nvPr>
        </p:nvSpPr>
        <p:spPr/>
        <p:txBody>
          <a:bodyPr/>
          <a:lstStyle>
            <a:extLst/>
          </a:lstStyle>
          <a:p>
            <a:endParaRPr lang="en-MY"/>
          </a:p>
        </p:txBody>
      </p:sp>
      <p:sp>
        <p:nvSpPr>
          <p:cNvPr id="6" name="Slide Number Placeholder 5"/>
          <p:cNvSpPr>
            <a:spLocks noGrp="1"/>
          </p:cNvSpPr>
          <p:nvPr>
            <p:ph type="sldNum" sz="quarter" idx="12"/>
          </p:nvPr>
        </p:nvSpPr>
        <p:spPr/>
        <p:txBody>
          <a:bodyPr/>
          <a:lstStyle>
            <a:extLst/>
          </a:lstStyle>
          <a:p>
            <a:fld id="{421466AB-7BA1-4584-9D4B-AA457B09221C}" type="slidenum">
              <a:rPr lang="en-MY" smtClean="0"/>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747B36-A78D-4672-B99E-F59830CAB618}" type="datetimeFigureOut">
              <a:rPr lang="en-US" smtClean="0"/>
              <a:pPr/>
              <a:t>12/7/2011</a:t>
            </a:fld>
            <a:endParaRPr lang="en-MY"/>
          </a:p>
        </p:txBody>
      </p:sp>
      <p:sp>
        <p:nvSpPr>
          <p:cNvPr id="5" name="Footer Placeholder 4"/>
          <p:cNvSpPr>
            <a:spLocks noGrp="1"/>
          </p:cNvSpPr>
          <p:nvPr>
            <p:ph type="ftr" sz="quarter" idx="11"/>
          </p:nvPr>
        </p:nvSpPr>
        <p:spPr/>
        <p:txBody>
          <a:bodyPr/>
          <a:lstStyle>
            <a:extLst/>
          </a:lstStyle>
          <a:p>
            <a:endParaRPr lang="en-MY"/>
          </a:p>
        </p:txBody>
      </p:sp>
      <p:sp>
        <p:nvSpPr>
          <p:cNvPr id="6" name="Slide Number Placeholder 5"/>
          <p:cNvSpPr>
            <a:spLocks noGrp="1"/>
          </p:cNvSpPr>
          <p:nvPr>
            <p:ph type="sldNum" sz="quarter" idx="12"/>
          </p:nvPr>
        </p:nvSpPr>
        <p:spPr/>
        <p:txBody>
          <a:bodyPr/>
          <a:lstStyle>
            <a:extLst/>
          </a:lstStyle>
          <a:p>
            <a:fld id="{421466AB-7BA1-4584-9D4B-AA457B09221C}" type="slidenum">
              <a:rPr lang="en-MY" smtClean="0"/>
              <a:pPr/>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747B36-A78D-4672-B99E-F59830CAB618}" type="datetimeFigureOut">
              <a:rPr lang="en-US" smtClean="0"/>
              <a:pPr/>
              <a:t>12/7/2011</a:t>
            </a:fld>
            <a:endParaRPr lang="en-MY"/>
          </a:p>
        </p:txBody>
      </p:sp>
      <p:sp>
        <p:nvSpPr>
          <p:cNvPr id="5" name="Footer Placeholder 4"/>
          <p:cNvSpPr>
            <a:spLocks noGrp="1"/>
          </p:cNvSpPr>
          <p:nvPr>
            <p:ph type="ftr" sz="quarter" idx="11"/>
          </p:nvPr>
        </p:nvSpPr>
        <p:spPr/>
        <p:txBody>
          <a:bodyPr/>
          <a:lstStyle>
            <a:extLst/>
          </a:lstStyle>
          <a:p>
            <a:endParaRPr lang="en-MY"/>
          </a:p>
        </p:txBody>
      </p:sp>
      <p:sp>
        <p:nvSpPr>
          <p:cNvPr id="6" name="Slide Number Placeholder 5"/>
          <p:cNvSpPr>
            <a:spLocks noGrp="1"/>
          </p:cNvSpPr>
          <p:nvPr>
            <p:ph type="sldNum" sz="quarter" idx="12"/>
          </p:nvPr>
        </p:nvSpPr>
        <p:spPr/>
        <p:txBody>
          <a:bodyPr/>
          <a:lstStyle>
            <a:extLst/>
          </a:lstStyle>
          <a:p>
            <a:fld id="{421466AB-7BA1-4584-9D4B-AA457B09221C}" type="slidenum">
              <a:rPr lang="en-MY" smtClean="0"/>
              <a:pPr/>
              <a:t>‹#›</a:t>
            </a:fld>
            <a:endParaRPr lang="en-MY"/>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7747B36-A78D-4672-B99E-F59830CAB618}" type="datetimeFigureOut">
              <a:rPr lang="en-US" smtClean="0"/>
              <a:pPr/>
              <a:t>12/7/2011</a:t>
            </a:fld>
            <a:endParaRPr lang="en-MY"/>
          </a:p>
        </p:txBody>
      </p:sp>
      <p:sp>
        <p:nvSpPr>
          <p:cNvPr id="5" name="Footer Placeholder 4"/>
          <p:cNvSpPr>
            <a:spLocks noGrp="1"/>
          </p:cNvSpPr>
          <p:nvPr>
            <p:ph type="ftr" sz="quarter" idx="11"/>
          </p:nvPr>
        </p:nvSpPr>
        <p:spPr/>
        <p:txBody>
          <a:bodyPr/>
          <a:lstStyle>
            <a:extLst/>
          </a:lstStyle>
          <a:p>
            <a:endParaRPr lang="en-MY"/>
          </a:p>
        </p:txBody>
      </p:sp>
      <p:sp>
        <p:nvSpPr>
          <p:cNvPr id="6" name="Slide Number Placeholder 5"/>
          <p:cNvSpPr>
            <a:spLocks noGrp="1"/>
          </p:cNvSpPr>
          <p:nvPr>
            <p:ph type="sldNum" sz="quarter" idx="12"/>
          </p:nvPr>
        </p:nvSpPr>
        <p:spPr/>
        <p:txBody>
          <a:bodyPr/>
          <a:lstStyle>
            <a:extLst/>
          </a:lstStyle>
          <a:p>
            <a:fld id="{421466AB-7BA1-4584-9D4B-AA457B09221C}" type="slidenum">
              <a:rPr lang="en-MY" smtClean="0"/>
              <a:pPr/>
              <a:t>‹#›</a:t>
            </a:fld>
            <a:endParaRPr lang="en-MY"/>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7747B36-A78D-4672-B99E-F59830CAB618}" type="datetimeFigureOut">
              <a:rPr lang="en-US" smtClean="0"/>
              <a:pPr/>
              <a:t>12/7/2011</a:t>
            </a:fld>
            <a:endParaRPr lang="en-MY"/>
          </a:p>
        </p:txBody>
      </p:sp>
      <p:sp>
        <p:nvSpPr>
          <p:cNvPr id="6" name="Footer Placeholder 5"/>
          <p:cNvSpPr>
            <a:spLocks noGrp="1"/>
          </p:cNvSpPr>
          <p:nvPr>
            <p:ph type="ftr" sz="quarter" idx="11"/>
          </p:nvPr>
        </p:nvSpPr>
        <p:spPr/>
        <p:txBody>
          <a:bodyPr/>
          <a:lstStyle>
            <a:extLst/>
          </a:lstStyle>
          <a:p>
            <a:endParaRPr lang="en-MY"/>
          </a:p>
        </p:txBody>
      </p:sp>
      <p:sp>
        <p:nvSpPr>
          <p:cNvPr id="7" name="Slide Number Placeholder 6"/>
          <p:cNvSpPr>
            <a:spLocks noGrp="1"/>
          </p:cNvSpPr>
          <p:nvPr>
            <p:ph type="sldNum" sz="quarter" idx="12"/>
          </p:nvPr>
        </p:nvSpPr>
        <p:spPr/>
        <p:txBody>
          <a:bodyPr/>
          <a:lstStyle>
            <a:extLst/>
          </a:lstStyle>
          <a:p>
            <a:fld id="{421466AB-7BA1-4584-9D4B-AA457B09221C}" type="slidenum">
              <a:rPr lang="en-MY" smtClean="0"/>
              <a:pPr/>
              <a:t>‹#›</a:t>
            </a:fld>
            <a:endParaRPr lang="en-MY"/>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7747B36-A78D-4672-B99E-F59830CAB618}" type="datetimeFigureOut">
              <a:rPr lang="en-US" smtClean="0"/>
              <a:pPr/>
              <a:t>12/7/2011</a:t>
            </a:fld>
            <a:endParaRPr lang="en-MY"/>
          </a:p>
        </p:txBody>
      </p:sp>
      <p:sp>
        <p:nvSpPr>
          <p:cNvPr id="8" name="Footer Placeholder 7"/>
          <p:cNvSpPr>
            <a:spLocks noGrp="1"/>
          </p:cNvSpPr>
          <p:nvPr>
            <p:ph type="ftr" sz="quarter" idx="11"/>
          </p:nvPr>
        </p:nvSpPr>
        <p:spPr/>
        <p:txBody>
          <a:bodyPr/>
          <a:lstStyle>
            <a:extLst/>
          </a:lstStyle>
          <a:p>
            <a:endParaRPr lang="en-MY"/>
          </a:p>
        </p:txBody>
      </p:sp>
      <p:sp>
        <p:nvSpPr>
          <p:cNvPr id="9" name="Slide Number Placeholder 8"/>
          <p:cNvSpPr>
            <a:spLocks noGrp="1"/>
          </p:cNvSpPr>
          <p:nvPr>
            <p:ph type="sldNum" sz="quarter" idx="12"/>
          </p:nvPr>
        </p:nvSpPr>
        <p:spPr/>
        <p:txBody>
          <a:bodyPr/>
          <a:lstStyle>
            <a:extLst/>
          </a:lstStyle>
          <a:p>
            <a:fld id="{421466AB-7BA1-4584-9D4B-AA457B09221C}" type="slidenum">
              <a:rPr lang="en-MY" smtClean="0"/>
              <a:pPr/>
              <a:t>‹#›</a:t>
            </a:fld>
            <a:endParaRPr lang="en-MY"/>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7747B36-A78D-4672-B99E-F59830CAB618}" type="datetimeFigureOut">
              <a:rPr lang="en-US" smtClean="0"/>
              <a:pPr/>
              <a:t>12/7/2011</a:t>
            </a:fld>
            <a:endParaRPr lang="en-MY"/>
          </a:p>
        </p:txBody>
      </p:sp>
      <p:sp>
        <p:nvSpPr>
          <p:cNvPr id="4" name="Footer Placeholder 3"/>
          <p:cNvSpPr>
            <a:spLocks noGrp="1"/>
          </p:cNvSpPr>
          <p:nvPr>
            <p:ph type="ftr" sz="quarter" idx="11"/>
          </p:nvPr>
        </p:nvSpPr>
        <p:spPr/>
        <p:txBody>
          <a:bodyPr/>
          <a:lstStyle>
            <a:extLst/>
          </a:lstStyle>
          <a:p>
            <a:endParaRPr lang="en-MY"/>
          </a:p>
        </p:txBody>
      </p:sp>
      <p:sp>
        <p:nvSpPr>
          <p:cNvPr id="5" name="Slide Number Placeholder 4"/>
          <p:cNvSpPr>
            <a:spLocks noGrp="1"/>
          </p:cNvSpPr>
          <p:nvPr>
            <p:ph type="sldNum" sz="quarter" idx="12"/>
          </p:nvPr>
        </p:nvSpPr>
        <p:spPr/>
        <p:txBody>
          <a:bodyPr/>
          <a:lstStyle>
            <a:extLst/>
          </a:lstStyle>
          <a:p>
            <a:fld id="{421466AB-7BA1-4584-9D4B-AA457B09221C}" type="slidenum">
              <a:rPr lang="en-MY" smtClean="0"/>
              <a:pPr/>
              <a:t>‹#›</a:t>
            </a:fld>
            <a:endParaRPr lang="en-MY"/>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7747B36-A78D-4672-B99E-F59830CAB618}" type="datetimeFigureOut">
              <a:rPr lang="en-US" smtClean="0"/>
              <a:pPr/>
              <a:t>12/7/2011</a:t>
            </a:fld>
            <a:endParaRPr lang="en-MY"/>
          </a:p>
        </p:txBody>
      </p:sp>
      <p:sp>
        <p:nvSpPr>
          <p:cNvPr id="3" name="Footer Placeholder 2"/>
          <p:cNvSpPr>
            <a:spLocks noGrp="1"/>
          </p:cNvSpPr>
          <p:nvPr>
            <p:ph type="ftr" sz="quarter" idx="11"/>
          </p:nvPr>
        </p:nvSpPr>
        <p:spPr/>
        <p:txBody>
          <a:bodyPr/>
          <a:lstStyle>
            <a:extLst/>
          </a:lstStyle>
          <a:p>
            <a:endParaRPr lang="en-MY"/>
          </a:p>
        </p:txBody>
      </p:sp>
      <p:sp>
        <p:nvSpPr>
          <p:cNvPr id="4" name="Slide Number Placeholder 3"/>
          <p:cNvSpPr>
            <a:spLocks noGrp="1"/>
          </p:cNvSpPr>
          <p:nvPr>
            <p:ph type="sldNum" sz="quarter" idx="12"/>
          </p:nvPr>
        </p:nvSpPr>
        <p:spPr/>
        <p:txBody>
          <a:bodyPr/>
          <a:lstStyle>
            <a:extLst/>
          </a:lstStyle>
          <a:p>
            <a:fld id="{421466AB-7BA1-4584-9D4B-AA457B09221C}" type="slidenum">
              <a:rPr lang="en-MY" smtClean="0"/>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7747B36-A78D-4672-B99E-F59830CAB618}" type="datetimeFigureOut">
              <a:rPr lang="en-US" smtClean="0"/>
              <a:pPr/>
              <a:t>12/7/2011</a:t>
            </a:fld>
            <a:endParaRPr lang="en-MY"/>
          </a:p>
        </p:txBody>
      </p:sp>
      <p:sp>
        <p:nvSpPr>
          <p:cNvPr id="6" name="Footer Placeholder 5"/>
          <p:cNvSpPr>
            <a:spLocks noGrp="1"/>
          </p:cNvSpPr>
          <p:nvPr>
            <p:ph type="ftr" sz="quarter" idx="11"/>
          </p:nvPr>
        </p:nvSpPr>
        <p:spPr/>
        <p:txBody>
          <a:bodyPr/>
          <a:lstStyle>
            <a:extLst/>
          </a:lstStyle>
          <a:p>
            <a:endParaRPr lang="en-MY"/>
          </a:p>
        </p:txBody>
      </p:sp>
      <p:sp>
        <p:nvSpPr>
          <p:cNvPr id="7" name="Slide Number Placeholder 6"/>
          <p:cNvSpPr>
            <a:spLocks noGrp="1"/>
          </p:cNvSpPr>
          <p:nvPr>
            <p:ph type="sldNum" sz="quarter" idx="12"/>
          </p:nvPr>
        </p:nvSpPr>
        <p:spPr/>
        <p:txBody>
          <a:bodyPr/>
          <a:lstStyle>
            <a:extLst/>
          </a:lstStyle>
          <a:p>
            <a:fld id="{421466AB-7BA1-4584-9D4B-AA457B09221C}" type="slidenum">
              <a:rPr lang="en-MY" smtClean="0"/>
              <a:pPr/>
              <a:t>‹#›</a:t>
            </a:fld>
            <a:endParaRPr lang="en-MY"/>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7747B36-A78D-4672-B99E-F59830CAB618}" type="datetimeFigureOut">
              <a:rPr lang="en-US" smtClean="0"/>
              <a:pPr/>
              <a:t>12/7/2011</a:t>
            </a:fld>
            <a:endParaRPr lang="en-MY"/>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MY"/>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21466AB-7BA1-4584-9D4B-AA457B09221C}" type="slidenum">
              <a:rPr lang="en-MY" smtClean="0"/>
              <a:pPr/>
              <a:t>‹#›</a:t>
            </a:fld>
            <a:endParaRPr lang="en-MY"/>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7747B36-A78D-4672-B99E-F59830CAB618}" type="datetimeFigureOut">
              <a:rPr lang="en-US" smtClean="0"/>
              <a:pPr/>
              <a:t>12/7/2011</a:t>
            </a:fld>
            <a:endParaRPr lang="en-MY"/>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MY"/>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21466AB-7BA1-4584-9D4B-AA457B09221C}" type="slidenum">
              <a:rPr lang="en-MY" smtClean="0"/>
              <a:pPr/>
              <a:t>‹#›</a:t>
            </a:fld>
            <a:endParaRPr lang="en-MY"/>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357298"/>
            <a:ext cx="7772400" cy="1470025"/>
          </a:xfrm>
        </p:spPr>
        <p:txBody>
          <a:bodyPr>
            <a:normAutofit fontScale="90000"/>
          </a:bodyPr>
          <a:lstStyle/>
          <a:p>
            <a:r>
              <a:rPr lang="fi-FI" b="1" dirty="0" smtClean="0"/>
              <a:t>Development of a Scoring Rubric to Assess the Creativity of Student-Designed Product</a:t>
            </a:r>
            <a:endParaRPr lang="en-MY" dirty="0"/>
          </a:p>
        </p:txBody>
      </p:sp>
      <p:sp>
        <p:nvSpPr>
          <p:cNvPr id="3" name="Subtitle 2"/>
          <p:cNvSpPr>
            <a:spLocks noGrp="1"/>
          </p:cNvSpPr>
          <p:nvPr>
            <p:ph type="subTitle" idx="1"/>
          </p:nvPr>
        </p:nvSpPr>
        <p:spPr>
          <a:xfrm>
            <a:off x="1285852" y="3857628"/>
            <a:ext cx="7072362" cy="2000264"/>
          </a:xfrm>
        </p:spPr>
        <p:txBody>
          <a:bodyPr>
            <a:normAutofit/>
          </a:bodyPr>
          <a:lstStyle/>
          <a:p>
            <a:r>
              <a:rPr lang="fi-FI" dirty="0"/>
              <a:t>Maimunah Husien </a:t>
            </a:r>
            <a:endParaRPr lang="fi-FI" dirty="0" smtClean="0"/>
          </a:p>
          <a:p>
            <a:r>
              <a:rPr lang="fi-FI" dirty="0" smtClean="0"/>
              <a:t>Institut Aminuddin Baki, Malaysia</a:t>
            </a:r>
            <a:endParaRPr lang="en-MY" dirty="0"/>
          </a:p>
          <a:p>
            <a:r>
              <a:rPr lang="en-MY" dirty="0" smtClean="0"/>
              <a:t>Email: mai_sbpigbk@yahoo.com</a:t>
            </a:r>
            <a:endParaRPr lang="en-MY"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 designs were obtained from two schools in the state of Kedah offering Engineering Technology</a:t>
            </a:r>
          </a:p>
          <a:p>
            <a:r>
              <a:rPr lang="en-US" dirty="0" smtClean="0"/>
              <a:t>30 Form 4 students of the two school were ask to design a product based on the design activity framework adopted for this study</a:t>
            </a:r>
          </a:p>
          <a:p>
            <a:r>
              <a:rPr lang="en-US" dirty="0" smtClean="0"/>
              <a:t>The design task was prepared by the researcher and has been validated by six content expert and one creativity expert. It has also been pilot tested by a different set of students</a:t>
            </a:r>
          </a:p>
        </p:txBody>
      </p:sp>
      <p:sp>
        <p:nvSpPr>
          <p:cNvPr id="2" name="Title 1"/>
          <p:cNvSpPr>
            <a:spLocks noGrp="1"/>
          </p:cNvSpPr>
          <p:nvPr>
            <p:ph type="title"/>
          </p:nvPr>
        </p:nvSpPr>
        <p:spPr/>
        <p:txBody>
          <a:bodyPr/>
          <a:lstStyle/>
          <a:p>
            <a:r>
              <a:rPr lang="en-US" dirty="0" smtClean="0"/>
              <a:t>The Student Designs</a:t>
            </a:r>
            <a:endParaRPr lang="en-MY"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5 teachers from the state of Kedah, Perlis and </a:t>
            </a:r>
            <a:r>
              <a:rPr lang="en-US" dirty="0" err="1" smtClean="0"/>
              <a:t>Pulau</a:t>
            </a:r>
            <a:r>
              <a:rPr lang="en-US" dirty="0" smtClean="0"/>
              <a:t> Pinang were recruited to assess 30 student designs each</a:t>
            </a:r>
          </a:p>
          <a:p>
            <a:r>
              <a:rPr lang="en-US" dirty="0" smtClean="0"/>
              <a:t>Before grading the student work the teachers  were given a brief on the rubric and how to use it</a:t>
            </a:r>
          </a:p>
          <a:p>
            <a:r>
              <a:rPr lang="en-US" dirty="0" smtClean="0"/>
              <a:t>They were given 2 days to finished marking the work</a:t>
            </a:r>
            <a:endParaRPr lang="en-US" dirty="0"/>
          </a:p>
        </p:txBody>
      </p:sp>
      <p:sp>
        <p:nvSpPr>
          <p:cNvPr id="2" name="Title 1"/>
          <p:cNvSpPr>
            <a:spLocks noGrp="1"/>
          </p:cNvSpPr>
          <p:nvPr>
            <p:ph type="title"/>
          </p:nvPr>
        </p:nvSpPr>
        <p:spPr/>
        <p:txBody>
          <a:bodyPr/>
          <a:lstStyle/>
          <a:p>
            <a:r>
              <a:rPr lang="en-US" dirty="0" smtClean="0"/>
              <a:t>Methodology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357158" y="2214554"/>
            <a:ext cx="8376761" cy="2848777"/>
          </a:xfrm>
          <a:prstGeom prst="rect">
            <a:avLst/>
          </a:prstGeom>
          <a:noFill/>
          <a:ln w="9525">
            <a:noFill/>
            <a:miter lim="800000"/>
            <a:headEnd/>
            <a:tailEnd/>
          </a:ln>
          <a:effectLst/>
        </p:spPr>
      </p:pic>
      <p:sp>
        <p:nvSpPr>
          <p:cNvPr id="2" name="Title 1"/>
          <p:cNvSpPr>
            <a:spLocks noGrp="1"/>
          </p:cNvSpPr>
          <p:nvPr>
            <p:ph type="title"/>
          </p:nvPr>
        </p:nvSpPr>
        <p:spPr/>
        <p:txBody>
          <a:bodyPr>
            <a:normAutofit fontScale="90000"/>
          </a:bodyPr>
          <a:lstStyle/>
          <a:p>
            <a:pPr algn="ctr"/>
            <a:r>
              <a:rPr lang="en-US" dirty="0" smtClean="0"/>
              <a:t>Result - </a:t>
            </a:r>
            <a:r>
              <a:rPr lang="en-US" dirty="0" err="1" smtClean="0"/>
              <a:t>Cronbach</a:t>
            </a:r>
            <a:r>
              <a:rPr lang="en-US" dirty="0" smtClean="0"/>
              <a:t> Alpha </a:t>
            </a:r>
            <a:r>
              <a:rPr lang="en-US" dirty="0" smtClean="0"/>
              <a:t>Coefficient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214314" y="1945180"/>
            <a:ext cx="8786842" cy="1769572"/>
          </a:xfrm>
          <a:prstGeom prst="rect">
            <a:avLst/>
          </a:prstGeom>
          <a:noFill/>
          <a:ln w="9525">
            <a:noFill/>
            <a:miter lim="800000"/>
            <a:headEnd/>
            <a:tailEnd/>
          </a:ln>
          <a:effectLst/>
        </p:spPr>
      </p:pic>
      <p:sp>
        <p:nvSpPr>
          <p:cNvPr id="2" name="Title 1"/>
          <p:cNvSpPr>
            <a:spLocks noGrp="1"/>
          </p:cNvSpPr>
          <p:nvPr>
            <p:ph type="title"/>
          </p:nvPr>
        </p:nvSpPr>
        <p:spPr/>
        <p:txBody>
          <a:bodyPr>
            <a:normAutofit fontScale="90000"/>
          </a:bodyPr>
          <a:lstStyle/>
          <a:p>
            <a:r>
              <a:rPr lang="en-US" dirty="0" smtClean="0"/>
              <a:t>Result - Inter Rater Reliability of the Total Score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tretch>
            <a:fillRect/>
          </a:stretch>
        </p:blipFill>
        <p:spPr bwMode="auto">
          <a:xfrm>
            <a:off x="1190625" y="2505869"/>
            <a:ext cx="6762750" cy="2476500"/>
          </a:xfrm>
          <a:prstGeom prst="rect">
            <a:avLst/>
          </a:prstGeom>
          <a:noFill/>
          <a:ln w="9525">
            <a:noFill/>
            <a:miter lim="800000"/>
            <a:headEnd/>
            <a:tailEnd/>
          </a:ln>
          <a:effectLst/>
        </p:spPr>
      </p:pic>
      <p:sp>
        <p:nvSpPr>
          <p:cNvPr id="2" name="Title 1"/>
          <p:cNvSpPr>
            <a:spLocks noGrp="1"/>
          </p:cNvSpPr>
          <p:nvPr>
            <p:ph type="title"/>
          </p:nvPr>
        </p:nvSpPr>
        <p:spPr/>
        <p:txBody>
          <a:bodyPr>
            <a:normAutofit fontScale="90000"/>
          </a:bodyPr>
          <a:lstStyle/>
          <a:p>
            <a:r>
              <a:rPr lang="en-US" dirty="0" smtClean="0"/>
              <a:t>Result - Inter Rater Reliability of the Score for Each Dimension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Based on the response given by three raters and one expert panel, few modification has been done on the rubric:</a:t>
            </a:r>
          </a:p>
          <a:p>
            <a:pPr>
              <a:buNone/>
            </a:pPr>
            <a:r>
              <a:rPr lang="en-US" dirty="0" smtClean="0"/>
              <a:t>	1. The number of indicators for two of the dimensions  had changed</a:t>
            </a:r>
          </a:p>
          <a:p>
            <a:pPr>
              <a:buNone/>
            </a:pPr>
            <a:r>
              <a:rPr lang="en-US" dirty="0" smtClean="0"/>
              <a:t>	-Relevance and Effectiveness has 7 indicators</a:t>
            </a:r>
          </a:p>
          <a:p>
            <a:pPr>
              <a:buNone/>
            </a:pPr>
            <a:r>
              <a:rPr lang="en-US" dirty="0" smtClean="0"/>
              <a:t>	-Novelty has 11 indicators</a:t>
            </a:r>
          </a:p>
          <a:p>
            <a:pPr>
              <a:buNone/>
            </a:pPr>
            <a:r>
              <a:rPr lang="en-US" dirty="0" smtClean="0"/>
              <a:t>	-Elegance has 6 indicators</a:t>
            </a:r>
          </a:p>
          <a:p>
            <a:pPr>
              <a:buNone/>
            </a:pPr>
            <a:r>
              <a:rPr lang="en-US" dirty="0" smtClean="0"/>
              <a:t>	-Genesis has 6 indicators</a:t>
            </a:r>
          </a:p>
          <a:p>
            <a:pPr>
              <a:buNone/>
            </a:pPr>
            <a:r>
              <a:rPr lang="en-US" dirty="0" smtClean="0"/>
              <a:t>	2. The explanation for some of the indicators had been modified </a:t>
            </a:r>
          </a:p>
          <a:p>
            <a:r>
              <a:rPr lang="en-US" dirty="0" smtClean="0"/>
              <a:t>When applicable the indicators are accompanied by criteria to make the scoring more objective</a:t>
            </a:r>
          </a:p>
          <a:p>
            <a:pPr>
              <a:buNone/>
            </a:pPr>
            <a:endParaRPr lang="en-MY" dirty="0" smtClean="0"/>
          </a:p>
          <a:p>
            <a:endParaRPr lang="en-MY" dirty="0"/>
          </a:p>
        </p:txBody>
      </p:sp>
      <p:sp>
        <p:nvSpPr>
          <p:cNvPr id="2" name="Title 1"/>
          <p:cNvSpPr>
            <a:spLocks noGrp="1"/>
          </p:cNvSpPr>
          <p:nvPr>
            <p:ph type="title"/>
          </p:nvPr>
        </p:nvSpPr>
        <p:spPr/>
        <p:txBody>
          <a:bodyPr/>
          <a:lstStyle/>
          <a:p>
            <a:r>
              <a:rPr lang="en-US" dirty="0" smtClean="0"/>
              <a:t>The Instrument – Second Study</a:t>
            </a:r>
            <a:endParaRPr lang="en-MY"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10 teachers from the state of Kedah, Perlis and </a:t>
            </a:r>
            <a:r>
              <a:rPr lang="en-US" dirty="0" err="1" smtClean="0"/>
              <a:t>Pulau</a:t>
            </a:r>
            <a:r>
              <a:rPr lang="en-US" dirty="0" smtClean="0"/>
              <a:t> Pinang were recruited to score the student designs using the rubric developed in this study</a:t>
            </a:r>
          </a:p>
          <a:p>
            <a:r>
              <a:rPr lang="en-US" dirty="0" smtClean="0"/>
              <a:t>Each teachers were to score the same 20 student designs. 200 set of data is obtained.</a:t>
            </a:r>
          </a:p>
          <a:p>
            <a:r>
              <a:rPr lang="en-US" dirty="0" smtClean="0"/>
              <a:t>The scoring process is done within 3 to 4 hours period</a:t>
            </a:r>
          </a:p>
          <a:p>
            <a:r>
              <a:rPr lang="en-US" dirty="0" smtClean="0"/>
              <a:t>Prior to doing the scoring, the teachers were given training on the rubric and how to use it</a:t>
            </a:r>
          </a:p>
          <a:p>
            <a:r>
              <a:rPr lang="en-US" dirty="0" smtClean="0"/>
              <a:t>A scoring manual were also provided to assist  the teachers when doing the scoring</a:t>
            </a:r>
            <a:endParaRPr lang="en-MY" dirty="0"/>
          </a:p>
        </p:txBody>
      </p:sp>
      <p:sp>
        <p:nvSpPr>
          <p:cNvPr id="2" name="Title 1"/>
          <p:cNvSpPr>
            <a:spLocks noGrp="1"/>
          </p:cNvSpPr>
          <p:nvPr>
            <p:ph type="title"/>
          </p:nvPr>
        </p:nvSpPr>
        <p:spPr/>
        <p:txBody>
          <a:bodyPr/>
          <a:lstStyle/>
          <a:p>
            <a:r>
              <a:rPr lang="en-US" dirty="0" smtClean="0"/>
              <a:t>Methodology</a:t>
            </a:r>
            <a:endParaRPr lang="en-MY"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Font typeface="Arial" charset="0"/>
              <a:buChar char="•"/>
            </a:pPr>
            <a:r>
              <a:rPr lang="en-US" dirty="0" smtClean="0"/>
              <a:t>The thirty indicators of the Student Design Rubric were subjected to Exploratory Factor Analysis using SPSS Version 18.</a:t>
            </a:r>
          </a:p>
          <a:p>
            <a:pPr>
              <a:buFont typeface="Arial" charset="0"/>
              <a:buChar char="•"/>
            </a:pPr>
            <a:r>
              <a:rPr lang="en-US" dirty="0" smtClean="0"/>
              <a:t>The suitability of the data for EFA was first determine.</a:t>
            </a:r>
          </a:p>
          <a:p>
            <a:pPr>
              <a:buNone/>
            </a:pPr>
            <a:r>
              <a:rPr lang="en-US" dirty="0" smtClean="0"/>
              <a:t> 	This involved the inspection on correlation coefficient from the Correlation Matrix, the value of the Kaiser Meyer-</a:t>
            </a:r>
            <a:r>
              <a:rPr lang="en-US" dirty="0" err="1" smtClean="0"/>
              <a:t>Olkin</a:t>
            </a:r>
            <a:r>
              <a:rPr lang="en-US" dirty="0" smtClean="0"/>
              <a:t> Measure of Sampling Adequacy (KMO) and the statistical significant from the Bartlett’s Test of </a:t>
            </a:r>
            <a:r>
              <a:rPr lang="en-US" dirty="0" err="1" smtClean="0"/>
              <a:t>Sphericity</a:t>
            </a:r>
            <a:r>
              <a:rPr lang="en-US" dirty="0" smtClean="0"/>
              <a:t>. </a:t>
            </a:r>
          </a:p>
          <a:p>
            <a:pPr>
              <a:buFont typeface="Arial" charset="0"/>
              <a:buChar char="•"/>
            </a:pPr>
            <a:r>
              <a:rPr lang="en-US" dirty="0" smtClean="0"/>
              <a:t>Inspection of the Correlation Matrix showed that majority of the coefficient were 0.3 and above. The KMO value was 0.922 and the statistical significant from for Bartlett’s Test of </a:t>
            </a:r>
            <a:r>
              <a:rPr lang="en-US" dirty="0" err="1" smtClean="0"/>
              <a:t>Sphericity</a:t>
            </a:r>
            <a:r>
              <a:rPr lang="en-US" dirty="0" smtClean="0"/>
              <a:t> was 0.000</a:t>
            </a:r>
          </a:p>
          <a:p>
            <a:pPr>
              <a:buNone/>
            </a:pPr>
            <a:endParaRPr lang="en-MY" dirty="0" smtClean="0"/>
          </a:p>
          <a:p>
            <a:pPr>
              <a:buNone/>
            </a:pPr>
            <a:endParaRPr lang="en-MY" dirty="0"/>
          </a:p>
        </p:txBody>
      </p:sp>
      <p:sp>
        <p:nvSpPr>
          <p:cNvPr id="2" name="Title 1"/>
          <p:cNvSpPr>
            <a:spLocks noGrp="1"/>
          </p:cNvSpPr>
          <p:nvPr>
            <p:ph type="title"/>
          </p:nvPr>
        </p:nvSpPr>
        <p:spPr/>
        <p:txBody>
          <a:bodyPr/>
          <a:lstStyle/>
          <a:p>
            <a:r>
              <a:rPr lang="en-US" dirty="0" smtClean="0"/>
              <a:t>Data Analysis</a:t>
            </a:r>
            <a:endParaRPr lang="en-MY"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initial Principal Component Analysis conducted on the data revealed the presence of five components with </a:t>
            </a:r>
            <a:r>
              <a:rPr lang="en-US" dirty="0" err="1" smtClean="0"/>
              <a:t>eigenvalues</a:t>
            </a:r>
            <a:r>
              <a:rPr lang="en-US" dirty="0" smtClean="0"/>
              <a:t> exceeding 1, explaining 46.318%, 14.683 %, 5.983%, 4.172% and 4.098% respectively.</a:t>
            </a:r>
          </a:p>
          <a:p>
            <a:r>
              <a:rPr lang="en-US" dirty="0" smtClean="0"/>
              <a:t>The five components solution explained a total of 75.253% of the variance.</a:t>
            </a:r>
            <a:endParaRPr lang="en-MY" dirty="0"/>
          </a:p>
        </p:txBody>
      </p:sp>
      <p:sp>
        <p:nvSpPr>
          <p:cNvPr id="2" name="Title 1"/>
          <p:cNvSpPr>
            <a:spLocks noGrp="1"/>
          </p:cNvSpPr>
          <p:nvPr>
            <p:ph type="title"/>
          </p:nvPr>
        </p:nvSpPr>
        <p:spPr/>
        <p:txBody>
          <a:bodyPr/>
          <a:lstStyle/>
          <a:p>
            <a:r>
              <a:rPr lang="en-US" dirty="0" smtClean="0"/>
              <a:t>Initial Result</a:t>
            </a:r>
            <a:endParaRPr lang="en-MY"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An inspection of the </a:t>
            </a:r>
            <a:r>
              <a:rPr lang="en-US" dirty="0" err="1" smtClean="0"/>
              <a:t>Scree</a:t>
            </a:r>
            <a:r>
              <a:rPr lang="en-US" dirty="0" smtClean="0"/>
              <a:t> Plot revealed a clear break after the fifth components, supporting the five components (or factors) structured of the rubric</a:t>
            </a:r>
          </a:p>
          <a:p>
            <a:r>
              <a:rPr lang="en-US" dirty="0" err="1" smtClean="0"/>
              <a:t>Oblimin</a:t>
            </a:r>
            <a:r>
              <a:rPr lang="en-US" dirty="0" smtClean="0"/>
              <a:t> Rotation was then performed to aid the interpretation of the five components.</a:t>
            </a:r>
          </a:p>
          <a:p>
            <a:endParaRPr lang="en-MY" dirty="0"/>
          </a:p>
        </p:txBody>
      </p:sp>
      <p:sp>
        <p:nvSpPr>
          <p:cNvPr id="2" name="Title 1"/>
          <p:cNvSpPr>
            <a:spLocks noGrp="1"/>
          </p:cNvSpPr>
          <p:nvPr>
            <p:ph type="title"/>
          </p:nvPr>
        </p:nvSpPr>
        <p:spPr/>
        <p:txBody>
          <a:bodyPr/>
          <a:lstStyle/>
          <a:p>
            <a:r>
              <a:rPr lang="en-US" dirty="0" smtClean="0"/>
              <a:t>Result of Initial Analysis</a:t>
            </a:r>
            <a:endParaRPr lang="en-MY"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Malaysia has placed creativity an important element in its school system </a:t>
            </a:r>
          </a:p>
          <a:p>
            <a:r>
              <a:rPr lang="en-US" dirty="0" smtClean="0"/>
              <a:t>Two latest educational transformation program the KSSR - </a:t>
            </a:r>
            <a:r>
              <a:rPr lang="en-US" dirty="0" err="1" smtClean="0"/>
              <a:t>Kurikulum</a:t>
            </a:r>
            <a:r>
              <a:rPr lang="en-US" dirty="0" smtClean="0"/>
              <a:t> Standard </a:t>
            </a:r>
            <a:r>
              <a:rPr lang="en-US" dirty="0" err="1" smtClean="0"/>
              <a:t>Sekolah</a:t>
            </a:r>
            <a:r>
              <a:rPr lang="en-US" dirty="0" smtClean="0"/>
              <a:t> </a:t>
            </a:r>
            <a:r>
              <a:rPr lang="en-US" dirty="0" err="1" smtClean="0"/>
              <a:t>Rendah</a:t>
            </a:r>
            <a:r>
              <a:rPr lang="en-US" dirty="0" smtClean="0"/>
              <a:t> (Elementary School Curriculum Standard) and the SPPK – </a:t>
            </a:r>
            <a:r>
              <a:rPr lang="en-US" dirty="0" err="1" smtClean="0"/>
              <a:t>Sistem</a:t>
            </a:r>
            <a:r>
              <a:rPr lang="en-US" dirty="0" smtClean="0"/>
              <a:t> </a:t>
            </a:r>
            <a:r>
              <a:rPr lang="en-US" dirty="0" err="1" smtClean="0"/>
              <a:t>Pentaksiran</a:t>
            </a:r>
            <a:r>
              <a:rPr lang="en-US" dirty="0" smtClean="0"/>
              <a:t> </a:t>
            </a:r>
            <a:r>
              <a:rPr lang="en-US" dirty="0" err="1" smtClean="0"/>
              <a:t>Pendidikan</a:t>
            </a:r>
            <a:r>
              <a:rPr lang="en-US" dirty="0" smtClean="0"/>
              <a:t> </a:t>
            </a:r>
            <a:r>
              <a:rPr lang="en-US" dirty="0" err="1" smtClean="0"/>
              <a:t>Kebangsaan</a:t>
            </a:r>
            <a:r>
              <a:rPr lang="en-US" dirty="0" smtClean="0"/>
              <a:t> (National Educational Assessment System) have the emphasis on the subject.</a:t>
            </a:r>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r>
              <a:rPr lang="en-US" dirty="0" smtClean="0"/>
              <a:t>Result of Initial Analysis</a:t>
            </a:r>
            <a:endParaRPr lang="en-MY" dirty="0"/>
          </a:p>
        </p:txBody>
      </p:sp>
      <p:pic>
        <p:nvPicPr>
          <p:cNvPr id="1026" name="Picture 1"/>
          <p:cNvPicPr>
            <a:picLocks noChangeAspect="1" noChangeArrowheads="1"/>
          </p:cNvPicPr>
          <p:nvPr/>
        </p:nvPicPr>
        <p:blipFill>
          <a:blip r:embed="rId2"/>
          <a:srcRect/>
          <a:stretch>
            <a:fillRect/>
          </a:stretch>
        </p:blipFill>
        <p:spPr bwMode="auto">
          <a:xfrm>
            <a:off x="1071538" y="1014357"/>
            <a:ext cx="7000924" cy="55998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43042" y="130710"/>
            <a:ext cx="6000792" cy="369332"/>
          </a:xfrm>
          <a:prstGeom prst="rect">
            <a:avLst/>
          </a:prstGeom>
          <a:noFill/>
        </p:spPr>
        <p:txBody>
          <a:bodyPr wrap="square" rtlCol="0">
            <a:spAutoFit/>
          </a:bodyPr>
          <a:lstStyle/>
          <a:p>
            <a:r>
              <a:rPr lang="en-US" b="1" dirty="0" smtClean="0"/>
              <a:t>Pattern Matrix</a:t>
            </a:r>
            <a:endParaRPr lang="en-US" dirty="0"/>
          </a:p>
        </p:txBody>
      </p:sp>
      <p:pic>
        <p:nvPicPr>
          <p:cNvPr id="1027" name="Picture 3"/>
          <p:cNvPicPr>
            <a:picLocks noGrp="1" noChangeAspect="1" noChangeArrowheads="1"/>
          </p:cNvPicPr>
          <p:nvPr>
            <p:ph idx="1"/>
          </p:nvPr>
        </p:nvPicPr>
        <p:blipFill>
          <a:blip r:embed="rId2"/>
          <a:srcRect/>
          <a:stretch>
            <a:fillRect/>
          </a:stretch>
        </p:blipFill>
        <p:spPr bwMode="auto">
          <a:xfrm>
            <a:off x="1285852" y="571480"/>
            <a:ext cx="5786478" cy="6003758"/>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Few creativity indicators were found to be cross loaded namely VAR00003, VAR00015, VAR00016 and VAR00004, with value exceeding 0.40 on two components.</a:t>
            </a:r>
          </a:p>
          <a:p>
            <a:r>
              <a:rPr lang="en-US" dirty="0" smtClean="0"/>
              <a:t>One indicator (VAR00019 )had a low loading value of less than 0.40</a:t>
            </a:r>
            <a:endParaRPr lang="en-MY" dirty="0"/>
          </a:p>
        </p:txBody>
      </p:sp>
      <p:sp>
        <p:nvSpPr>
          <p:cNvPr id="2" name="Title 1"/>
          <p:cNvSpPr>
            <a:spLocks noGrp="1"/>
          </p:cNvSpPr>
          <p:nvPr>
            <p:ph type="title"/>
          </p:nvPr>
        </p:nvSpPr>
        <p:spPr/>
        <p:txBody>
          <a:bodyPr/>
          <a:lstStyle/>
          <a:p>
            <a:r>
              <a:rPr lang="en-US" dirty="0" smtClean="0"/>
              <a:t>Result of Initial Analysis</a:t>
            </a:r>
            <a:endParaRPr lang="en-MY"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To get a better structure, a stepwise deletion is perform to the low loading and cross loading item. </a:t>
            </a:r>
          </a:p>
          <a:p>
            <a:r>
              <a:rPr lang="en-US" dirty="0" smtClean="0"/>
              <a:t>After each deletion, EFA was re-run to determine the next indicator to be deleted</a:t>
            </a:r>
          </a:p>
          <a:p>
            <a:r>
              <a:rPr lang="en-US" dirty="0" smtClean="0"/>
              <a:t>This was done until no more cross loading indicator was found</a:t>
            </a:r>
            <a:endParaRPr lang="en-MY" dirty="0"/>
          </a:p>
        </p:txBody>
      </p:sp>
      <p:sp>
        <p:nvSpPr>
          <p:cNvPr id="2" name="Title 1"/>
          <p:cNvSpPr>
            <a:spLocks noGrp="1"/>
          </p:cNvSpPr>
          <p:nvPr>
            <p:ph type="title"/>
          </p:nvPr>
        </p:nvSpPr>
        <p:spPr/>
        <p:txBody>
          <a:bodyPr/>
          <a:lstStyle/>
          <a:p>
            <a:r>
              <a:rPr lang="en-US" dirty="0" smtClean="0"/>
              <a:t>Further Analysis</a:t>
            </a:r>
            <a:endParaRPr lang="en-MY"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714348" y="517190"/>
            <a:ext cx="7072362" cy="6134318"/>
          </a:xfrm>
          <a:prstGeom prst="rect">
            <a:avLst/>
          </a:prstGeom>
          <a:noFill/>
          <a:ln w="9525">
            <a:noFill/>
            <a:miter lim="800000"/>
            <a:headEnd/>
            <a:tailEnd/>
          </a:ln>
          <a:effectLst/>
        </p:spPr>
      </p:pic>
      <p:sp>
        <p:nvSpPr>
          <p:cNvPr id="6" name="TextBox 5"/>
          <p:cNvSpPr txBox="1"/>
          <p:nvPr/>
        </p:nvSpPr>
        <p:spPr>
          <a:xfrm>
            <a:off x="1643042" y="130710"/>
            <a:ext cx="6000792" cy="369332"/>
          </a:xfrm>
          <a:prstGeom prst="rect">
            <a:avLst/>
          </a:prstGeom>
          <a:noFill/>
        </p:spPr>
        <p:txBody>
          <a:bodyPr wrap="square" rtlCol="0">
            <a:spAutoFit/>
          </a:bodyPr>
          <a:lstStyle/>
          <a:p>
            <a:r>
              <a:rPr lang="en-US" b="1" dirty="0" smtClean="0"/>
              <a:t>Pattern Matrix after Deletion of Indicators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Pattern Matrix shows that only 4 components is discovered with </a:t>
            </a:r>
          </a:p>
          <a:p>
            <a:pPr>
              <a:buNone/>
            </a:pPr>
            <a:r>
              <a:rPr lang="en-US" dirty="0" smtClean="0"/>
              <a:t>	-eight indicators in Component 1</a:t>
            </a:r>
          </a:p>
          <a:p>
            <a:pPr>
              <a:buNone/>
            </a:pPr>
            <a:r>
              <a:rPr lang="en-US" dirty="0" smtClean="0"/>
              <a:t>	-six indicators in Component 2</a:t>
            </a:r>
          </a:p>
          <a:p>
            <a:pPr>
              <a:buNone/>
            </a:pPr>
            <a:r>
              <a:rPr lang="en-US" dirty="0" smtClean="0"/>
              <a:t>	-four indicators in Component 3</a:t>
            </a:r>
          </a:p>
          <a:p>
            <a:pPr>
              <a:buNone/>
            </a:pPr>
            <a:r>
              <a:rPr lang="en-US" dirty="0" smtClean="0"/>
              <a:t>	-six indicators in Component 4.</a:t>
            </a:r>
            <a:endParaRPr lang="en-MY" dirty="0"/>
          </a:p>
        </p:txBody>
      </p:sp>
      <p:sp>
        <p:nvSpPr>
          <p:cNvPr id="2" name="Title 1"/>
          <p:cNvSpPr>
            <a:spLocks noGrp="1"/>
          </p:cNvSpPr>
          <p:nvPr>
            <p:ph type="title"/>
          </p:nvPr>
        </p:nvSpPr>
        <p:spPr/>
        <p:txBody>
          <a:bodyPr/>
          <a:lstStyle/>
          <a:p>
            <a:r>
              <a:rPr lang="en-US" dirty="0" smtClean="0"/>
              <a:t>Result after Stepwise Deletion</a:t>
            </a:r>
            <a:endParaRPr lang="en-MY"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Even though there are a total of five components originally discovered, the stepwise deletion on the low loading and cross loading indicators resulted on only four components with the total of twenty four indicators  </a:t>
            </a:r>
          </a:p>
          <a:p>
            <a:r>
              <a:rPr lang="en-US" dirty="0" smtClean="0"/>
              <a:t>Component 2 show a clear support of Genesis dimension of Functional Creativity. All the six indicators are from the proposed dimension. It will maintain the name Genesis. </a:t>
            </a:r>
          </a:p>
          <a:p>
            <a:r>
              <a:rPr lang="en-US" dirty="0" smtClean="0"/>
              <a:t>Component 3 will stick with Novelty because all the four indicators in this component are the proposed novelty indicators. </a:t>
            </a:r>
          </a:p>
        </p:txBody>
      </p:sp>
      <p:sp>
        <p:nvSpPr>
          <p:cNvPr id="2" name="Title 1"/>
          <p:cNvSpPr>
            <a:spLocks noGrp="1"/>
          </p:cNvSpPr>
          <p:nvPr>
            <p:ph type="title"/>
          </p:nvPr>
        </p:nvSpPr>
        <p:spPr/>
        <p:txBody>
          <a:bodyPr/>
          <a:lstStyle/>
          <a:p>
            <a:r>
              <a:rPr lang="en-US" dirty="0" smtClean="0"/>
              <a:t>Discussion and Conclusion</a:t>
            </a:r>
            <a:endParaRPr lang="en-MY"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72072"/>
          </a:xfrm>
        </p:spPr>
        <p:txBody>
          <a:bodyPr>
            <a:normAutofit fontScale="92500" lnSpcReduction="20000"/>
          </a:bodyPr>
          <a:lstStyle/>
          <a:p>
            <a:r>
              <a:rPr lang="en-US" dirty="0" smtClean="0"/>
              <a:t>The other two components (Component 1 and 4) shows quite a different result</a:t>
            </a:r>
          </a:p>
          <a:p>
            <a:r>
              <a:rPr lang="en-US" dirty="0" smtClean="0"/>
              <a:t>Majority of the indicators for component 1 is from the Elegance dimension of the proposed rubric. Two indicator from Relevance and Effectiveness (</a:t>
            </a:r>
            <a:r>
              <a:rPr lang="en-US" i="1" dirty="0" smtClean="0"/>
              <a:t>Correctness –the solution is answer the question </a:t>
            </a:r>
            <a:r>
              <a:rPr lang="en-US" dirty="0" smtClean="0"/>
              <a:t>and </a:t>
            </a:r>
            <a:r>
              <a:rPr lang="en-US" i="1" dirty="0" smtClean="0"/>
              <a:t>performance – the solution do what it is supposed to do</a:t>
            </a:r>
            <a:r>
              <a:rPr lang="en-US" dirty="0" smtClean="0"/>
              <a:t>) is mixed with it</a:t>
            </a:r>
          </a:p>
          <a:p>
            <a:r>
              <a:rPr lang="en-US" dirty="0" smtClean="0"/>
              <a:t>Component 4 is comprised of 3 indicators from Relevance and Effectiveness Dimension (</a:t>
            </a:r>
            <a:r>
              <a:rPr lang="en-US" i="1" dirty="0" smtClean="0"/>
              <a:t>Durability, Safety and </a:t>
            </a:r>
            <a:r>
              <a:rPr lang="en-US" i="1" dirty="0" err="1" smtClean="0"/>
              <a:t>Productization</a:t>
            </a:r>
            <a:r>
              <a:rPr lang="en-US" dirty="0" smtClean="0"/>
              <a:t>) and 3 indicators from </a:t>
            </a:r>
            <a:r>
              <a:rPr lang="en-US" dirty="0" err="1" smtClean="0"/>
              <a:t>Problemitization</a:t>
            </a:r>
            <a:r>
              <a:rPr lang="en-US" dirty="0" smtClean="0"/>
              <a:t> element of the Novelty Dimension (</a:t>
            </a:r>
            <a:r>
              <a:rPr lang="en-US" i="1" dirty="0" smtClean="0"/>
              <a:t>Diagnosis, Prescription and Prognosis)</a:t>
            </a:r>
          </a:p>
          <a:p>
            <a:r>
              <a:rPr lang="en-US" dirty="0" smtClean="0"/>
              <a:t>New name is necessary for the two components</a:t>
            </a:r>
          </a:p>
          <a:p>
            <a:pPr>
              <a:buNone/>
            </a:pPr>
            <a:endParaRPr lang="en-US" dirty="0" smtClean="0"/>
          </a:p>
          <a:p>
            <a:endParaRPr lang="en-MY" dirty="0"/>
          </a:p>
        </p:txBody>
      </p:sp>
      <p:sp>
        <p:nvSpPr>
          <p:cNvPr id="2" name="Title 1"/>
          <p:cNvSpPr>
            <a:spLocks noGrp="1"/>
          </p:cNvSpPr>
          <p:nvPr>
            <p:ph type="title"/>
          </p:nvPr>
        </p:nvSpPr>
        <p:spPr/>
        <p:txBody>
          <a:bodyPr/>
          <a:lstStyle/>
          <a:p>
            <a:r>
              <a:rPr lang="en-US" dirty="0" smtClean="0"/>
              <a:t>Discussion and Conclusion</a:t>
            </a:r>
            <a:endParaRPr lang="en-MY"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Other form of data extraction or rotation technique should be tried out before the model is finalized. </a:t>
            </a:r>
          </a:p>
          <a:p>
            <a:r>
              <a:rPr lang="en-US" dirty="0" smtClean="0"/>
              <a:t>Confirmatory Factor Analysis with a new set of data should also be conducted to further validate the instrument</a:t>
            </a:r>
          </a:p>
          <a:p>
            <a:pPr>
              <a:buNone/>
            </a:pPr>
            <a:endParaRPr lang="en-MY" dirty="0"/>
          </a:p>
        </p:txBody>
      </p:sp>
      <p:sp>
        <p:nvSpPr>
          <p:cNvPr id="2" name="Title 1"/>
          <p:cNvSpPr>
            <a:spLocks noGrp="1"/>
          </p:cNvSpPr>
          <p:nvPr>
            <p:ph type="title"/>
          </p:nvPr>
        </p:nvSpPr>
        <p:spPr/>
        <p:txBody>
          <a:bodyPr/>
          <a:lstStyle/>
          <a:p>
            <a:r>
              <a:rPr lang="en-US" dirty="0" smtClean="0"/>
              <a:t>Discussion and Conclusion</a:t>
            </a:r>
            <a:endParaRPr lang="en-MY"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428868"/>
            <a:ext cx="8229600" cy="1114420"/>
          </a:xfrm>
        </p:spPr>
        <p:txBody>
          <a:bodyPr/>
          <a:lstStyle/>
          <a:p>
            <a:pPr algn="ctr">
              <a:buNone/>
            </a:pPr>
            <a:r>
              <a:rPr lang="en-US" dirty="0" smtClean="0"/>
              <a:t>Thank you</a:t>
            </a:r>
            <a:endParaRPr lang="en-MY"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NACCCE report (1999) as cited by Craft (2001) has suggested 3 key task to teach for creativity</a:t>
            </a:r>
          </a:p>
          <a:p>
            <a:pPr>
              <a:buNone/>
            </a:pPr>
            <a:r>
              <a:rPr lang="en-US" dirty="0" smtClean="0"/>
              <a:t>		1. Encouraging</a:t>
            </a:r>
          </a:p>
          <a:p>
            <a:pPr>
              <a:buNone/>
            </a:pPr>
            <a:r>
              <a:rPr lang="en-US" dirty="0" smtClean="0"/>
              <a:t>		2. Identifying</a:t>
            </a:r>
          </a:p>
          <a:p>
            <a:pPr>
              <a:buNone/>
            </a:pPr>
            <a:r>
              <a:rPr lang="en-US" dirty="0" smtClean="0"/>
              <a:t>		3. Fostering</a:t>
            </a:r>
          </a:p>
        </p:txBody>
      </p:sp>
      <p:sp>
        <p:nvSpPr>
          <p:cNvPr id="2" name="Title 1"/>
          <p:cNvSpPr>
            <a:spLocks noGrp="1"/>
          </p:cNvSpPr>
          <p:nvPr>
            <p:ph type="title"/>
          </p:nvPr>
        </p:nvSpPr>
        <p:spPr/>
        <p:txBody>
          <a:bodyPr>
            <a:normAutofit fontScale="90000"/>
          </a:bodyPr>
          <a:lstStyle/>
          <a:p>
            <a:r>
              <a:rPr lang="en-US" dirty="0" smtClean="0"/>
              <a:t>How can Creativity be Enhanced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Design activity in technological design education is one example of where creativity can be fostered. </a:t>
            </a:r>
          </a:p>
          <a:p>
            <a:r>
              <a:rPr lang="en-US" dirty="0" smtClean="0"/>
              <a:t>According to Lewis (2005) - </a:t>
            </a:r>
            <a:r>
              <a:rPr lang="en-MY" dirty="0" smtClean="0"/>
              <a:t>technological design which is one of the content areas of technology subject is almost ideally suited to uncovering dimensions of creative potential which remain hidden in much of the rest of the curriculum</a:t>
            </a:r>
          </a:p>
          <a:p>
            <a:r>
              <a:rPr lang="en-MY" dirty="0" smtClean="0"/>
              <a:t>The open-ended nature of design tasks which allow more than one right answer and more than one right method of arriving at the solution make design very suitable for the inculcation of creativity in children</a:t>
            </a:r>
            <a:endParaRPr lang="en-US" dirty="0"/>
          </a:p>
        </p:txBody>
      </p:sp>
      <p:sp>
        <p:nvSpPr>
          <p:cNvPr id="2" name="Title 1"/>
          <p:cNvSpPr>
            <a:spLocks noGrp="1"/>
          </p:cNvSpPr>
          <p:nvPr>
            <p:ph type="title"/>
          </p:nvPr>
        </p:nvSpPr>
        <p:spPr/>
        <p:txBody>
          <a:bodyPr>
            <a:normAutofit fontScale="90000"/>
          </a:bodyPr>
          <a:lstStyle/>
          <a:p>
            <a:r>
              <a:rPr lang="en-US" dirty="0" smtClean="0"/>
              <a:t>Design Education and the Fostering of Creativity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However the </a:t>
            </a:r>
            <a:r>
              <a:rPr lang="en-MY" dirty="0" smtClean="0"/>
              <a:t>assessment of student design activities have not been done sufficiently. Indeed according to Lewis (2005) it is still an under developed area </a:t>
            </a:r>
            <a:endParaRPr lang="en-US" dirty="0" smtClean="0"/>
          </a:p>
          <a:p>
            <a:r>
              <a:rPr lang="en-MY" dirty="0" smtClean="0"/>
              <a:t>Without proper assessment, the creativity achieved by student designing could not be determined, hence hindering further effort to improve it. </a:t>
            </a:r>
          </a:p>
          <a:p>
            <a:r>
              <a:rPr lang="en-MY" dirty="0" smtClean="0"/>
              <a:t>The student will have the impression that creativity is not valued if the creativity of their works is not being assessed</a:t>
            </a:r>
          </a:p>
          <a:p>
            <a:endParaRPr lang="en-US" dirty="0"/>
          </a:p>
        </p:txBody>
      </p:sp>
      <p:sp>
        <p:nvSpPr>
          <p:cNvPr id="2" name="Title 1"/>
          <p:cNvSpPr>
            <a:spLocks noGrp="1"/>
          </p:cNvSpPr>
          <p:nvPr>
            <p:ph type="title"/>
          </p:nvPr>
        </p:nvSpPr>
        <p:spPr/>
        <p:txBody>
          <a:bodyPr>
            <a:normAutofit fontScale="90000"/>
          </a:bodyPr>
          <a:lstStyle/>
          <a:p>
            <a:r>
              <a:rPr lang="en-US" dirty="0" smtClean="0"/>
              <a:t>Design Education and the Fostering of Creativity - continue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911741"/>
          </a:xfrm>
        </p:spPr>
        <p:txBody>
          <a:bodyPr>
            <a:normAutofit/>
          </a:bodyPr>
          <a:lstStyle/>
          <a:p>
            <a:r>
              <a:rPr lang="en-US" dirty="0" smtClean="0"/>
              <a:t>Functional creativity (</a:t>
            </a:r>
            <a:r>
              <a:rPr lang="en-US" dirty="0" err="1" smtClean="0"/>
              <a:t>Cropley</a:t>
            </a:r>
            <a:r>
              <a:rPr lang="en-US" dirty="0" smtClean="0"/>
              <a:t> &amp; </a:t>
            </a:r>
            <a:r>
              <a:rPr lang="en-US" dirty="0" err="1" smtClean="0"/>
              <a:t>Cropley</a:t>
            </a:r>
            <a:r>
              <a:rPr lang="en-US" dirty="0" smtClean="0"/>
              <a:t>, 2005) emphasized  on effective novelty. In this model product function is placed priory of product novelty based on the ground that a novel product is useless unless it can do what it is designed to do</a:t>
            </a:r>
          </a:p>
          <a:p>
            <a:r>
              <a:rPr lang="en-US" dirty="0" smtClean="0"/>
              <a:t>This model is applicable for socially useful product as designed by the targeted group of the study</a:t>
            </a:r>
          </a:p>
        </p:txBody>
      </p:sp>
      <p:sp>
        <p:nvSpPr>
          <p:cNvPr id="2" name="Title 1"/>
          <p:cNvSpPr>
            <a:spLocks noGrp="1"/>
          </p:cNvSpPr>
          <p:nvPr>
            <p:ph type="title"/>
          </p:nvPr>
        </p:nvSpPr>
        <p:spPr>
          <a:xfrm>
            <a:off x="457200" y="274638"/>
            <a:ext cx="8229600" cy="939784"/>
          </a:xfrm>
        </p:spPr>
        <p:txBody>
          <a:bodyPr/>
          <a:lstStyle/>
          <a:p>
            <a:r>
              <a:rPr lang="en-US" dirty="0" smtClean="0"/>
              <a:t>Functional Creativity</a:t>
            </a:r>
            <a:endParaRPr lang="en-MY"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Functional creativity has four dimensions namely </a:t>
            </a:r>
          </a:p>
          <a:p>
            <a:pPr>
              <a:buNone/>
            </a:pPr>
            <a:r>
              <a:rPr lang="en-US" dirty="0" smtClean="0"/>
              <a:t>	1. Relevance and Effectiveness - Satisfying requirements in the problem statement </a:t>
            </a:r>
          </a:p>
          <a:p>
            <a:pPr>
              <a:buNone/>
            </a:pPr>
            <a:r>
              <a:rPr lang="en-US" dirty="0" smtClean="0"/>
              <a:t>	2. Novelty - </a:t>
            </a:r>
            <a:r>
              <a:rPr lang="en-US" dirty="0" err="1" smtClean="0"/>
              <a:t>problematization</a:t>
            </a:r>
            <a:r>
              <a:rPr lang="en-US" dirty="0" smtClean="0"/>
              <a:t>, adding to existing knowledge and developing new knowledge</a:t>
            </a:r>
          </a:p>
          <a:p>
            <a:pPr>
              <a:buNone/>
            </a:pPr>
            <a:r>
              <a:rPr lang="en-US" dirty="0" smtClean="0"/>
              <a:t>	3. Elegance -external and internal elegance</a:t>
            </a:r>
          </a:p>
          <a:p>
            <a:pPr>
              <a:buNone/>
            </a:pPr>
            <a:r>
              <a:rPr lang="en-US" dirty="0" smtClean="0"/>
              <a:t>	4. Genesis - ideas go beyond the immediate problem</a:t>
            </a:r>
            <a:endParaRPr lang="en-MY" dirty="0"/>
          </a:p>
        </p:txBody>
      </p:sp>
      <p:sp>
        <p:nvSpPr>
          <p:cNvPr id="2" name="Title 1"/>
          <p:cNvSpPr>
            <a:spLocks noGrp="1"/>
          </p:cNvSpPr>
          <p:nvPr>
            <p:ph type="title"/>
          </p:nvPr>
        </p:nvSpPr>
        <p:spPr/>
        <p:txBody>
          <a:bodyPr/>
          <a:lstStyle/>
          <a:p>
            <a:r>
              <a:rPr lang="en-US" dirty="0" smtClean="0"/>
              <a:t>Functional Creativity</a:t>
            </a:r>
            <a:endParaRPr lang="en-MY"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instrument developed in this study is developed based on Functional Creativity</a:t>
            </a:r>
          </a:p>
          <a:p>
            <a:r>
              <a:rPr lang="en-US" dirty="0" smtClean="0"/>
              <a:t>The indicators of creativity in this instrument were sourced </a:t>
            </a:r>
          </a:p>
          <a:p>
            <a:pPr>
              <a:buNone/>
            </a:pPr>
            <a:r>
              <a:rPr lang="en-US" dirty="0" smtClean="0"/>
              <a:t>	1. the Creativity Solution Diagnostic Scale (</a:t>
            </a:r>
            <a:r>
              <a:rPr lang="en-US" dirty="0" err="1" smtClean="0"/>
              <a:t>Cropley</a:t>
            </a:r>
            <a:r>
              <a:rPr lang="en-US" dirty="0" smtClean="0"/>
              <a:t> and </a:t>
            </a:r>
            <a:r>
              <a:rPr lang="en-US" dirty="0" err="1" smtClean="0"/>
              <a:t>Cropley</a:t>
            </a:r>
            <a:r>
              <a:rPr lang="en-US" dirty="0" smtClean="0"/>
              <a:t> 2005).</a:t>
            </a:r>
          </a:p>
          <a:p>
            <a:pPr>
              <a:buNone/>
            </a:pPr>
            <a:r>
              <a:rPr lang="en-US" dirty="0" smtClean="0"/>
              <a:t>	2. </a:t>
            </a:r>
            <a:r>
              <a:rPr lang="en-US" dirty="0" smtClean="0"/>
              <a:t>literatures </a:t>
            </a:r>
            <a:r>
              <a:rPr lang="en-US" dirty="0" smtClean="0"/>
              <a:t>on criteria for design quality &amp; design inventiveness</a:t>
            </a:r>
          </a:p>
          <a:p>
            <a:pPr>
              <a:buNone/>
            </a:pPr>
            <a:r>
              <a:rPr lang="en-US" dirty="0" smtClean="0"/>
              <a:t>	3. the officials document of the subject itself</a:t>
            </a:r>
          </a:p>
          <a:p>
            <a:endParaRPr lang="en-US" dirty="0"/>
          </a:p>
        </p:txBody>
      </p:sp>
      <p:sp>
        <p:nvSpPr>
          <p:cNvPr id="2" name="Title 1"/>
          <p:cNvSpPr>
            <a:spLocks noGrp="1"/>
          </p:cNvSpPr>
          <p:nvPr>
            <p:ph type="title"/>
          </p:nvPr>
        </p:nvSpPr>
        <p:spPr/>
        <p:txBody>
          <a:bodyPr/>
          <a:lstStyle/>
          <a:p>
            <a:r>
              <a:rPr lang="en-US" dirty="0" smtClean="0"/>
              <a:t>The Instrument – First Study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Originally the instrument has a total of 30 indicators</a:t>
            </a:r>
          </a:p>
          <a:p>
            <a:pPr>
              <a:buNone/>
            </a:pPr>
            <a:r>
              <a:rPr lang="en-US" dirty="0" smtClean="0"/>
              <a:t>	- 6 indicators for Relevance and Effectiveness</a:t>
            </a:r>
          </a:p>
          <a:p>
            <a:pPr>
              <a:buNone/>
            </a:pPr>
            <a:r>
              <a:rPr lang="en-US" dirty="0" smtClean="0"/>
              <a:t>	- 11 indicators for Novelty</a:t>
            </a:r>
          </a:p>
          <a:p>
            <a:pPr>
              <a:buNone/>
            </a:pPr>
            <a:r>
              <a:rPr lang="en-US" dirty="0" smtClean="0"/>
              <a:t>	- 7 Indicators for Elegance</a:t>
            </a:r>
          </a:p>
          <a:p>
            <a:pPr>
              <a:buNone/>
            </a:pPr>
            <a:r>
              <a:rPr lang="en-US" dirty="0" smtClean="0"/>
              <a:t>	- 6 indicators for Genesis</a:t>
            </a:r>
          </a:p>
          <a:p>
            <a:r>
              <a:rPr lang="en-US" dirty="0" smtClean="0"/>
              <a:t>The rubric is a 5 performance level ranging from 0 to 4 with level 4 being the highest</a:t>
            </a:r>
          </a:p>
          <a:p>
            <a:endParaRPr lang="en-US" dirty="0"/>
          </a:p>
        </p:txBody>
      </p:sp>
      <p:sp>
        <p:nvSpPr>
          <p:cNvPr id="2" name="Title 1"/>
          <p:cNvSpPr>
            <a:spLocks noGrp="1"/>
          </p:cNvSpPr>
          <p:nvPr>
            <p:ph type="title"/>
          </p:nvPr>
        </p:nvSpPr>
        <p:spPr/>
        <p:txBody>
          <a:bodyPr>
            <a:normAutofit/>
          </a:bodyPr>
          <a:lstStyle/>
          <a:p>
            <a:r>
              <a:rPr lang="en-US" dirty="0" smtClean="0"/>
              <a:t>The Instrument - continue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2335</TotalTime>
  <Words>1142</Words>
  <Application>Microsoft Office PowerPoint</Application>
  <PresentationFormat>On-screen Show (4:3)</PresentationFormat>
  <Paragraphs>108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Concourse</vt:lpstr>
      <vt:lpstr>Development of a Scoring Rubric to Assess the Creativity of Student-Designed Product</vt:lpstr>
      <vt:lpstr>INTRODUCTION</vt:lpstr>
      <vt:lpstr>How can Creativity be Enhanced</vt:lpstr>
      <vt:lpstr>Design Education and the Fostering of Creativity</vt:lpstr>
      <vt:lpstr>Design Education and the Fostering of Creativity - continue</vt:lpstr>
      <vt:lpstr>Functional Creativity</vt:lpstr>
      <vt:lpstr>Functional Creativity</vt:lpstr>
      <vt:lpstr>The Instrument – First Study</vt:lpstr>
      <vt:lpstr>The Instrument - continue</vt:lpstr>
      <vt:lpstr>The Student Designs</vt:lpstr>
      <vt:lpstr>Methodology</vt:lpstr>
      <vt:lpstr>Result - Cronbach Alpha Coefficient</vt:lpstr>
      <vt:lpstr>Result - Inter Rater Reliability of the Total Score</vt:lpstr>
      <vt:lpstr>Result - Inter Rater Reliability of the Score for Each Dimension</vt:lpstr>
      <vt:lpstr>The Instrument – Second Study</vt:lpstr>
      <vt:lpstr>Methodology</vt:lpstr>
      <vt:lpstr>Data Analysis</vt:lpstr>
      <vt:lpstr>Initial Result</vt:lpstr>
      <vt:lpstr>Result of Initial Analysis</vt:lpstr>
      <vt:lpstr>Result of Initial Analysis</vt:lpstr>
      <vt:lpstr>Slide 21</vt:lpstr>
      <vt:lpstr>Result of Initial Analysis</vt:lpstr>
      <vt:lpstr>Further Analysis</vt:lpstr>
      <vt:lpstr>Slide 24</vt:lpstr>
      <vt:lpstr>Result after Stepwise Deletion</vt:lpstr>
      <vt:lpstr>Discussion and Conclusion</vt:lpstr>
      <vt:lpstr>Discussion and Conclusion</vt:lpstr>
      <vt:lpstr>Discussion and Conclusion</vt:lpstr>
      <vt:lpstr>Slide 29</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Student-designed Product Creativity</dc:title>
  <dc:creator>User</dc:creator>
  <cp:lastModifiedBy>user</cp:lastModifiedBy>
  <cp:revision>75</cp:revision>
  <dcterms:created xsi:type="dcterms:W3CDTF">2011-10-05T02:34:04Z</dcterms:created>
  <dcterms:modified xsi:type="dcterms:W3CDTF">2011-12-07T08:48:22Z</dcterms:modified>
</cp:coreProperties>
</file>