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notesMasterIdLst>
    <p:notesMasterId r:id="rId31"/>
  </p:notesMasterIdLst>
  <p:handoutMasterIdLst>
    <p:handoutMasterId r:id="rId32"/>
  </p:handoutMasterIdLst>
  <p:sldIdLst>
    <p:sldId id="256" r:id="rId2"/>
    <p:sldId id="463" r:id="rId3"/>
    <p:sldId id="487" r:id="rId4"/>
    <p:sldId id="486" r:id="rId5"/>
    <p:sldId id="479" r:id="rId6"/>
    <p:sldId id="480" r:id="rId7"/>
    <p:sldId id="481" r:id="rId8"/>
    <p:sldId id="482" r:id="rId9"/>
    <p:sldId id="488" r:id="rId10"/>
    <p:sldId id="483" r:id="rId11"/>
    <p:sldId id="459" r:id="rId12"/>
    <p:sldId id="475" r:id="rId13"/>
    <p:sldId id="496" r:id="rId14"/>
    <p:sldId id="495" r:id="rId15"/>
    <p:sldId id="497" r:id="rId16"/>
    <p:sldId id="514" r:id="rId17"/>
    <p:sldId id="499" r:id="rId18"/>
    <p:sldId id="512" r:id="rId19"/>
    <p:sldId id="501" r:id="rId20"/>
    <p:sldId id="503" r:id="rId21"/>
    <p:sldId id="504" r:id="rId22"/>
    <p:sldId id="513" r:id="rId23"/>
    <p:sldId id="509" r:id="rId24"/>
    <p:sldId id="510" r:id="rId25"/>
    <p:sldId id="470" r:id="rId26"/>
    <p:sldId id="477" r:id="rId27"/>
    <p:sldId id="505" r:id="rId28"/>
    <p:sldId id="507" r:id="rId29"/>
    <p:sldId id="508" r:id="rId30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FF"/>
    <a:srgbClr val="CC3300"/>
    <a:srgbClr val="FFFF99"/>
    <a:srgbClr val="66FF66"/>
    <a:srgbClr val="336600"/>
    <a:srgbClr val="FFFF00"/>
    <a:srgbClr val="00FFFF"/>
    <a:srgbClr val="FF0000"/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2" autoAdjust="0"/>
    <p:restoredTop sz="91887" autoAdjust="0"/>
  </p:normalViewPr>
  <p:slideViewPr>
    <p:cSldViewPr>
      <p:cViewPr>
        <p:scale>
          <a:sx n="40" d="100"/>
          <a:sy n="40" d="100"/>
        </p:scale>
        <p:origin x="-1746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863D17-6C88-4D6D-83EB-401EB4DF2C26}" type="doc">
      <dgm:prSet loTypeId="urn:microsoft.com/office/officeart/2005/8/layout/hierarchy2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659710-85AF-44F2-953E-A49A9F10487F}">
      <dgm:prSet phldrT="[Text]" custT="1"/>
      <dgm:spPr/>
      <dgm:t>
        <a:bodyPr/>
        <a:lstStyle/>
        <a:p>
          <a:r>
            <a:rPr lang="en-US" sz="2000" b="1" dirty="0" smtClean="0">
              <a:effectLst/>
            </a:rPr>
            <a:t>Building a new nation’s Capital City</a:t>
          </a:r>
          <a:endParaRPr lang="en-US" sz="2000" b="1" dirty="0">
            <a:effectLst/>
          </a:endParaRPr>
        </a:p>
      </dgm:t>
    </dgm:pt>
    <dgm:pt modelId="{24F2D01B-8839-4BC1-9268-2995667C06B0}" type="parTrans" cxnId="{16F887F2-4DE3-4420-B41C-E92E61E60B3D}">
      <dgm:prSet/>
      <dgm:spPr/>
      <dgm:t>
        <a:bodyPr/>
        <a:lstStyle/>
        <a:p>
          <a:endParaRPr lang="en-US"/>
        </a:p>
      </dgm:t>
    </dgm:pt>
    <dgm:pt modelId="{9F493851-6F61-4EFF-A9DF-7AD0F77A9F48}" type="sibTrans" cxnId="{16F887F2-4DE3-4420-B41C-E92E61E60B3D}">
      <dgm:prSet/>
      <dgm:spPr/>
      <dgm:t>
        <a:bodyPr/>
        <a:lstStyle/>
        <a:p>
          <a:endParaRPr lang="en-US"/>
        </a:p>
      </dgm:t>
    </dgm:pt>
    <dgm:pt modelId="{0DDA7E87-16A6-4719-A0BD-228E22EE1121}">
      <dgm:prSet/>
      <dgm:spPr/>
      <dgm:t>
        <a:bodyPr/>
        <a:lstStyle/>
        <a:p>
          <a:r>
            <a:rPr lang="en-US" b="1" dirty="0" smtClean="0"/>
            <a:t>Instruct to</a:t>
          </a:r>
          <a:br>
            <a:rPr lang="en-US" b="1" dirty="0" smtClean="0"/>
          </a:br>
          <a:r>
            <a:rPr lang="en-US" b="1" dirty="0" smtClean="0"/>
            <a:t>destruct</a:t>
          </a:r>
          <a:endParaRPr lang="en-US" b="1" dirty="0"/>
        </a:p>
      </dgm:t>
    </dgm:pt>
    <dgm:pt modelId="{7A33E9C8-CA02-40DE-8845-8FFE625D7F59}" type="parTrans" cxnId="{D5C71EE4-B98E-45F6-8EB5-D214D9B299FA}">
      <dgm:prSet/>
      <dgm:spPr/>
      <dgm:t>
        <a:bodyPr/>
        <a:lstStyle/>
        <a:p>
          <a:endParaRPr lang="en-US"/>
        </a:p>
      </dgm:t>
    </dgm:pt>
    <dgm:pt modelId="{0E19E66A-D0BA-48C0-BB5D-60F816641847}" type="sibTrans" cxnId="{D5C71EE4-B98E-45F6-8EB5-D214D9B299FA}">
      <dgm:prSet/>
      <dgm:spPr/>
      <dgm:t>
        <a:bodyPr/>
        <a:lstStyle/>
        <a:p>
          <a:endParaRPr lang="en-US"/>
        </a:p>
      </dgm:t>
    </dgm:pt>
    <dgm:pt modelId="{1FC5273D-97CF-482D-939F-08616AB412DC}">
      <dgm:prSet phldrT="[Text]"/>
      <dgm:spPr/>
      <dgm:t>
        <a:bodyPr/>
        <a:lstStyle/>
        <a:p>
          <a:r>
            <a:rPr lang="en-US" b="1" dirty="0" smtClean="0"/>
            <a:t>2D map</a:t>
          </a:r>
          <a:endParaRPr lang="en-US" b="1" dirty="0"/>
        </a:p>
      </dgm:t>
    </dgm:pt>
    <dgm:pt modelId="{F289FE7D-1034-4897-A20A-C1EC6941DD23}" type="sibTrans" cxnId="{FBB55E3C-410D-49F4-8B6C-05D545C1225F}">
      <dgm:prSet/>
      <dgm:spPr/>
      <dgm:t>
        <a:bodyPr/>
        <a:lstStyle/>
        <a:p>
          <a:endParaRPr lang="en-US"/>
        </a:p>
      </dgm:t>
    </dgm:pt>
    <dgm:pt modelId="{3B7B3AA2-06A3-4FB0-93BC-B198391A3915}" type="parTrans" cxnId="{FBB55E3C-410D-49F4-8B6C-05D545C1225F}">
      <dgm:prSet/>
      <dgm:spPr/>
      <dgm:t>
        <a:bodyPr/>
        <a:lstStyle/>
        <a:p>
          <a:endParaRPr lang="en-US"/>
        </a:p>
      </dgm:t>
    </dgm:pt>
    <dgm:pt modelId="{95DB942D-AF5A-44AD-959E-89A18706387B}">
      <dgm:prSet phldrT="[Text]"/>
      <dgm:spPr/>
      <dgm:t>
        <a:bodyPr/>
        <a:lstStyle/>
        <a:p>
          <a:r>
            <a:rPr lang="en-US" b="1" dirty="0" smtClean="0"/>
            <a:t>3D design</a:t>
          </a:r>
          <a:endParaRPr lang="en-US" b="1" dirty="0"/>
        </a:p>
      </dgm:t>
    </dgm:pt>
    <dgm:pt modelId="{43F9F5BC-D745-41A9-9263-A5A4B54049CF}" type="sibTrans" cxnId="{A41324AB-A573-4BDB-96F0-2A5740BAEBC9}">
      <dgm:prSet/>
      <dgm:spPr/>
      <dgm:t>
        <a:bodyPr/>
        <a:lstStyle/>
        <a:p>
          <a:endParaRPr lang="en-US"/>
        </a:p>
      </dgm:t>
    </dgm:pt>
    <dgm:pt modelId="{5A143561-03D5-41BC-B2BF-A73F20B089BC}" type="parTrans" cxnId="{A41324AB-A573-4BDB-96F0-2A5740BAEBC9}">
      <dgm:prSet/>
      <dgm:spPr/>
      <dgm:t>
        <a:bodyPr/>
        <a:lstStyle/>
        <a:p>
          <a:endParaRPr lang="en-US"/>
        </a:p>
      </dgm:t>
    </dgm:pt>
    <dgm:pt modelId="{24371C1E-AE7C-42B1-A7FB-82B85F01FB5E}">
      <dgm:prSet/>
      <dgm:spPr/>
      <dgm:t>
        <a:bodyPr/>
        <a:lstStyle/>
        <a:p>
          <a:r>
            <a:rPr lang="en-US" b="1" dirty="0" smtClean="0"/>
            <a:t>Evaluation</a:t>
          </a:r>
          <a:endParaRPr lang="en-US" dirty="0"/>
        </a:p>
      </dgm:t>
    </dgm:pt>
    <dgm:pt modelId="{AB81BD45-710E-4F80-B629-DDA25DB742C7}" type="parTrans" cxnId="{0C2E9C00-2708-43CA-9C61-3EE4C89CBEEE}">
      <dgm:prSet/>
      <dgm:spPr/>
      <dgm:t>
        <a:bodyPr/>
        <a:lstStyle/>
        <a:p>
          <a:endParaRPr lang="en-US"/>
        </a:p>
      </dgm:t>
    </dgm:pt>
    <dgm:pt modelId="{86E55447-0EDD-4163-918E-B9F7BABD0986}" type="sibTrans" cxnId="{0C2E9C00-2708-43CA-9C61-3EE4C89CBEEE}">
      <dgm:prSet/>
      <dgm:spPr/>
      <dgm:t>
        <a:bodyPr/>
        <a:lstStyle/>
        <a:p>
          <a:endParaRPr lang="en-US"/>
        </a:p>
      </dgm:t>
    </dgm:pt>
    <dgm:pt modelId="{D8C95C39-163C-4F51-96CC-A8B6FFE3E071}" type="pres">
      <dgm:prSet presAssocID="{F5863D17-6C88-4D6D-83EB-401EB4DF2C2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1FF882-7CD2-4939-B4CA-2F8D7B8A29E4}" type="pres">
      <dgm:prSet presAssocID="{D7659710-85AF-44F2-953E-A49A9F10487F}" presName="root1" presStyleCnt="0"/>
      <dgm:spPr/>
      <dgm:t>
        <a:bodyPr/>
        <a:lstStyle/>
        <a:p>
          <a:endParaRPr lang="en-US"/>
        </a:p>
      </dgm:t>
    </dgm:pt>
    <dgm:pt modelId="{AE639CB8-F578-405D-AAA1-7DC26FCC68C7}" type="pres">
      <dgm:prSet presAssocID="{D7659710-85AF-44F2-953E-A49A9F10487F}" presName="LevelOneTextNode" presStyleLbl="node0" presStyleIdx="0" presStyleCnt="1" custScaleY="176381" custLinFactNeighborY="19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130CBB-B892-498F-B688-CAECAE54BD8E}" type="pres">
      <dgm:prSet presAssocID="{D7659710-85AF-44F2-953E-A49A9F10487F}" presName="level2hierChild" presStyleCnt="0"/>
      <dgm:spPr/>
      <dgm:t>
        <a:bodyPr/>
        <a:lstStyle/>
        <a:p>
          <a:endParaRPr lang="en-US"/>
        </a:p>
      </dgm:t>
    </dgm:pt>
    <dgm:pt modelId="{B3FA49B1-4D60-4D7D-BCF4-1869CC20DB9C}" type="pres">
      <dgm:prSet presAssocID="{5A143561-03D5-41BC-B2BF-A73F20B089BC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599C31DB-9E49-4D81-AA39-006EF9D087F7}" type="pres">
      <dgm:prSet presAssocID="{5A143561-03D5-41BC-B2BF-A73F20B089BC}" presName="connTx" presStyleLbl="parChTrans1D2" presStyleIdx="0" presStyleCnt="1"/>
      <dgm:spPr/>
      <dgm:t>
        <a:bodyPr/>
        <a:lstStyle/>
        <a:p>
          <a:endParaRPr lang="en-US"/>
        </a:p>
      </dgm:t>
    </dgm:pt>
    <dgm:pt modelId="{C161F25C-47E1-40BA-9C48-23DFB951B185}" type="pres">
      <dgm:prSet presAssocID="{95DB942D-AF5A-44AD-959E-89A18706387B}" presName="root2" presStyleCnt="0"/>
      <dgm:spPr/>
      <dgm:t>
        <a:bodyPr/>
        <a:lstStyle/>
        <a:p>
          <a:endParaRPr lang="en-US"/>
        </a:p>
      </dgm:t>
    </dgm:pt>
    <dgm:pt modelId="{94EC100D-D425-4DEB-94EF-8570C2003101}" type="pres">
      <dgm:prSet presAssocID="{95DB942D-AF5A-44AD-959E-89A18706387B}" presName="LevelTwoTextNode" presStyleLbl="node2" presStyleIdx="0" presStyleCnt="1" custLinFactNeighborX="-32577" custLinFactNeighborY="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E1D4E0-BCA4-481F-8AA1-5ED5D61EDF1A}" type="pres">
      <dgm:prSet presAssocID="{95DB942D-AF5A-44AD-959E-89A18706387B}" presName="level3hierChild" presStyleCnt="0"/>
      <dgm:spPr/>
      <dgm:t>
        <a:bodyPr/>
        <a:lstStyle/>
        <a:p>
          <a:endParaRPr lang="en-US"/>
        </a:p>
      </dgm:t>
    </dgm:pt>
    <dgm:pt modelId="{F0247549-DCCB-4271-A0CB-9DB39427EAEC}" type="pres">
      <dgm:prSet presAssocID="{3B7B3AA2-06A3-4FB0-93BC-B198391A3915}" presName="conn2-1" presStyleLbl="parChTrans1D3" presStyleIdx="0" presStyleCnt="1"/>
      <dgm:spPr/>
      <dgm:t>
        <a:bodyPr/>
        <a:lstStyle/>
        <a:p>
          <a:endParaRPr lang="en-US"/>
        </a:p>
      </dgm:t>
    </dgm:pt>
    <dgm:pt modelId="{156FBCAF-894D-489F-BC0E-3BBA2CB92FB1}" type="pres">
      <dgm:prSet presAssocID="{3B7B3AA2-06A3-4FB0-93BC-B198391A3915}" presName="connTx" presStyleLbl="parChTrans1D3" presStyleIdx="0" presStyleCnt="1"/>
      <dgm:spPr/>
      <dgm:t>
        <a:bodyPr/>
        <a:lstStyle/>
        <a:p>
          <a:endParaRPr lang="en-US"/>
        </a:p>
      </dgm:t>
    </dgm:pt>
    <dgm:pt modelId="{DA71FBFE-22D0-4216-9E17-32980CEC98B4}" type="pres">
      <dgm:prSet presAssocID="{1FC5273D-97CF-482D-939F-08616AB412DC}" presName="root2" presStyleCnt="0"/>
      <dgm:spPr/>
      <dgm:t>
        <a:bodyPr/>
        <a:lstStyle/>
        <a:p>
          <a:endParaRPr lang="en-US"/>
        </a:p>
      </dgm:t>
    </dgm:pt>
    <dgm:pt modelId="{3A42ACE6-529A-440F-92B5-75176658A9F4}" type="pres">
      <dgm:prSet presAssocID="{1FC5273D-97CF-482D-939F-08616AB412DC}" presName="LevelTwoTextNode" presStyleLbl="node3" presStyleIdx="0" presStyleCnt="1" custScaleX="93058" custLinFactNeighborX="-68067" custLinFactNeighborY="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D10D61-A2BA-412C-A9F5-2CC44C168A26}" type="pres">
      <dgm:prSet presAssocID="{1FC5273D-97CF-482D-939F-08616AB412DC}" presName="level3hierChild" presStyleCnt="0"/>
      <dgm:spPr/>
      <dgm:t>
        <a:bodyPr/>
        <a:lstStyle/>
        <a:p>
          <a:endParaRPr lang="en-US"/>
        </a:p>
      </dgm:t>
    </dgm:pt>
    <dgm:pt modelId="{62A26336-061F-4E98-BA2E-37281BF6AC7E}" type="pres">
      <dgm:prSet presAssocID="{7A33E9C8-CA02-40DE-8845-8FFE625D7F59}" presName="conn2-1" presStyleLbl="parChTrans1D4" presStyleIdx="0" presStyleCnt="2"/>
      <dgm:spPr/>
      <dgm:t>
        <a:bodyPr/>
        <a:lstStyle/>
        <a:p>
          <a:endParaRPr lang="en-US"/>
        </a:p>
      </dgm:t>
    </dgm:pt>
    <dgm:pt modelId="{3BBE2CD2-FAB3-47C4-B701-AD197028114B}" type="pres">
      <dgm:prSet presAssocID="{7A33E9C8-CA02-40DE-8845-8FFE625D7F59}" presName="connTx" presStyleLbl="parChTrans1D4" presStyleIdx="0" presStyleCnt="2"/>
      <dgm:spPr/>
      <dgm:t>
        <a:bodyPr/>
        <a:lstStyle/>
        <a:p>
          <a:endParaRPr lang="en-US"/>
        </a:p>
      </dgm:t>
    </dgm:pt>
    <dgm:pt modelId="{3BFFD66B-7214-4286-9D62-5D6A83DCB9A9}" type="pres">
      <dgm:prSet presAssocID="{0DDA7E87-16A6-4719-A0BD-228E22EE1121}" presName="root2" presStyleCnt="0"/>
      <dgm:spPr/>
      <dgm:t>
        <a:bodyPr/>
        <a:lstStyle/>
        <a:p>
          <a:endParaRPr lang="en-US"/>
        </a:p>
      </dgm:t>
    </dgm:pt>
    <dgm:pt modelId="{3B58D3FD-C45F-43F1-A7B5-B4B3573BFBB2}" type="pres">
      <dgm:prSet presAssocID="{0DDA7E87-16A6-4719-A0BD-228E22EE1121}" presName="LevelTwoTextNode" presStyleLbl="node4" presStyleIdx="0" presStyleCnt="2" custScaleX="113433" custLinFactNeighborX="51" custLinFactNeighborY="575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79E542-AC84-4A8E-B750-C22C3BB10CEE}" type="pres">
      <dgm:prSet presAssocID="{0DDA7E87-16A6-4719-A0BD-228E22EE1121}" presName="level3hierChild" presStyleCnt="0"/>
      <dgm:spPr/>
      <dgm:t>
        <a:bodyPr/>
        <a:lstStyle/>
        <a:p>
          <a:endParaRPr lang="en-US"/>
        </a:p>
      </dgm:t>
    </dgm:pt>
    <dgm:pt modelId="{BE3E8A80-A684-4786-B624-AC32B07E7DBE}" type="pres">
      <dgm:prSet presAssocID="{AB81BD45-710E-4F80-B629-DDA25DB742C7}" presName="conn2-1" presStyleLbl="parChTrans1D4" presStyleIdx="1" presStyleCnt="2"/>
      <dgm:spPr/>
      <dgm:t>
        <a:bodyPr/>
        <a:lstStyle/>
        <a:p>
          <a:endParaRPr lang="en-US"/>
        </a:p>
      </dgm:t>
    </dgm:pt>
    <dgm:pt modelId="{F8A611E4-E58F-43E2-B266-49AE1DE65E39}" type="pres">
      <dgm:prSet presAssocID="{AB81BD45-710E-4F80-B629-DDA25DB742C7}" presName="connTx" presStyleLbl="parChTrans1D4" presStyleIdx="1" presStyleCnt="2"/>
      <dgm:spPr/>
      <dgm:t>
        <a:bodyPr/>
        <a:lstStyle/>
        <a:p>
          <a:endParaRPr lang="en-US"/>
        </a:p>
      </dgm:t>
    </dgm:pt>
    <dgm:pt modelId="{D59A46AA-4A79-4A67-9F74-78FCBF460DEB}" type="pres">
      <dgm:prSet presAssocID="{24371C1E-AE7C-42B1-A7FB-82B85F01FB5E}" presName="root2" presStyleCnt="0"/>
      <dgm:spPr/>
    </dgm:pt>
    <dgm:pt modelId="{D03401FC-4897-430A-8B0B-ED7B9C616722}" type="pres">
      <dgm:prSet presAssocID="{24371C1E-AE7C-42B1-A7FB-82B85F01FB5E}" presName="LevelTwoTextNode" presStyleLbl="node4" presStyleIdx="1" presStyleCnt="2" custLinFactX="-2671" custLinFactNeighborX="-100000" custLinFactNeighborY="-574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A38571-D803-43E8-9B3B-DB519414FEBF}" type="pres">
      <dgm:prSet presAssocID="{24371C1E-AE7C-42B1-A7FB-82B85F01FB5E}" presName="level3hierChild" presStyleCnt="0"/>
      <dgm:spPr/>
    </dgm:pt>
  </dgm:ptLst>
  <dgm:cxnLst>
    <dgm:cxn modelId="{63C73D07-B7E6-417A-B7A0-8434E6BD5EEB}" type="presOf" srcId="{3B7B3AA2-06A3-4FB0-93BC-B198391A3915}" destId="{F0247549-DCCB-4271-A0CB-9DB39427EAEC}" srcOrd="0" destOrd="0" presId="urn:microsoft.com/office/officeart/2005/8/layout/hierarchy2"/>
    <dgm:cxn modelId="{14F69645-66F9-45D8-8B48-7A17AB2854D3}" type="presOf" srcId="{95DB942D-AF5A-44AD-959E-89A18706387B}" destId="{94EC100D-D425-4DEB-94EF-8570C2003101}" srcOrd="0" destOrd="0" presId="urn:microsoft.com/office/officeart/2005/8/layout/hierarchy2"/>
    <dgm:cxn modelId="{3741B699-78A8-4BDC-9461-07EA79893F51}" type="presOf" srcId="{1FC5273D-97CF-482D-939F-08616AB412DC}" destId="{3A42ACE6-529A-440F-92B5-75176658A9F4}" srcOrd="0" destOrd="0" presId="urn:microsoft.com/office/officeart/2005/8/layout/hierarchy2"/>
    <dgm:cxn modelId="{FB212E68-9714-4E45-A67D-DD725BEC09D8}" type="presOf" srcId="{AB81BD45-710E-4F80-B629-DDA25DB742C7}" destId="{F8A611E4-E58F-43E2-B266-49AE1DE65E39}" srcOrd="1" destOrd="0" presId="urn:microsoft.com/office/officeart/2005/8/layout/hierarchy2"/>
    <dgm:cxn modelId="{BDBE6444-418D-4BA0-A9FB-007968C01DB8}" type="presOf" srcId="{7A33E9C8-CA02-40DE-8845-8FFE625D7F59}" destId="{3BBE2CD2-FAB3-47C4-B701-AD197028114B}" srcOrd="1" destOrd="0" presId="urn:microsoft.com/office/officeart/2005/8/layout/hierarchy2"/>
    <dgm:cxn modelId="{08EF124A-FFF3-4A71-8547-4B726D97D40D}" type="presOf" srcId="{7A33E9C8-CA02-40DE-8845-8FFE625D7F59}" destId="{62A26336-061F-4E98-BA2E-37281BF6AC7E}" srcOrd="0" destOrd="0" presId="urn:microsoft.com/office/officeart/2005/8/layout/hierarchy2"/>
    <dgm:cxn modelId="{16F887F2-4DE3-4420-B41C-E92E61E60B3D}" srcId="{F5863D17-6C88-4D6D-83EB-401EB4DF2C26}" destId="{D7659710-85AF-44F2-953E-A49A9F10487F}" srcOrd="0" destOrd="0" parTransId="{24F2D01B-8839-4BC1-9268-2995667C06B0}" sibTransId="{9F493851-6F61-4EFF-A9DF-7AD0F77A9F48}"/>
    <dgm:cxn modelId="{A41324AB-A573-4BDB-96F0-2A5740BAEBC9}" srcId="{D7659710-85AF-44F2-953E-A49A9F10487F}" destId="{95DB942D-AF5A-44AD-959E-89A18706387B}" srcOrd="0" destOrd="0" parTransId="{5A143561-03D5-41BC-B2BF-A73F20B089BC}" sibTransId="{43F9F5BC-D745-41A9-9263-A5A4B54049CF}"/>
    <dgm:cxn modelId="{D5C71EE4-B98E-45F6-8EB5-D214D9B299FA}" srcId="{1FC5273D-97CF-482D-939F-08616AB412DC}" destId="{0DDA7E87-16A6-4719-A0BD-228E22EE1121}" srcOrd="0" destOrd="0" parTransId="{7A33E9C8-CA02-40DE-8845-8FFE625D7F59}" sibTransId="{0E19E66A-D0BA-48C0-BB5D-60F816641847}"/>
    <dgm:cxn modelId="{9D7BE2CE-B655-487E-AE7F-7C9C77E81D32}" type="presOf" srcId="{3B7B3AA2-06A3-4FB0-93BC-B198391A3915}" destId="{156FBCAF-894D-489F-BC0E-3BBA2CB92FB1}" srcOrd="1" destOrd="0" presId="urn:microsoft.com/office/officeart/2005/8/layout/hierarchy2"/>
    <dgm:cxn modelId="{3CBB9C51-8E8E-4E57-84C4-28CC3B46CED1}" type="presOf" srcId="{0DDA7E87-16A6-4719-A0BD-228E22EE1121}" destId="{3B58D3FD-C45F-43F1-A7B5-B4B3573BFBB2}" srcOrd="0" destOrd="0" presId="urn:microsoft.com/office/officeart/2005/8/layout/hierarchy2"/>
    <dgm:cxn modelId="{28E52911-F786-4361-9585-727735DB7887}" type="presOf" srcId="{F5863D17-6C88-4D6D-83EB-401EB4DF2C26}" destId="{D8C95C39-163C-4F51-96CC-A8B6FFE3E071}" srcOrd="0" destOrd="0" presId="urn:microsoft.com/office/officeart/2005/8/layout/hierarchy2"/>
    <dgm:cxn modelId="{70EE7A1A-C763-4F17-9D5B-54D64F677EB4}" type="presOf" srcId="{D7659710-85AF-44F2-953E-A49A9F10487F}" destId="{AE639CB8-F578-405D-AAA1-7DC26FCC68C7}" srcOrd="0" destOrd="0" presId="urn:microsoft.com/office/officeart/2005/8/layout/hierarchy2"/>
    <dgm:cxn modelId="{A2CFFD9E-EA69-4654-8F62-384626C60834}" type="presOf" srcId="{AB81BD45-710E-4F80-B629-DDA25DB742C7}" destId="{BE3E8A80-A684-4786-B624-AC32B07E7DBE}" srcOrd="0" destOrd="0" presId="urn:microsoft.com/office/officeart/2005/8/layout/hierarchy2"/>
    <dgm:cxn modelId="{B312DD01-D408-44A0-899E-544FAF435A1A}" type="presOf" srcId="{5A143561-03D5-41BC-B2BF-A73F20B089BC}" destId="{599C31DB-9E49-4D81-AA39-006EF9D087F7}" srcOrd="1" destOrd="0" presId="urn:microsoft.com/office/officeart/2005/8/layout/hierarchy2"/>
    <dgm:cxn modelId="{6CEA4433-A740-43FA-95FD-F1FB6C212748}" type="presOf" srcId="{5A143561-03D5-41BC-B2BF-A73F20B089BC}" destId="{B3FA49B1-4D60-4D7D-BCF4-1869CC20DB9C}" srcOrd="0" destOrd="0" presId="urn:microsoft.com/office/officeart/2005/8/layout/hierarchy2"/>
    <dgm:cxn modelId="{FBB55E3C-410D-49F4-8B6C-05D545C1225F}" srcId="{95DB942D-AF5A-44AD-959E-89A18706387B}" destId="{1FC5273D-97CF-482D-939F-08616AB412DC}" srcOrd="0" destOrd="0" parTransId="{3B7B3AA2-06A3-4FB0-93BC-B198391A3915}" sibTransId="{F289FE7D-1034-4897-A20A-C1EC6941DD23}"/>
    <dgm:cxn modelId="{A911B134-8DB2-4F7B-86FE-74EFD7532FD5}" type="presOf" srcId="{24371C1E-AE7C-42B1-A7FB-82B85F01FB5E}" destId="{D03401FC-4897-430A-8B0B-ED7B9C616722}" srcOrd="0" destOrd="0" presId="urn:microsoft.com/office/officeart/2005/8/layout/hierarchy2"/>
    <dgm:cxn modelId="{0C2E9C00-2708-43CA-9C61-3EE4C89CBEEE}" srcId="{1FC5273D-97CF-482D-939F-08616AB412DC}" destId="{24371C1E-AE7C-42B1-A7FB-82B85F01FB5E}" srcOrd="1" destOrd="0" parTransId="{AB81BD45-710E-4F80-B629-DDA25DB742C7}" sibTransId="{86E55447-0EDD-4163-918E-B9F7BABD0986}"/>
    <dgm:cxn modelId="{3EBE0791-08C2-4F82-A66C-406F48869E84}" type="presParOf" srcId="{D8C95C39-163C-4F51-96CC-A8B6FFE3E071}" destId="{501FF882-7CD2-4939-B4CA-2F8D7B8A29E4}" srcOrd="0" destOrd="0" presId="urn:microsoft.com/office/officeart/2005/8/layout/hierarchy2"/>
    <dgm:cxn modelId="{5C89783E-FEED-4932-A796-CF9B2F04E3CE}" type="presParOf" srcId="{501FF882-7CD2-4939-B4CA-2F8D7B8A29E4}" destId="{AE639CB8-F578-405D-AAA1-7DC26FCC68C7}" srcOrd="0" destOrd="0" presId="urn:microsoft.com/office/officeart/2005/8/layout/hierarchy2"/>
    <dgm:cxn modelId="{259484F3-5769-4106-94FF-A709F4C46B7C}" type="presParOf" srcId="{501FF882-7CD2-4939-B4CA-2F8D7B8A29E4}" destId="{E1130CBB-B892-498F-B688-CAECAE54BD8E}" srcOrd="1" destOrd="0" presId="urn:microsoft.com/office/officeart/2005/8/layout/hierarchy2"/>
    <dgm:cxn modelId="{47EE4165-9245-4F5F-91A6-64049CE5E20E}" type="presParOf" srcId="{E1130CBB-B892-498F-B688-CAECAE54BD8E}" destId="{B3FA49B1-4D60-4D7D-BCF4-1869CC20DB9C}" srcOrd="0" destOrd="0" presId="urn:microsoft.com/office/officeart/2005/8/layout/hierarchy2"/>
    <dgm:cxn modelId="{B6F28C05-3E4E-477D-9CFA-E1C012676062}" type="presParOf" srcId="{B3FA49B1-4D60-4D7D-BCF4-1869CC20DB9C}" destId="{599C31DB-9E49-4D81-AA39-006EF9D087F7}" srcOrd="0" destOrd="0" presId="urn:microsoft.com/office/officeart/2005/8/layout/hierarchy2"/>
    <dgm:cxn modelId="{9F78AEEA-9CFC-476F-9ABB-E3A6D1CC12AA}" type="presParOf" srcId="{E1130CBB-B892-498F-B688-CAECAE54BD8E}" destId="{C161F25C-47E1-40BA-9C48-23DFB951B185}" srcOrd="1" destOrd="0" presId="urn:microsoft.com/office/officeart/2005/8/layout/hierarchy2"/>
    <dgm:cxn modelId="{3A7395DE-5143-41C2-A242-98F76DDBB36D}" type="presParOf" srcId="{C161F25C-47E1-40BA-9C48-23DFB951B185}" destId="{94EC100D-D425-4DEB-94EF-8570C2003101}" srcOrd="0" destOrd="0" presId="urn:microsoft.com/office/officeart/2005/8/layout/hierarchy2"/>
    <dgm:cxn modelId="{477580D5-6C95-4C3B-9024-7B53410E12B8}" type="presParOf" srcId="{C161F25C-47E1-40BA-9C48-23DFB951B185}" destId="{6CE1D4E0-BCA4-481F-8AA1-5ED5D61EDF1A}" srcOrd="1" destOrd="0" presId="urn:microsoft.com/office/officeart/2005/8/layout/hierarchy2"/>
    <dgm:cxn modelId="{1308D8E4-A29C-439D-94A9-8E77EB8C4E43}" type="presParOf" srcId="{6CE1D4E0-BCA4-481F-8AA1-5ED5D61EDF1A}" destId="{F0247549-DCCB-4271-A0CB-9DB39427EAEC}" srcOrd="0" destOrd="0" presId="urn:microsoft.com/office/officeart/2005/8/layout/hierarchy2"/>
    <dgm:cxn modelId="{C4BEADB9-A215-4100-9DFD-FA2918D06AE5}" type="presParOf" srcId="{F0247549-DCCB-4271-A0CB-9DB39427EAEC}" destId="{156FBCAF-894D-489F-BC0E-3BBA2CB92FB1}" srcOrd="0" destOrd="0" presId="urn:microsoft.com/office/officeart/2005/8/layout/hierarchy2"/>
    <dgm:cxn modelId="{47BEAC44-2DAC-4E4F-93F1-F98B206A8F1C}" type="presParOf" srcId="{6CE1D4E0-BCA4-481F-8AA1-5ED5D61EDF1A}" destId="{DA71FBFE-22D0-4216-9E17-32980CEC98B4}" srcOrd="1" destOrd="0" presId="urn:microsoft.com/office/officeart/2005/8/layout/hierarchy2"/>
    <dgm:cxn modelId="{BB771C11-CCE4-4240-A639-2C3B368505A4}" type="presParOf" srcId="{DA71FBFE-22D0-4216-9E17-32980CEC98B4}" destId="{3A42ACE6-529A-440F-92B5-75176658A9F4}" srcOrd="0" destOrd="0" presId="urn:microsoft.com/office/officeart/2005/8/layout/hierarchy2"/>
    <dgm:cxn modelId="{66CB87AD-6379-454C-8C3B-1E567EEAE444}" type="presParOf" srcId="{DA71FBFE-22D0-4216-9E17-32980CEC98B4}" destId="{32D10D61-A2BA-412C-A9F5-2CC44C168A26}" srcOrd="1" destOrd="0" presId="urn:microsoft.com/office/officeart/2005/8/layout/hierarchy2"/>
    <dgm:cxn modelId="{950EF7C2-1C48-4CC6-BF4D-61F306FEC847}" type="presParOf" srcId="{32D10D61-A2BA-412C-A9F5-2CC44C168A26}" destId="{62A26336-061F-4E98-BA2E-37281BF6AC7E}" srcOrd="0" destOrd="0" presId="urn:microsoft.com/office/officeart/2005/8/layout/hierarchy2"/>
    <dgm:cxn modelId="{5E915029-80B4-40B7-B7FE-8AD4B60D6C92}" type="presParOf" srcId="{62A26336-061F-4E98-BA2E-37281BF6AC7E}" destId="{3BBE2CD2-FAB3-47C4-B701-AD197028114B}" srcOrd="0" destOrd="0" presId="urn:microsoft.com/office/officeart/2005/8/layout/hierarchy2"/>
    <dgm:cxn modelId="{D80279BB-882B-40B5-B443-30B1C8931E5B}" type="presParOf" srcId="{32D10D61-A2BA-412C-A9F5-2CC44C168A26}" destId="{3BFFD66B-7214-4286-9D62-5D6A83DCB9A9}" srcOrd="1" destOrd="0" presId="urn:microsoft.com/office/officeart/2005/8/layout/hierarchy2"/>
    <dgm:cxn modelId="{BF79E771-091D-49AC-B70C-E1A8ACCD106E}" type="presParOf" srcId="{3BFFD66B-7214-4286-9D62-5D6A83DCB9A9}" destId="{3B58D3FD-C45F-43F1-A7B5-B4B3573BFBB2}" srcOrd="0" destOrd="0" presId="urn:microsoft.com/office/officeart/2005/8/layout/hierarchy2"/>
    <dgm:cxn modelId="{9D588534-60C6-4071-A329-C0E1A3FEE236}" type="presParOf" srcId="{3BFFD66B-7214-4286-9D62-5D6A83DCB9A9}" destId="{7779E542-AC84-4A8E-B750-C22C3BB10CEE}" srcOrd="1" destOrd="0" presId="urn:microsoft.com/office/officeart/2005/8/layout/hierarchy2"/>
    <dgm:cxn modelId="{B4CA0729-B0B5-4BEC-9E97-238B7AED4EE8}" type="presParOf" srcId="{32D10D61-A2BA-412C-A9F5-2CC44C168A26}" destId="{BE3E8A80-A684-4786-B624-AC32B07E7DBE}" srcOrd="2" destOrd="0" presId="urn:microsoft.com/office/officeart/2005/8/layout/hierarchy2"/>
    <dgm:cxn modelId="{9E4DDEE3-1B69-49B3-A9F6-6050C267A0A1}" type="presParOf" srcId="{BE3E8A80-A684-4786-B624-AC32B07E7DBE}" destId="{F8A611E4-E58F-43E2-B266-49AE1DE65E39}" srcOrd="0" destOrd="0" presId="urn:microsoft.com/office/officeart/2005/8/layout/hierarchy2"/>
    <dgm:cxn modelId="{0AFD3609-D4D2-416E-8349-E831FCE618EC}" type="presParOf" srcId="{32D10D61-A2BA-412C-A9F5-2CC44C168A26}" destId="{D59A46AA-4A79-4A67-9F74-78FCBF460DEB}" srcOrd="3" destOrd="0" presId="urn:microsoft.com/office/officeart/2005/8/layout/hierarchy2"/>
    <dgm:cxn modelId="{BD86DDF8-E6FE-47F7-B28C-12C3933D2A4F}" type="presParOf" srcId="{D59A46AA-4A79-4A67-9F74-78FCBF460DEB}" destId="{D03401FC-4897-430A-8B0B-ED7B9C616722}" srcOrd="0" destOrd="0" presId="urn:microsoft.com/office/officeart/2005/8/layout/hierarchy2"/>
    <dgm:cxn modelId="{0BB40ABA-E669-4A2C-91D2-C934DB33B9B8}" type="presParOf" srcId="{D59A46AA-4A79-4A67-9F74-78FCBF460DEB}" destId="{EFA38571-D803-43E8-9B3B-DB519414FEBF}" srcOrd="1" destOrd="0" presId="urn:microsoft.com/office/officeart/2005/8/layout/hierarchy2"/>
  </dgm:cxnLst>
  <dgm:bg>
    <a:effectLst>
      <a:outerShdw blurRad="50800" dist="38100" dir="18900000" algn="b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639CB8-F578-405D-AAA1-7DC26FCC68C7}">
      <dsp:nvSpPr>
        <dsp:cNvPr id="0" name=""/>
        <dsp:cNvSpPr/>
      </dsp:nvSpPr>
      <dsp:spPr>
        <a:xfrm>
          <a:off x="5212" y="1668065"/>
          <a:ext cx="1687810" cy="1488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/>
            </a:rPr>
            <a:t>Building a new nation’s Capital City</a:t>
          </a:r>
          <a:endParaRPr lang="en-US" sz="2000" b="1" kern="1200" dirty="0">
            <a:effectLst/>
          </a:endParaRPr>
        </a:p>
      </dsp:txBody>
      <dsp:txXfrm>
        <a:off x="5212" y="1668065"/>
        <a:ext cx="1687810" cy="1488488"/>
      </dsp:txXfrm>
    </dsp:sp>
    <dsp:sp modelId="{B3FA49B1-4D60-4D7D-BCF4-1869CC20DB9C}">
      <dsp:nvSpPr>
        <dsp:cNvPr id="0" name=""/>
        <dsp:cNvSpPr/>
      </dsp:nvSpPr>
      <dsp:spPr>
        <a:xfrm rot="21172214">
          <a:off x="1692534" y="2388625"/>
          <a:ext cx="126262" cy="31697"/>
        </a:xfrm>
        <a:custGeom>
          <a:avLst/>
          <a:gdLst/>
          <a:ahLst/>
          <a:cxnLst/>
          <a:rect l="0" t="0" r="0" b="0"/>
          <a:pathLst>
            <a:path>
              <a:moveTo>
                <a:pt x="0" y="15848"/>
              </a:moveTo>
              <a:lnTo>
                <a:pt x="126262" y="1584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172214">
        <a:off x="1752509" y="2401317"/>
        <a:ext cx="6313" cy="6313"/>
      </dsp:txXfrm>
    </dsp:sp>
    <dsp:sp modelId="{94EC100D-D425-4DEB-94EF-8570C2003101}">
      <dsp:nvSpPr>
        <dsp:cNvPr id="0" name=""/>
        <dsp:cNvSpPr/>
      </dsp:nvSpPr>
      <dsp:spPr>
        <a:xfrm>
          <a:off x="1818308" y="1974685"/>
          <a:ext cx="1687810" cy="8439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3D design</a:t>
          </a:r>
          <a:endParaRPr lang="en-US" sz="2100" b="1" kern="1200" dirty="0"/>
        </a:p>
      </dsp:txBody>
      <dsp:txXfrm>
        <a:off x="1818308" y="1974685"/>
        <a:ext cx="1687810" cy="843905"/>
      </dsp:txXfrm>
    </dsp:sp>
    <dsp:sp modelId="{F0247549-DCCB-4271-A0CB-9DB39427EAEC}">
      <dsp:nvSpPr>
        <dsp:cNvPr id="0" name=""/>
        <dsp:cNvSpPr/>
      </dsp:nvSpPr>
      <dsp:spPr>
        <a:xfrm>
          <a:off x="3506119" y="2380789"/>
          <a:ext cx="76120" cy="31697"/>
        </a:xfrm>
        <a:custGeom>
          <a:avLst/>
          <a:gdLst/>
          <a:ahLst/>
          <a:cxnLst/>
          <a:rect l="0" t="0" r="0" b="0"/>
          <a:pathLst>
            <a:path>
              <a:moveTo>
                <a:pt x="0" y="15848"/>
              </a:moveTo>
              <a:lnTo>
                <a:pt x="76120" y="1584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542276" y="2394735"/>
        <a:ext cx="3806" cy="3806"/>
      </dsp:txXfrm>
    </dsp:sp>
    <dsp:sp modelId="{3A42ACE6-529A-440F-92B5-75176658A9F4}">
      <dsp:nvSpPr>
        <dsp:cNvPr id="0" name=""/>
        <dsp:cNvSpPr/>
      </dsp:nvSpPr>
      <dsp:spPr>
        <a:xfrm>
          <a:off x="3582239" y="1974685"/>
          <a:ext cx="1570642" cy="8439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2D map</a:t>
          </a:r>
          <a:endParaRPr lang="en-US" sz="2100" b="1" kern="1200" dirty="0"/>
        </a:p>
      </dsp:txBody>
      <dsp:txXfrm>
        <a:off x="3582239" y="1974685"/>
        <a:ext cx="1570642" cy="843905"/>
      </dsp:txXfrm>
    </dsp:sp>
    <dsp:sp modelId="{62A26336-061F-4E98-BA2E-37281BF6AC7E}">
      <dsp:nvSpPr>
        <dsp:cNvPr id="0" name=""/>
        <dsp:cNvSpPr/>
      </dsp:nvSpPr>
      <dsp:spPr>
        <a:xfrm>
          <a:off x="5152881" y="2380789"/>
          <a:ext cx="1824826" cy="31697"/>
        </a:xfrm>
        <a:custGeom>
          <a:avLst/>
          <a:gdLst/>
          <a:ahLst/>
          <a:cxnLst/>
          <a:rect l="0" t="0" r="0" b="0"/>
          <a:pathLst>
            <a:path>
              <a:moveTo>
                <a:pt x="0" y="15848"/>
              </a:moveTo>
              <a:lnTo>
                <a:pt x="1824826" y="1584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019674" y="2351017"/>
        <a:ext cx="91241" cy="91241"/>
      </dsp:txXfrm>
    </dsp:sp>
    <dsp:sp modelId="{3B58D3FD-C45F-43F1-A7B5-B4B3573BFBB2}">
      <dsp:nvSpPr>
        <dsp:cNvPr id="0" name=""/>
        <dsp:cNvSpPr/>
      </dsp:nvSpPr>
      <dsp:spPr>
        <a:xfrm>
          <a:off x="6977708" y="1974685"/>
          <a:ext cx="1914533" cy="8439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Instruct to</a:t>
          </a:r>
          <a:br>
            <a:rPr lang="en-US" sz="2100" b="1" kern="1200" dirty="0" smtClean="0"/>
          </a:br>
          <a:r>
            <a:rPr lang="en-US" sz="2100" b="1" kern="1200" dirty="0" smtClean="0"/>
            <a:t>destruct</a:t>
          </a:r>
          <a:endParaRPr lang="en-US" sz="2100" b="1" kern="1200" dirty="0"/>
        </a:p>
      </dsp:txBody>
      <dsp:txXfrm>
        <a:off x="6977708" y="1974685"/>
        <a:ext cx="1914533" cy="843905"/>
      </dsp:txXfrm>
    </dsp:sp>
    <dsp:sp modelId="{BE3E8A80-A684-4786-B624-AC32B07E7DBE}">
      <dsp:nvSpPr>
        <dsp:cNvPr id="0" name=""/>
        <dsp:cNvSpPr/>
      </dsp:nvSpPr>
      <dsp:spPr>
        <a:xfrm>
          <a:off x="5152881" y="2380789"/>
          <a:ext cx="91074" cy="31697"/>
        </a:xfrm>
        <a:custGeom>
          <a:avLst/>
          <a:gdLst/>
          <a:ahLst/>
          <a:cxnLst/>
          <a:rect l="0" t="0" r="0" b="0"/>
          <a:pathLst>
            <a:path>
              <a:moveTo>
                <a:pt x="0" y="15848"/>
              </a:moveTo>
              <a:lnTo>
                <a:pt x="91074" y="1584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96142" y="2394361"/>
        <a:ext cx="4553" cy="4553"/>
      </dsp:txXfrm>
    </dsp:sp>
    <dsp:sp modelId="{D03401FC-4897-430A-8B0B-ED7B9C616722}">
      <dsp:nvSpPr>
        <dsp:cNvPr id="0" name=""/>
        <dsp:cNvSpPr/>
      </dsp:nvSpPr>
      <dsp:spPr>
        <a:xfrm>
          <a:off x="5243956" y="1974685"/>
          <a:ext cx="1687810" cy="8439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Evaluation</a:t>
          </a:r>
          <a:endParaRPr lang="en-US" sz="2100" kern="1200" dirty="0"/>
        </a:p>
      </dsp:txBody>
      <dsp:txXfrm>
        <a:off x="5243956" y="1974685"/>
        <a:ext cx="1687810" cy="8439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TCTP JICA RECSAM                                               12 Jul - 6 Aug 2010</a:t>
            </a:r>
            <a:endParaRPr lang="en-US" dirty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355A167-D264-4DE8-A3AC-CA2AE0FA99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TCTP JICA RECSAM                                               12 Jul - 6 Aug 2010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D1E2C2F-4099-4681-8533-105F43F9E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TCTP JICA RECSAM                                               12 Jul - 6 Aug 2010</a:t>
            </a:r>
            <a:endParaRPr lang="en-US" dirty="0"/>
          </a:p>
        </p:txBody>
      </p:sp>
      <p:sp>
        <p:nvSpPr>
          <p:cNvPr id="4710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B6A9C3-AEDD-43CE-B746-070ACF391A09}" type="slidenum">
              <a:rPr lang="en-US" smtClean="0">
                <a:latin typeface="Arial" charset="0"/>
              </a:rPr>
              <a:pPr/>
              <a:t>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4710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7110" name="Slide Number Placeholder 3"/>
          <p:cNvSpPr txBox="1">
            <a:spLocks noGrp="1"/>
          </p:cNvSpPr>
          <p:nvPr/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24" tIns="46662" rIns="93324" bIns="46662" anchor="b"/>
          <a:lstStyle/>
          <a:p>
            <a:pPr algn="r"/>
            <a:fld id="{F81E8662-F44F-4F57-A00D-53C6E7EC1BE0}" type="slidenum">
              <a:rPr lang="en-US" sz="1200"/>
              <a:pPr algn="r"/>
              <a:t>1</a:t>
            </a:fld>
            <a:endParaRPr lang="en-US" sz="1200" dirty="0"/>
          </a:p>
        </p:txBody>
      </p:sp>
      <p:sp>
        <p:nvSpPr>
          <p:cNvPr id="47111" name="Date Placeholder 6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TCTP JICA RECSAM                                               12 Jul - 6 Aug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E2C2F-4099-4681-8533-105F43F9E78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TCTP JICA RECSAM                                               12 Jul - 6 Aug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E2C2F-4099-4681-8533-105F43F9E78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TCTP JICA RECSAM                                               12 Jul - 6 Aug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E2C2F-4099-4681-8533-105F43F9E78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TCTP JICA RECSAM                                               12 Jul - 6 Aug 2010</a:t>
            </a:r>
            <a:endParaRPr lang="en-US" dirty="0"/>
          </a:p>
        </p:txBody>
      </p:sp>
      <p:sp>
        <p:nvSpPr>
          <p:cNvPr id="4710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B6A9C3-AEDD-43CE-B746-070ACF391A09}" type="slidenum">
              <a:rPr lang="en-US" smtClean="0">
                <a:latin typeface="Arial" charset="0"/>
              </a:rPr>
              <a:pPr/>
              <a:t>25</a:t>
            </a:fld>
            <a:endParaRPr lang="en-US" dirty="0" smtClean="0">
              <a:latin typeface="Arial" charset="0"/>
            </a:endParaRPr>
          </a:p>
        </p:txBody>
      </p:sp>
      <p:sp>
        <p:nvSpPr>
          <p:cNvPr id="4710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7110" name="Slide Number Placeholder 3"/>
          <p:cNvSpPr txBox="1">
            <a:spLocks noGrp="1"/>
          </p:cNvSpPr>
          <p:nvPr/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24" tIns="46662" rIns="93324" bIns="46662" anchor="b"/>
          <a:lstStyle/>
          <a:p>
            <a:pPr algn="r"/>
            <a:fld id="{F81E8662-F44F-4F57-A00D-53C6E7EC1BE0}" type="slidenum">
              <a:rPr lang="en-US" sz="1200"/>
              <a:pPr algn="r"/>
              <a:t>25</a:t>
            </a:fld>
            <a:endParaRPr lang="en-US" sz="1200" dirty="0"/>
          </a:p>
        </p:txBody>
      </p:sp>
      <p:sp>
        <p:nvSpPr>
          <p:cNvPr id="47111" name="Date Placeholder 6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TCTP JICA RECSAM                                               12 Jul - 6 Aug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E2C2F-4099-4681-8533-105F43F9E78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TCTP JICA RECSAM                                               12 Jul - 6 Aug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E2C2F-4099-4681-8533-105F43F9E78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TCTP JICA RECSAM                                               12 Jul - 6 Aug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E2C2F-4099-4681-8533-105F43F9E78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TCTP JICA RECSAM                                               12 Jul - 6 Aug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E2C2F-4099-4681-8533-105F43F9E78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89DAFFA-1E08-47B7-B767-62D66E80A66F}" type="datetime1">
              <a:rPr lang="en-US" smtClean="0"/>
              <a:pPr>
                <a:defRPr/>
              </a:pPr>
              <a:t>12/7/2011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8F0F4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F8E6CC2-90AD-464F-AC62-7F942350C6F2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CF5716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A3488-64C8-426B-9B15-88C13C91C952}" type="datetime1">
              <a:rPr lang="en-US" smtClean="0"/>
              <a:pPr>
                <a:defRPr/>
              </a:pPr>
              <a:t>12/7/2011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472C9-DEAA-4B52-ABE2-C3819E204C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B875D-FB31-4359-B610-8DC1FA6C9946}" type="datetime1">
              <a:rPr lang="en-US" smtClean="0"/>
              <a:pPr>
                <a:defRPr/>
              </a:pPr>
              <a:t>12/7/2011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87951-60D3-4D66-97BE-B935505EA6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35479-9E64-4B83-B3FA-2DAB54FCCAD4}" type="datetime1">
              <a:rPr lang="en-US" smtClean="0"/>
              <a:pPr>
                <a:defRPr/>
              </a:pPr>
              <a:t>12/7/2011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68CAB-FABD-461F-B8DD-AE4DB49AF7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5FECF-AD29-436E-9A8D-B0A7F6520D73}" type="datetime1">
              <a:rPr lang="en-US" smtClean="0"/>
              <a:pPr>
                <a:defRPr/>
              </a:pPr>
              <a:t>12/7/2011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C33AA-D34E-4991-9839-8ED9659DD1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09979D-988B-4516-A8C4-A4DB72A4B4FC}" type="datetime1">
              <a:rPr lang="en-US" smtClean="0"/>
              <a:pPr>
                <a:defRPr/>
              </a:pPr>
              <a:t>12/7/2011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16E7F-DF03-4942-994F-6AAF7C598A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4B9A83-34E8-478A-8A22-53FC11538876}" type="datetime1">
              <a:rPr lang="en-US" smtClean="0"/>
              <a:pPr>
                <a:defRPr/>
              </a:pPr>
              <a:t>12/7/2011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970B5-4220-476B-BB26-10B2401E03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532D22-37CC-4553-A449-8A921F3887C0}" type="datetime1">
              <a:rPr lang="en-US" smtClean="0"/>
              <a:pPr>
                <a:defRPr/>
              </a:pPr>
              <a:t>12/7/2011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7150D-6031-440A-9959-0D92304339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B7020-6BD3-47A6-95A5-5174EBAF0A85}" type="datetime1">
              <a:rPr lang="en-US" smtClean="0"/>
              <a:pPr>
                <a:defRPr/>
              </a:pPr>
              <a:t>12/7/2011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2C3C0-DBDF-441E-B334-15E86C027F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F4FE6A-BC47-4327-8E7A-52F96C3BA982}" type="datetime1">
              <a:rPr lang="en-US" smtClean="0"/>
              <a:pPr>
                <a:defRPr/>
              </a:pPr>
              <a:t>12/7/2011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73363-F0C3-4283-97E2-35E78E6B6C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66564D-3CB9-48DD-83C4-58BCA4E3576D}" type="datetime1">
              <a:rPr lang="en-US" smtClean="0"/>
              <a:pPr>
                <a:defRPr/>
              </a:pPr>
              <a:t>12/7/2011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FB1CE-91C8-4172-A271-0153130A4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fld id="{9DED1168-6DF0-4BAA-928E-F0C8DC358960}" type="datetime1">
              <a:rPr lang="en-US" smtClean="0"/>
              <a:pPr>
                <a:defRPr/>
              </a:pPr>
              <a:t>12/7/2011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fld id="{8423E8BF-0CB1-4874-9709-A4819B865A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9" r:id="rId1"/>
    <p:sldLayoutId id="2147484295" r:id="rId2"/>
    <p:sldLayoutId id="2147484300" r:id="rId3"/>
    <p:sldLayoutId id="2147484301" r:id="rId4"/>
    <p:sldLayoutId id="2147484302" r:id="rId5"/>
    <p:sldLayoutId id="2147484303" r:id="rId6"/>
    <p:sldLayoutId id="2147484296" r:id="rId7"/>
    <p:sldLayoutId id="2147484304" r:id="rId8"/>
    <p:sldLayoutId id="2147484305" r:id="rId9"/>
    <p:sldLayoutId id="2147484297" r:id="rId10"/>
    <p:sldLayoutId id="21474842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0" y="914400"/>
            <a:ext cx="9144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4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Problem-Based Learning </a:t>
            </a:r>
            <a:br>
              <a:rPr lang="en-US" sz="4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the 4 Core Areas (PBL4C):</a:t>
            </a:r>
            <a:r>
              <a:rPr lang="en-US" sz="4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4800" dirty="0" smtClean="0">
                <a:latin typeface="Calibri" pitchFamily="34" charset="0"/>
                <a:cs typeface="Calibri" pitchFamily="34" charset="0"/>
              </a:rPr>
            </a:br>
            <a:r>
              <a:rPr lang="en-US" sz="40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identifying &amp; redefining values</a:t>
            </a:r>
            <a: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for nurturing creativity </a:t>
            </a:r>
            <a:b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in building a new nation </a:t>
            </a:r>
            <a:b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in Southeast Asia</a:t>
            </a:r>
            <a:endParaRPr lang="en-MY" sz="48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76200" y="53340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ms-MY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Teoh Boon </a:t>
            </a:r>
            <a:r>
              <a:rPr lang="ms-MY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Tat, </a:t>
            </a:r>
            <a:r>
              <a:rPr lang="en-GB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Warabhorn Preechaporn,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GB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Leong Chee Kin &amp; Fong Ho Kheong</a:t>
            </a:r>
            <a:endParaRPr lang="ms-MY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ms-MY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Mathematics </a:t>
            </a:r>
            <a:r>
              <a:rPr lang="ms-MY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Education </a:t>
            </a:r>
            <a:r>
              <a:rPr lang="ms-MY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Specialists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ms-MY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SEAMEO RECSAM</a:t>
            </a:r>
            <a:endParaRPr lang="ms-MY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A9E29F1-8AF6-4B58-BD8B-C661E71A210C}" type="slidenum">
              <a:rPr lang="en-US" smtClean="0">
                <a:latin typeface="Arial" charset="0"/>
              </a:rPr>
              <a:pPr/>
              <a:t>1</a:t>
            </a:fld>
            <a:endParaRPr lang="en-US" dirty="0" smtClean="0">
              <a:solidFill>
                <a:srgbClr val="CF571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1219200"/>
          </a:xfrm>
        </p:spPr>
        <p:txBody>
          <a:bodyPr/>
          <a:lstStyle/>
          <a:p>
            <a:r>
              <a:rPr lang="en-US" sz="3200" dirty="0" smtClean="0"/>
              <a:t>Read the instruction carefully on the piece of paper given to you.</a:t>
            </a:r>
          </a:p>
          <a:p>
            <a:endParaRPr lang="en-US" sz="3200" dirty="0" smtClean="0">
              <a:solidFill>
                <a:srgbClr val="000099"/>
              </a:solidFill>
              <a:latin typeface="Calibri" pitchFamily="34" charset="0"/>
            </a:endParaRPr>
          </a:p>
          <a:p>
            <a:endParaRPr lang="en-US" sz="3200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400" dirty="0" smtClean="0">
                <a:solidFill>
                  <a:srgbClr val="C00000"/>
                </a:solidFill>
              </a:rPr>
              <a:t>Scenario 4 – Instruct to Destruct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66800" y="2514600"/>
          <a:ext cx="7391400" cy="2743200"/>
        </p:xfrm>
        <a:graphic>
          <a:graphicData uri="http://schemas.openxmlformats.org/drawingml/2006/table">
            <a:tbl>
              <a:tblPr/>
              <a:tblGrid>
                <a:gridCol w="7391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i="1" spc="30" dirty="0"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Follow this instruction precisely. </a:t>
                      </a:r>
                      <a:endParaRPr lang="en-US" sz="3600" dirty="0"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i="1" spc="30" dirty="0"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You must make sure the city model be pushed down. </a:t>
                      </a:r>
                      <a:endParaRPr lang="en-US" sz="3600" i="1" spc="30" dirty="0" smtClean="0"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i="1" spc="30" dirty="0" smtClean="0"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Tear </a:t>
                      </a:r>
                      <a:r>
                        <a:rPr lang="en-US" sz="3600" i="1" spc="30" dirty="0"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the map to pieces.</a:t>
                      </a:r>
                      <a:endParaRPr lang="en-US" sz="3600" dirty="0"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i="1" spc="30" dirty="0"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Your </a:t>
                      </a:r>
                      <a:r>
                        <a:rPr lang="en-US" sz="3600" i="1" spc="30" dirty="0" smtClean="0"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Leader</a:t>
                      </a:r>
                      <a:endParaRPr lang="en-US" sz="3600" dirty="0"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47113" y="6492875"/>
            <a:ext cx="366712" cy="365125"/>
          </a:xfrm>
        </p:spPr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304800" y="2979737"/>
            <a:ext cx="88392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3600" dirty="0" smtClean="0">
              <a:solidFill>
                <a:srgbClr val="0000FF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Scenario 1 – 3D Construction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45920" y="3345497"/>
          <a:ext cx="5852160" cy="335280"/>
        </p:xfrm>
        <a:graphic>
          <a:graphicData uri="http://schemas.openxmlformats.org/drawingml/2006/table">
            <a:tbl>
              <a:tblPr/>
              <a:tblGrid>
                <a:gridCol w="2926080"/>
                <a:gridCol w="292608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7411" name="Picture 3" descr="IMG_717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57663" y="922337"/>
            <a:ext cx="3739564" cy="280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410" name="Picture 2" descr="IMG_717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1463" y="3829337"/>
            <a:ext cx="3739562" cy="280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409" name="Picture 0" descr="IMG_717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566236" y="3829337"/>
            <a:ext cx="3739564" cy="280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4" descr="IMG_717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71464" y="922337"/>
            <a:ext cx="3739563" cy="280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38916" name="Picture 7"/>
          <p:cNvPicPr preferRelativeResize="0">
            <a:picLocks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762000"/>
            <a:ext cx="4578600" cy="4038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8915" name="Picture 10"/>
          <p:cNvPicPr>
            <a:picLocks noChangeAspect="1" noChangeArrowheads="1"/>
          </p:cNvPicPr>
          <p:nvPr/>
        </p:nvPicPr>
        <p:blipFill>
          <a:blip r:embed="rId4" cstate="email">
            <a:lum bright="10000" contrast="10000"/>
          </a:blip>
          <a:srcRect/>
          <a:stretch>
            <a:fillRect/>
          </a:stretch>
        </p:blipFill>
        <p:spPr bwMode="auto">
          <a:xfrm>
            <a:off x="3886200" y="2667000"/>
            <a:ext cx="5181600" cy="3886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Title 2"/>
          <p:cNvSpPr txBox="1">
            <a:spLocks/>
          </p:cNvSpPr>
          <p:nvPr/>
        </p:nvSpPr>
        <p:spPr>
          <a:xfrm>
            <a:off x="0" y="-152400"/>
            <a:ext cx="91440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Scenario 2 – 3D to 2D map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304800" y="2895600"/>
            <a:ext cx="88392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3600" dirty="0" smtClean="0">
              <a:solidFill>
                <a:srgbClr val="0000FF"/>
              </a:solidFill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45920" y="3261360"/>
          <a:ext cx="5852160" cy="335280"/>
        </p:xfrm>
        <a:graphic>
          <a:graphicData uri="http://schemas.openxmlformats.org/drawingml/2006/table">
            <a:tbl>
              <a:tblPr/>
              <a:tblGrid>
                <a:gridCol w="2926080"/>
                <a:gridCol w="292608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645920" y="3253740"/>
          <a:ext cx="5852160" cy="350520"/>
        </p:xfrm>
        <a:graphic>
          <a:graphicData uri="http://schemas.openxmlformats.org/drawingml/2006/table">
            <a:tbl>
              <a:tblPr/>
              <a:tblGrid>
                <a:gridCol w="2926080"/>
                <a:gridCol w="292608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Title 2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Scenario 2 – Presentation to dignitaries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4" name="Picture 13" descr="IMG_717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505200" y="914400"/>
            <a:ext cx="5283200" cy="396240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5" name="Picture 14" descr="F:\MyPictures in F\2011_09_27\IMG_7053.JPG"/>
          <p:cNvPicPr>
            <a:picLocks noChangeAspect="1"/>
          </p:cNvPicPr>
          <p:nvPr/>
        </p:nvPicPr>
        <p:blipFill>
          <a:blip r:embed="rId4" cstate="email">
            <a:lum bright="10000"/>
          </a:blip>
          <a:srcRect/>
          <a:stretch>
            <a:fillRect/>
          </a:stretch>
        </p:blipFill>
        <p:spPr bwMode="auto">
          <a:xfrm>
            <a:off x="228600" y="2895600"/>
            <a:ext cx="4979408" cy="373380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lum bright="10000"/>
          </a:blip>
          <a:srcRect/>
          <a:stretch>
            <a:fillRect/>
          </a:stretch>
        </p:blipFill>
        <p:spPr bwMode="auto">
          <a:xfrm>
            <a:off x="4038600" y="2971800"/>
            <a:ext cx="4972501" cy="3733800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6" name="Picture 5" descr="IMG_7172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18532" y="762000"/>
            <a:ext cx="4739268" cy="388620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7" name="Title 2"/>
          <p:cNvSpPr txBox="1">
            <a:spLocks/>
          </p:cNvSpPr>
          <p:nvPr/>
        </p:nvSpPr>
        <p:spPr>
          <a:xfrm>
            <a:off x="0" y="-152400"/>
            <a:ext cx="91440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Scenario 4 – Instruct to Destruct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5059740"/>
            <a:ext cx="4953000" cy="12003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FF99"/>
                </a:solidFill>
              </a:rPr>
              <a:t>Consequences of inappropriate thoughts and values after much creativeness applied.</a:t>
            </a:r>
            <a:endParaRPr lang="en-US" sz="2400" b="1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0927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PBL4C, Cooperative and collaborative learning, &amp; </a:t>
            </a:r>
            <a:r>
              <a:rPr lang="en-US" dirty="0" smtClean="0">
                <a:solidFill>
                  <a:srgbClr val="C00000"/>
                </a:solidFill>
              </a:rPr>
              <a:t>Education for </a:t>
            </a:r>
            <a:r>
              <a:rPr lang="en-US" dirty="0" err="1" smtClean="0">
                <a:solidFill>
                  <a:srgbClr val="C00000"/>
                </a:solidFill>
              </a:rPr>
              <a:t>Intranational</a:t>
            </a:r>
            <a:r>
              <a:rPr lang="en-US" dirty="0" smtClean="0">
                <a:solidFill>
                  <a:srgbClr val="C00000"/>
                </a:solidFill>
              </a:rPr>
              <a:t> and International Understanding (EIU)</a:t>
            </a:r>
          </a:p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79475" lvl="1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PBL4C is a Learning in Context (Global Themes)</a:t>
            </a:r>
          </a:p>
          <a:p>
            <a:pPr marL="623887" indent="-514350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	Enhance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cooperative spirit within a group, and 		collaborative spirit between groups </a:t>
            </a:r>
          </a:p>
          <a:p>
            <a:pPr marL="623887" indent="-514350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0000FF"/>
                </a:solidFill>
              </a:rPr>
              <a:t>Patriotism-nationalism and</a:t>
            </a:r>
          </a:p>
          <a:p>
            <a:pPr marL="623887" indent="-514350">
              <a:buNone/>
            </a:pPr>
            <a:r>
              <a:rPr lang="en-US" dirty="0" smtClean="0">
                <a:solidFill>
                  <a:srgbClr val="0000FF"/>
                </a:solidFill>
              </a:rPr>
              <a:t>			international collaboration</a:t>
            </a:r>
          </a:p>
          <a:p>
            <a:pPr marL="623887" indent="-514350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	Education for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Intranational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&amp; 					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International Understanding (EIU)</a:t>
            </a:r>
          </a:p>
          <a:p>
            <a:pPr marL="623887" indent="-514350">
              <a:buNone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23887" indent="-514350"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 marL="623887" indent="-514350"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What have we learnt…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Identifying &amp; redefining values for creativity and sustaining entrepreneurship</a:t>
            </a:r>
          </a:p>
          <a:p>
            <a:endParaRPr lang="en-US" sz="1200" b="1" dirty="0" smtClean="0">
              <a:solidFill>
                <a:srgbClr val="0000FF"/>
              </a:solidFill>
            </a:endParaRPr>
          </a:p>
          <a:p>
            <a:r>
              <a:rPr lang="en-US" b="1" dirty="0" smtClean="0"/>
              <a:t>Values are of 2 types: </a:t>
            </a:r>
          </a:p>
          <a:p>
            <a:pPr marL="623887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constricted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values</a:t>
            </a:r>
            <a:r>
              <a:rPr lang="en-US" dirty="0" smtClean="0"/>
              <a:t> – limited, restricted, pseudo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eg</a:t>
            </a:r>
            <a:r>
              <a:rPr lang="en-US" dirty="0" smtClean="0"/>
              <a:t> cooperative spirit, nationalism, </a:t>
            </a:r>
          </a:p>
          <a:p>
            <a:pPr marL="623887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universal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values</a:t>
            </a:r>
            <a:r>
              <a:rPr lang="en-US" dirty="0" smtClean="0"/>
              <a:t> – unbound, boundless, real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eg</a:t>
            </a:r>
            <a:r>
              <a:rPr lang="en-US" dirty="0" smtClean="0"/>
              <a:t> collaborative spirit, inter-nationalism</a:t>
            </a:r>
          </a:p>
          <a:p>
            <a:pPr marL="623887" indent="-51435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Any practice of value is good, but if it is not universal enough, then it is not good enough.</a:t>
            </a:r>
            <a:r>
              <a:rPr lang="en-US" dirty="0" smtClean="0"/>
              <a:t> </a:t>
            </a:r>
            <a:endParaRPr lang="en-US" sz="1200" b="1" dirty="0" smtClean="0">
              <a:solidFill>
                <a:srgbClr val="0000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What have we learnt…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PBL4C, critical thinking and observation skills</a:t>
            </a:r>
          </a:p>
          <a:p>
            <a:pPr>
              <a:buNone/>
            </a:pPr>
            <a:endParaRPr lang="en-US" sz="500" b="1" dirty="0" smtClean="0"/>
          </a:p>
          <a:p>
            <a:pPr>
              <a:buNone/>
            </a:pPr>
            <a:r>
              <a:rPr lang="en-US" b="1" dirty="0" smtClean="0"/>
              <a:t>In Scenario 3 – learners using Form 2 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99"/>
                </a:solidFill>
              </a:rPr>
              <a:t>Practice Critical Thinking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critical person </a:t>
            </a:r>
            <a:r>
              <a:rPr lang="en-US" dirty="0" err="1" smtClean="0"/>
              <a:t>criticises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Tends to look at weaknesses and faults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Looks at the half empty rather than the half full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negative effects of Critical Thoughts can be known precisely using observation skills </a:t>
            </a:r>
            <a:br>
              <a:rPr lang="en-US" dirty="0" smtClean="0"/>
            </a:br>
            <a:r>
              <a:rPr lang="en-US" dirty="0" smtClean="0"/>
              <a:t>– looking </a:t>
            </a:r>
            <a:r>
              <a:rPr lang="en-US" b="1" dirty="0" smtClean="0"/>
              <a:t>within</a:t>
            </a:r>
            <a:r>
              <a:rPr lang="en-US" dirty="0" smtClean="0"/>
              <a:t> and without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Use introspection, self-reflection, meditation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99"/>
                </a:solidFill>
              </a:rPr>
              <a:t>Critiquing skills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99"/>
                </a:solidFill>
              </a:rPr>
              <a:t>More refined art of verbal, physical &amp; mental actions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99"/>
                </a:solidFill>
              </a:rPr>
              <a:t>Building a more cultured </a:t>
            </a:r>
            <a:r>
              <a:rPr lang="en-US" sz="2400" dirty="0" err="1" smtClean="0">
                <a:solidFill>
                  <a:srgbClr val="000099"/>
                </a:solidFill>
              </a:rPr>
              <a:t>civilisation</a:t>
            </a:r>
            <a:endParaRPr lang="en-US" sz="2400" dirty="0" smtClean="0">
              <a:solidFill>
                <a:srgbClr val="000099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What have we learnt…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PBL4C, critical thinking and observation skills</a:t>
            </a:r>
          </a:p>
          <a:p>
            <a:pPr>
              <a:buNone/>
            </a:pPr>
            <a:endParaRPr lang="en-US" sz="1100" b="1" dirty="0" smtClean="0"/>
          </a:p>
          <a:p>
            <a:pPr>
              <a:buNone/>
            </a:pPr>
            <a:r>
              <a:rPr lang="en-US" b="1" dirty="0" smtClean="0"/>
              <a:t>In Scenario 3 – learners using Form 2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A critical thought created in the mind is the spark that leads to many conflicts among humanity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FF"/>
                </a:solidFill>
              </a:rPr>
              <a:t>Nations promoting critical thinking as a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Higher Order Thinking Skill (HOTS) needs to be careful of what you want for your fellow </a:t>
            </a:r>
            <a:r>
              <a:rPr lang="en-US" sz="2400" dirty="0" smtClean="0">
                <a:solidFill>
                  <a:srgbClr val="0000FF"/>
                </a:solidFill>
              </a:rPr>
              <a:t>citizens…</a:t>
            </a:r>
            <a:endParaRPr lang="en-US" sz="2800" dirty="0" smtClean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Conflicts and wars start in the human mind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FF"/>
                </a:solidFill>
              </a:rPr>
              <a:t>The best defense is to dose this spark as it arises right in the mind… </a:t>
            </a:r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What have we learnt…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PBL4C, creative thinking and entrepreneurship</a:t>
            </a:r>
            <a:br>
              <a:rPr lang="en-US" b="1" dirty="0" smtClean="0">
                <a:solidFill>
                  <a:srgbClr val="0000FF"/>
                </a:solidFill>
              </a:rPr>
            </a:br>
            <a:endParaRPr lang="en-US" sz="1200" b="1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Problem-Based Learning the 4 Core Areas (PBL4C) enhances creative thinking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And thus opens wide the possibility of entrepreneurship</a:t>
            </a:r>
          </a:p>
          <a:p>
            <a:pPr>
              <a:buNone/>
            </a:pPr>
            <a:r>
              <a:rPr lang="en-US" dirty="0" smtClean="0"/>
              <a:t>How?</a:t>
            </a:r>
          </a:p>
          <a:p>
            <a:r>
              <a:rPr lang="en-US" dirty="0" smtClean="0"/>
              <a:t>It is learning about the world outside,</a:t>
            </a:r>
            <a:br>
              <a:rPr lang="en-US" dirty="0" smtClean="0"/>
            </a:br>
            <a:r>
              <a:rPr lang="en-US" dirty="0" smtClean="0"/>
              <a:t>realistically in the classroom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Learner Empowerment is </a:t>
            </a:r>
            <a:r>
              <a:rPr lang="en-US" dirty="0" err="1" smtClean="0">
                <a:solidFill>
                  <a:srgbClr val="0000FF"/>
                </a:solidFill>
              </a:rPr>
              <a:t>practised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r>
              <a:rPr lang="en-US" dirty="0" smtClean="0"/>
              <a:t>Mistakes made are not </a:t>
            </a:r>
            <a:r>
              <a:rPr lang="en-US" dirty="0" err="1" smtClean="0"/>
              <a:t>criticised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Risk takers can be trained</a:t>
            </a:r>
          </a:p>
          <a:p>
            <a:r>
              <a:rPr lang="en-US" sz="2700" dirty="0" smtClean="0"/>
              <a:t>Practice to Expect the Unexpected</a:t>
            </a:r>
          </a:p>
          <a:p>
            <a:r>
              <a:rPr lang="en-US" sz="2700" dirty="0" smtClean="0">
                <a:solidFill>
                  <a:srgbClr val="0000FF"/>
                </a:solidFill>
              </a:rPr>
              <a:t>Creativity can be trained</a:t>
            </a:r>
          </a:p>
          <a:p>
            <a:pPr lvl="4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What have we learnt…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09600"/>
            <a:ext cx="9163050" cy="4525962"/>
          </a:xfrm>
        </p:spPr>
        <p:txBody>
          <a:bodyPr/>
          <a:lstStyle/>
          <a:p>
            <a:pPr algn="just">
              <a:buNone/>
            </a:pPr>
            <a:r>
              <a:rPr lang="en-US" sz="32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Problem-Based Learning the 4 Core Areas (PBL4C) nurtures Creativity and Entrepreneurship…</a:t>
            </a:r>
          </a:p>
          <a:p>
            <a:pPr algn="just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PBL is a learning strategy using realistic context problems.</a:t>
            </a:r>
          </a:p>
          <a:p>
            <a:pPr algn="just">
              <a:buNone/>
            </a:pPr>
            <a:r>
              <a:rPr lang="en-US" sz="2800" b="1" dirty="0" smtClean="0">
                <a:latin typeface="Calibri" pitchFamily="34" charset="0"/>
              </a:rPr>
              <a:t>PBL processes (among others):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  <a:latin typeface="Calibri" pitchFamily="34" charset="0"/>
              </a:rPr>
              <a:t>identifying the problem;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  <a:latin typeface="Calibri" pitchFamily="34" charset="0"/>
              </a:rPr>
              <a:t>gathering the information given unique to the problem;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  <a:latin typeface="Calibri" pitchFamily="34" charset="0"/>
              </a:rPr>
              <a:t>procuring extra information in the view of finding a solution to the problem;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  <a:latin typeface="Calibri" pitchFamily="34" charset="0"/>
              </a:rPr>
              <a:t>generating possible solutions;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  <a:latin typeface="Calibri" pitchFamily="34" charset="0"/>
              </a:rPr>
              <a:t>communicating, accommodating, selecting and executing the best solution, and  </a:t>
            </a:r>
          </a:p>
          <a:p>
            <a:pPr algn="r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  <a:latin typeface="Calibri" pitchFamily="34" charset="0"/>
              </a:rPr>
              <a:t>making a presentation of the best solution. </a:t>
            </a:r>
            <a:endParaRPr lang="en-US" sz="28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rgbClr val="C00000"/>
                </a:solidFill>
              </a:rPr>
              <a:t>Introduction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Identifying &amp; redefining values for creativity and </a:t>
            </a:r>
            <a:r>
              <a:rPr lang="en-US" b="1" dirty="0" smtClean="0">
                <a:solidFill>
                  <a:srgbClr val="FF0000"/>
                </a:solidFill>
              </a:rPr>
              <a:t>sustaining</a:t>
            </a:r>
            <a:r>
              <a:rPr lang="en-US" b="1" dirty="0" smtClean="0">
                <a:solidFill>
                  <a:srgbClr val="0000FF"/>
                </a:solidFill>
              </a:rPr>
              <a:t> entrepreneurship</a:t>
            </a:r>
          </a:p>
          <a:p>
            <a:endParaRPr lang="en-US" sz="1200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Are values necessary for creativity and entrepreneurship? </a:t>
            </a:r>
          </a:p>
          <a:p>
            <a:r>
              <a:rPr lang="en-US" dirty="0" smtClean="0"/>
              <a:t>Personal benefits and gains are ultimately the driving forces in creativity and entrepreneurship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Creativity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FF"/>
                </a:solidFill>
              </a:rPr>
              <a:t>entrepreneurship</a:t>
            </a:r>
            <a:r>
              <a:rPr lang="en-US" dirty="0" smtClean="0"/>
              <a:t> can easily turn to become </a:t>
            </a:r>
            <a:r>
              <a:rPr lang="en-US" dirty="0" smtClean="0">
                <a:solidFill>
                  <a:srgbClr val="0000FF"/>
                </a:solidFill>
              </a:rPr>
              <a:t>cunningness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FF"/>
                </a:solidFill>
              </a:rPr>
              <a:t>dubious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schemes</a:t>
            </a:r>
            <a:r>
              <a:rPr lang="en-US" dirty="0" smtClean="0"/>
              <a:t> if conscience and values are absent</a:t>
            </a:r>
          </a:p>
          <a:p>
            <a:r>
              <a:rPr lang="en-US" dirty="0" smtClean="0"/>
              <a:t>Creativity and entrepreneurship can be sustained if guided by values</a:t>
            </a:r>
          </a:p>
          <a:p>
            <a:r>
              <a:rPr lang="en-US" dirty="0" smtClean="0"/>
              <a:t>Values cater to the customers, clients or users of the creative enterprises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What have we learnt…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Identifying &amp; redefining values for creativity and </a:t>
            </a:r>
            <a:r>
              <a:rPr lang="en-US" b="1" dirty="0" smtClean="0">
                <a:solidFill>
                  <a:srgbClr val="FF0000"/>
                </a:solidFill>
              </a:rPr>
              <a:t>sustaining</a:t>
            </a:r>
            <a:r>
              <a:rPr lang="en-US" b="1" dirty="0" smtClean="0">
                <a:solidFill>
                  <a:srgbClr val="0000FF"/>
                </a:solidFill>
              </a:rPr>
              <a:t> entrepreneurship</a:t>
            </a:r>
          </a:p>
          <a:p>
            <a:endParaRPr lang="en-US" sz="1100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Are values necessary for creativity and entrepreneurship? </a:t>
            </a:r>
          </a:p>
          <a:p>
            <a:r>
              <a:rPr lang="en-US" dirty="0" smtClean="0"/>
              <a:t>In free enterprises &amp; free markets, user choices determine sustainability of any creative products or services; if there is no demand, supply ceases.</a:t>
            </a:r>
          </a:p>
          <a:p>
            <a:pPr>
              <a:buNone/>
            </a:pPr>
            <a:r>
              <a:rPr lang="en-US" dirty="0" smtClean="0"/>
              <a:t>E.g.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Values integration enables reasonable profits, academic mathematics/business models teach </a:t>
            </a:r>
            <a:r>
              <a:rPr lang="en-US" dirty="0" err="1" smtClean="0">
                <a:solidFill>
                  <a:srgbClr val="0000FF"/>
                </a:solidFill>
              </a:rPr>
              <a:t>maximising</a:t>
            </a:r>
            <a:r>
              <a:rPr lang="en-US" dirty="0" smtClean="0">
                <a:solidFill>
                  <a:srgbClr val="0000FF"/>
                </a:solidFill>
              </a:rPr>
              <a:t> profits. </a:t>
            </a:r>
          </a:p>
          <a:p>
            <a:r>
              <a:rPr lang="en-US" dirty="0" smtClean="0"/>
              <a:t>Which is more client- or user-centered?</a:t>
            </a:r>
          </a:p>
          <a:p>
            <a:r>
              <a:rPr lang="en-US" dirty="0" smtClean="0"/>
              <a:t>Which is more sustainable?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What have we learnt…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Identifying &amp; redefining values for creativity and </a:t>
            </a:r>
            <a:r>
              <a:rPr lang="en-US" b="1" dirty="0" smtClean="0">
                <a:solidFill>
                  <a:srgbClr val="FF0000"/>
                </a:solidFill>
              </a:rPr>
              <a:t>sustaining</a:t>
            </a:r>
            <a:r>
              <a:rPr lang="en-US" b="1" dirty="0" smtClean="0">
                <a:solidFill>
                  <a:srgbClr val="0000FF"/>
                </a:solidFill>
              </a:rPr>
              <a:t> entrepreneurship</a:t>
            </a:r>
          </a:p>
          <a:p>
            <a:endParaRPr lang="en-US" sz="1200" b="1" dirty="0" smtClean="0">
              <a:solidFill>
                <a:srgbClr val="0000FF"/>
              </a:solidFill>
            </a:endParaRPr>
          </a:p>
          <a:p>
            <a:r>
              <a:rPr lang="en-US" b="1" dirty="0" smtClean="0"/>
              <a:t>Universal Harmonious Values : </a:t>
            </a:r>
          </a:p>
          <a:p>
            <a:endParaRPr lang="en-US" sz="1200" b="1" dirty="0" smtClean="0">
              <a:solidFill>
                <a:srgbClr val="0000FF"/>
              </a:solidFill>
            </a:endParaRPr>
          </a:p>
          <a:p>
            <a:pPr marL="623887" indent="-514350">
              <a:buNone/>
            </a:pPr>
            <a:r>
              <a:rPr lang="en-US" dirty="0" smtClean="0"/>
              <a:t>Creativity and entrepreneurship should promote …</a:t>
            </a:r>
          </a:p>
          <a:p>
            <a:pPr marL="623887" indent="-514350">
              <a:buFontTx/>
              <a:buChar char="-"/>
            </a:pPr>
            <a:r>
              <a:rPr lang="en-US" dirty="0" smtClean="0"/>
              <a:t>Making life easier</a:t>
            </a:r>
          </a:p>
          <a:p>
            <a:pPr marL="623887" indent="-514350">
              <a:buFontTx/>
              <a:buChar char="-"/>
            </a:pPr>
            <a:r>
              <a:rPr lang="en-US" dirty="0" smtClean="0">
                <a:solidFill>
                  <a:srgbClr val="0000FF"/>
                </a:solidFill>
              </a:rPr>
              <a:t>Moderation, not excessiveness - which is more sustainable </a:t>
            </a:r>
          </a:p>
          <a:p>
            <a:pPr marL="623887" indent="-514350">
              <a:buFontTx/>
              <a:buChar char="-"/>
            </a:pPr>
            <a:r>
              <a:rPr lang="en-US" dirty="0" smtClean="0"/>
              <a:t>Seeks to fulfill needs rather than wants</a:t>
            </a:r>
          </a:p>
          <a:p>
            <a:pPr marL="623887" indent="-514350">
              <a:buFontTx/>
              <a:buChar char="-"/>
            </a:pPr>
            <a:r>
              <a:rPr lang="en-US" dirty="0" smtClean="0">
                <a:solidFill>
                  <a:srgbClr val="0000FF"/>
                </a:solidFill>
              </a:rPr>
              <a:t>Goodness, applying to all</a:t>
            </a:r>
          </a:p>
          <a:p>
            <a:pPr marL="623887" indent="-514350">
              <a:buFontTx/>
              <a:buChar char="-"/>
            </a:pPr>
            <a:r>
              <a:rPr lang="en-US" dirty="0" smtClean="0"/>
              <a:t>Construction rather than destruction </a:t>
            </a:r>
          </a:p>
          <a:p>
            <a:pPr marL="623887" indent="-514350">
              <a:buFontTx/>
              <a:buChar char="-"/>
            </a:pPr>
            <a:r>
              <a:rPr lang="en-US" dirty="0" smtClean="0">
                <a:solidFill>
                  <a:srgbClr val="0000FF"/>
                </a:solidFill>
              </a:rPr>
              <a:t>Harmlessness, harmony &amp; peacefulness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What have we learnt…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Identifying &amp; redefining values for creativity and </a:t>
            </a:r>
            <a:r>
              <a:rPr lang="en-US" b="1" dirty="0" smtClean="0">
                <a:solidFill>
                  <a:srgbClr val="FF0000"/>
                </a:solidFill>
              </a:rPr>
              <a:t>sustaining</a:t>
            </a:r>
            <a:r>
              <a:rPr lang="en-US" b="1" dirty="0" smtClean="0">
                <a:solidFill>
                  <a:srgbClr val="0000FF"/>
                </a:solidFill>
              </a:rPr>
              <a:t> entrepreneurship</a:t>
            </a:r>
          </a:p>
          <a:p>
            <a:endParaRPr lang="en-US" sz="1200" b="1" dirty="0" smtClean="0">
              <a:solidFill>
                <a:srgbClr val="0000FF"/>
              </a:solidFill>
            </a:endParaRPr>
          </a:p>
          <a:p>
            <a:r>
              <a:rPr lang="en-US" b="1" dirty="0" smtClean="0"/>
              <a:t>PBL4C  can be used for any subject or discipline, place your emphasis on your subject area</a:t>
            </a:r>
          </a:p>
          <a:p>
            <a:pPr>
              <a:buNone/>
            </a:pPr>
            <a:r>
              <a:rPr lang="en-US" b="1" dirty="0" smtClean="0"/>
              <a:t>Promotes the learning of any subject focusing on the 4 core areas :</a:t>
            </a:r>
          </a:p>
          <a:p>
            <a:pPr marL="879475" lvl="1" indent="-514350" algn="just">
              <a:buFont typeface="+mj-lt"/>
              <a:buAutoNum type="arabicPeriod"/>
            </a:pPr>
            <a:r>
              <a:rPr lang="en-US" sz="36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multi-disciplinary content knowledge, </a:t>
            </a:r>
          </a:p>
          <a:p>
            <a:pPr marL="879475" lvl="1" indent="-514350" algn="just">
              <a:buFont typeface="+mj-lt"/>
              <a:buAutoNum type="arabicPeriod"/>
            </a:pPr>
            <a:r>
              <a:rPr lang="en-US" sz="36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multi-dimensional skills, </a:t>
            </a:r>
          </a:p>
          <a:p>
            <a:pPr marL="879475" lvl="1" indent="-514350" algn="just">
              <a:buFont typeface="+mj-lt"/>
              <a:buAutoNum type="arabicPeriod"/>
            </a:pPr>
            <a:r>
              <a:rPr lang="en-US" sz="36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appropriate thought, &amp; </a:t>
            </a:r>
          </a:p>
          <a:p>
            <a:pPr marL="879475" lvl="1" indent="-514350" algn="just">
              <a:buFont typeface="+mj-lt"/>
              <a:buAutoNum type="arabicPeriod"/>
            </a:pPr>
            <a:r>
              <a:rPr lang="en-US" sz="36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universal harmonious values.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What have we learnt…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Value without content knowledge </a:t>
            </a:r>
            <a:br>
              <a:rPr lang="en-US" sz="3600" dirty="0" smtClean="0">
                <a:solidFill>
                  <a:srgbClr val="0000FF"/>
                </a:solidFill>
              </a:rPr>
            </a:br>
            <a:r>
              <a:rPr lang="en-US" sz="3600" dirty="0" smtClean="0">
                <a:solidFill>
                  <a:srgbClr val="0000FF"/>
                </a:solidFill>
              </a:rPr>
              <a:t>is blindness. 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Knowledge without value </a:t>
            </a:r>
            <a:br>
              <a:rPr lang="en-US" sz="3600" dirty="0" smtClean="0">
                <a:solidFill>
                  <a:srgbClr val="0000FF"/>
                </a:solidFill>
              </a:rPr>
            </a:br>
            <a:r>
              <a:rPr lang="en-US" sz="3600" dirty="0" smtClean="0">
                <a:solidFill>
                  <a:srgbClr val="0000FF"/>
                </a:solidFill>
              </a:rPr>
              <a:t>is dangerous. 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Knowledge without skill</a:t>
            </a:r>
            <a:br>
              <a:rPr lang="en-US" sz="3600" dirty="0" smtClean="0">
                <a:solidFill>
                  <a:srgbClr val="0000FF"/>
                </a:solidFill>
              </a:rPr>
            </a:br>
            <a:r>
              <a:rPr lang="en-US" sz="3600" dirty="0" smtClean="0">
                <a:solidFill>
                  <a:srgbClr val="0000FF"/>
                </a:solidFill>
              </a:rPr>
              <a:t>is a disability.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Creativity is the start of new creations.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Creativity is also the end of old creations. </a:t>
            </a:r>
            <a:endParaRPr lang="en-MY" sz="3600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MY" dirty="0" smtClean="0">
                <a:solidFill>
                  <a:srgbClr val="FF0000"/>
                </a:solidFill>
              </a:rPr>
              <a:t>Closing remark </a:t>
            </a:r>
            <a:endParaRPr lang="en-MY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A9E29F1-8AF6-4B58-BD8B-C661E71A210C}" type="slidenum">
              <a:rPr lang="en-US" smtClean="0">
                <a:latin typeface="Arial" charset="0"/>
              </a:rPr>
              <a:pPr/>
              <a:t>25</a:t>
            </a:fld>
            <a:endParaRPr lang="en-US" dirty="0" smtClean="0">
              <a:solidFill>
                <a:srgbClr val="CF5716"/>
              </a:solidFill>
              <a:latin typeface="Arial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ms-MY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Q&amp;A</a:t>
            </a:r>
            <a:endParaRPr lang="ms-MY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76200" y="53340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ms-MY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Teoh Boon </a:t>
            </a:r>
            <a:r>
              <a:rPr lang="ms-MY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Tat, </a:t>
            </a:r>
            <a:r>
              <a:rPr lang="en-GB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Warabhorn Preechaporn,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GB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Leong Chee Kin &amp; Fong Ho Kheong</a:t>
            </a:r>
            <a:endParaRPr lang="ms-MY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ms-MY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Mathematics </a:t>
            </a:r>
            <a:r>
              <a:rPr lang="ms-MY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Education </a:t>
            </a:r>
            <a:r>
              <a:rPr lang="ms-MY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Specialists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ms-MY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SEAMEO RECSAM</a:t>
            </a:r>
            <a:endParaRPr lang="ms-MY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143000"/>
            <a:ext cx="9144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4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Problem-Based Learning </a:t>
            </a:r>
            <a:br>
              <a:rPr lang="en-US" sz="4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the 4 Core Areas (PBL4C):</a:t>
            </a:r>
            <a:r>
              <a:rPr lang="en-US" sz="4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4800" dirty="0" smtClean="0">
                <a:latin typeface="Calibri" pitchFamily="34" charset="0"/>
                <a:cs typeface="Calibri" pitchFamily="34" charset="0"/>
              </a:rPr>
            </a:br>
            <a: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identifying &amp; redefining values</a:t>
            </a:r>
            <a:b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for nurturing creativity </a:t>
            </a:r>
            <a:b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in building a new nation </a:t>
            </a:r>
            <a:b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in Southeast Asia</a:t>
            </a:r>
            <a:endParaRPr lang="en-MY" sz="48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6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A1F2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304800" y="2895600"/>
            <a:ext cx="88392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3600" dirty="0" smtClean="0">
              <a:solidFill>
                <a:srgbClr val="0000FF"/>
              </a:solidFill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45920" y="3261360"/>
          <a:ext cx="5852160" cy="335280"/>
        </p:xfrm>
        <a:graphic>
          <a:graphicData uri="http://schemas.openxmlformats.org/drawingml/2006/table">
            <a:tbl>
              <a:tblPr/>
              <a:tblGrid>
                <a:gridCol w="2926080"/>
                <a:gridCol w="292608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IMG_7172.JPG"/>
          <p:cNvPicPr>
            <a:picLocks noChangeAspect="1"/>
          </p:cNvPicPr>
          <p:nvPr/>
        </p:nvPicPr>
        <p:blipFill>
          <a:blip r:embed="rId3" cstate="email">
            <a:lum bright="10000" contrast="30000"/>
          </a:blip>
          <a:stretch>
            <a:fillRect/>
          </a:stretch>
        </p:blipFill>
        <p:spPr>
          <a:xfrm>
            <a:off x="838200" y="849600"/>
            <a:ext cx="6477000" cy="4857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itle 2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PBL4C in other contexts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0" y="5791200"/>
            <a:ext cx="9144000" cy="10668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Young Engineers Designing a Modern School 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– solar powered and equipped with a </a:t>
            </a:r>
            <a:r>
              <a:rPr lang="en-US" b="1" dirty="0" err="1" smtClean="0">
                <a:solidFill>
                  <a:srgbClr val="0000FF"/>
                </a:solidFill>
              </a:rPr>
              <a:t>cineplex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endParaRPr lang="en-US" sz="1200" b="1" dirty="0" smtClean="0">
              <a:solidFill>
                <a:srgbClr val="0000FF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304800" y="2895600"/>
            <a:ext cx="88392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3600" dirty="0" smtClean="0">
              <a:solidFill>
                <a:srgbClr val="0000FF"/>
              </a:solidFill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45920" y="3261360"/>
          <a:ext cx="5852160" cy="335280"/>
        </p:xfrm>
        <a:graphic>
          <a:graphicData uri="http://schemas.openxmlformats.org/drawingml/2006/table">
            <a:tbl>
              <a:tblPr/>
              <a:tblGrid>
                <a:gridCol w="2926080"/>
                <a:gridCol w="292608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PBL4C in other contexts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0" y="5791200"/>
            <a:ext cx="9144000" cy="10668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Young architects at work as a team cooperatively </a:t>
            </a:r>
            <a:endParaRPr lang="en-US" sz="1200" b="1" dirty="0" smtClean="0">
              <a:solidFill>
                <a:srgbClr val="0000FF"/>
              </a:solidFill>
            </a:endParaRPr>
          </a:p>
          <a:p>
            <a:endParaRPr lang="en-US" dirty="0" smtClean="0"/>
          </a:p>
        </p:txBody>
      </p:sp>
      <p:pic>
        <p:nvPicPr>
          <p:cNvPr id="9" name="Picture 8" descr="IMG_7172.JPG"/>
          <p:cNvPicPr>
            <a:picLocks noChangeAspect="1"/>
          </p:cNvPicPr>
          <p:nvPr/>
        </p:nvPicPr>
        <p:blipFill>
          <a:blip r:embed="rId3" cstate="email">
            <a:lum bright="10000"/>
          </a:blip>
          <a:stretch>
            <a:fillRect/>
          </a:stretch>
        </p:blipFill>
        <p:spPr>
          <a:xfrm>
            <a:off x="533400" y="914400"/>
            <a:ext cx="6299200" cy="472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304800" y="2895600"/>
            <a:ext cx="88392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3600" dirty="0" smtClean="0">
              <a:solidFill>
                <a:srgbClr val="0000FF"/>
              </a:solidFill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45920" y="3261360"/>
          <a:ext cx="5852160" cy="335280"/>
        </p:xfrm>
        <a:graphic>
          <a:graphicData uri="http://schemas.openxmlformats.org/drawingml/2006/table">
            <a:tbl>
              <a:tblPr/>
              <a:tblGrid>
                <a:gridCol w="2926080"/>
                <a:gridCol w="292608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PBL4C in other contexts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0" y="5791200"/>
            <a:ext cx="9144000" cy="10668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Architects designing an accommodated and caring  home layout </a:t>
            </a:r>
            <a:endParaRPr lang="en-US" dirty="0" smtClean="0"/>
          </a:p>
        </p:txBody>
      </p:sp>
      <p:pic>
        <p:nvPicPr>
          <p:cNvPr id="10" name="Picture 9" descr="IMG_7172.JPG"/>
          <p:cNvPicPr>
            <a:picLocks noChangeAspect="1"/>
          </p:cNvPicPr>
          <p:nvPr/>
        </p:nvPicPr>
        <p:blipFill>
          <a:blip r:embed="rId3" cstate="email">
            <a:lum bright="10000" contrast="30000"/>
          </a:blip>
          <a:stretch>
            <a:fillRect/>
          </a:stretch>
        </p:blipFill>
        <p:spPr>
          <a:xfrm>
            <a:off x="685800" y="914400"/>
            <a:ext cx="6324600" cy="4743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304800" y="2895600"/>
            <a:ext cx="88392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3600" dirty="0" smtClean="0">
              <a:solidFill>
                <a:srgbClr val="0000FF"/>
              </a:solidFill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45920" y="3261360"/>
          <a:ext cx="5852160" cy="335280"/>
        </p:xfrm>
        <a:graphic>
          <a:graphicData uri="http://schemas.openxmlformats.org/drawingml/2006/table">
            <a:tbl>
              <a:tblPr/>
              <a:tblGrid>
                <a:gridCol w="2926080"/>
                <a:gridCol w="292608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PBL4C in other contexts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0" y="5791200"/>
            <a:ext cx="9144000" cy="1066800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Creating artists, interior designers, architects … in the classroom using PBL4C</a:t>
            </a:r>
            <a:endParaRPr lang="en-US" dirty="0" smtClean="0"/>
          </a:p>
        </p:txBody>
      </p:sp>
      <p:pic>
        <p:nvPicPr>
          <p:cNvPr id="9" name="Picture 8" descr="IMG_7172.JPG"/>
          <p:cNvPicPr>
            <a:picLocks noChangeAspect="1"/>
          </p:cNvPicPr>
          <p:nvPr/>
        </p:nvPicPr>
        <p:blipFill>
          <a:blip r:embed="rId3" cstate="email">
            <a:lum bright="10000" contrast="40000"/>
          </a:blip>
          <a:stretch>
            <a:fillRect/>
          </a:stretch>
        </p:blipFill>
        <p:spPr>
          <a:xfrm>
            <a:off x="838200" y="838200"/>
            <a:ext cx="6502400" cy="487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09600"/>
            <a:ext cx="9163050" cy="4525962"/>
          </a:xfrm>
        </p:spPr>
        <p:txBody>
          <a:bodyPr/>
          <a:lstStyle/>
          <a:p>
            <a:pPr algn="just">
              <a:buNone/>
            </a:pPr>
            <a:r>
              <a:rPr lang="en-US" sz="32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Problem-Based Learning the 4 Core Areas (PBL4C) nurtures Creativity and Entrepreneurship…</a:t>
            </a:r>
          </a:p>
          <a:p>
            <a:pPr algn="just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PBL</a:t>
            </a:r>
            <a:r>
              <a:rPr lang="en-US" sz="32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4C 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is a PBL model integrating the </a:t>
            </a:r>
          </a:p>
          <a:p>
            <a:pPr algn="just">
              <a:buNone/>
            </a:pPr>
            <a:r>
              <a:rPr lang="en-US" sz="3200" b="1" i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4 Core Areas of Learning:</a:t>
            </a:r>
            <a:endParaRPr lang="en-US" sz="3200" i="1" dirty="0" smtClean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  <a:p>
            <a:pPr marL="879475" lvl="1" indent="-514350" algn="just">
              <a:buFont typeface="+mj-lt"/>
              <a:buAutoNum type="arabicPeriod"/>
            </a:pPr>
            <a:r>
              <a:rPr lang="en-US" sz="36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multi-disciplinary content knowledge, </a:t>
            </a:r>
          </a:p>
          <a:p>
            <a:pPr marL="879475" lvl="1" indent="-514350" algn="just">
              <a:buFont typeface="+mj-lt"/>
              <a:buAutoNum type="arabicPeriod"/>
            </a:pPr>
            <a:r>
              <a:rPr lang="en-US" sz="36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multi-dimensional skills, </a:t>
            </a:r>
          </a:p>
          <a:p>
            <a:pPr marL="879475" lvl="1" indent="-514350" algn="just">
              <a:buFont typeface="+mj-lt"/>
              <a:buAutoNum type="arabicPeriod"/>
            </a:pPr>
            <a:r>
              <a:rPr lang="en-US" sz="36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appropriate thought, &amp; </a:t>
            </a:r>
          </a:p>
          <a:p>
            <a:pPr marL="879475" lvl="1" indent="-514350" algn="just">
              <a:buFont typeface="+mj-lt"/>
              <a:buAutoNum type="arabicPeriod"/>
            </a:pPr>
            <a:r>
              <a:rPr lang="en-US" sz="36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universal harmonious values.</a:t>
            </a:r>
            <a:endParaRPr lang="en-US" sz="2800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 marL="623887" indent="-514350" algn="just">
              <a:buNone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&gt; in the mathematics and science classrooms.</a:t>
            </a:r>
            <a:endParaRPr lang="en-US" sz="28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rgbClr val="C00000"/>
                </a:solidFill>
              </a:rPr>
              <a:t>Introduction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29700" name="Picture 4" descr="http://www.bic.moe.go.th/fileadmin/BIC_images/bi-2/SEAMEO/logo/recsam.bmp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391400" y="5715000"/>
            <a:ext cx="952500" cy="771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entagon 13"/>
          <p:cNvSpPr/>
          <p:nvPr/>
        </p:nvSpPr>
        <p:spPr bwMode="auto">
          <a:xfrm>
            <a:off x="0" y="3488917"/>
            <a:ext cx="9445749" cy="1514756"/>
          </a:xfrm>
          <a:prstGeom prst="homePlate">
            <a:avLst/>
          </a:prstGeom>
          <a:solidFill>
            <a:srgbClr val="FFFF00">
              <a:alpha val="58000"/>
            </a:srgbClr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0000" endA="295" endPos="92000" dist="101600" dir="5400000" sy="-100000" algn="bl" rotWithShape="0"/>
          </a:effectLst>
        </p:spPr>
        <p:txBody>
          <a:bodyPr vert="horz" wrap="square" lIns="82479" tIns="41239" rIns="82479" bIns="41239" numCol="1" rtlCol="0" anchor="t" anchorCtr="0" compatLnSpc="1">
            <a:prstTxWarp prst="textNoShape">
              <a:avLst/>
            </a:prstTxWarp>
          </a:bodyPr>
          <a:lstStyle/>
          <a:p>
            <a:pPr defTabSz="824789" eaLnBrk="0" hangingPunct="0"/>
            <a:endParaRPr lang="en-US" sz="2200" dirty="0" smtClean="0">
              <a:latin typeface="Times New Roman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-713615" y="1066801"/>
            <a:ext cx="10433943" cy="6172200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479" tIns="41239" rIns="82479" bIns="41239" anchor="ctr"/>
          <a:lstStyle/>
          <a:p>
            <a:endParaRPr lang="en-US" dirty="0"/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178760" y="261784"/>
            <a:ext cx="8965239" cy="8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479" tIns="41239" rIns="82479" bIns="41239">
            <a:spAutoFit/>
          </a:bodyPr>
          <a:lstStyle/>
          <a:p>
            <a:pPr>
              <a:defRPr/>
            </a:pPr>
            <a:r>
              <a:rPr lang="en-US" sz="48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Overview of a PBL4C lesson</a:t>
            </a:r>
            <a:endParaRPr lang="en-US" sz="4800" b="1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76200" y="1989537"/>
          <a:ext cx="8896594" cy="4792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166634" cy="360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2479" tIns="41239" rIns="82479" bIns="4123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ounded Rectangle 4"/>
          <p:cNvSpPr/>
          <p:nvPr/>
        </p:nvSpPr>
        <p:spPr>
          <a:xfrm>
            <a:off x="1905000" y="2574968"/>
            <a:ext cx="1696249" cy="77783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6038" tIns="16038" rIns="16038" bIns="16038" numCol="1" spcCol="1146" anchor="ctr" anchorCtr="0">
            <a:noAutofit/>
          </a:bodyPr>
          <a:lstStyle/>
          <a:p>
            <a:pPr algn="ctr" defTabSz="1122629">
              <a:lnSpc>
                <a:spcPct val="90000"/>
              </a:lnSpc>
              <a:spcAft>
                <a:spcPct val="35000"/>
              </a:spcAft>
            </a:pPr>
            <a:r>
              <a:rPr lang="en-US" sz="2000" b="1" dirty="0" smtClean="0">
                <a:solidFill>
                  <a:srgbClr val="FFFFFF"/>
                </a:solidFill>
              </a:rPr>
              <a:t>Scenario</a:t>
            </a:r>
            <a:br>
              <a:rPr lang="en-US" sz="2000" b="1" dirty="0" smtClean="0">
                <a:solidFill>
                  <a:srgbClr val="FFFFFF"/>
                </a:solidFill>
              </a:rPr>
            </a:br>
            <a:r>
              <a:rPr lang="en-US" sz="2000" b="1" dirty="0" smtClean="0">
                <a:solidFill>
                  <a:srgbClr val="FFFFFF"/>
                </a:solidFill>
              </a:rPr>
              <a:t>1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3505200" y="2574968"/>
            <a:ext cx="1696249" cy="77783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6038" tIns="16038" rIns="16038" bIns="16038" numCol="1" spcCol="1146" anchor="ctr" anchorCtr="0">
            <a:noAutofit/>
          </a:bodyPr>
          <a:lstStyle/>
          <a:p>
            <a:pPr algn="ctr" defTabSz="1122629">
              <a:lnSpc>
                <a:spcPct val="90000"/>
              </a:lnSpc>
              <a:spcAft>
                <a:spcPct val="35000"/>
              </a:spcAft>
            </a:pPr>
            <a:r>
              <a:rPr lang="en-US" sz="2000" b="1" dirty="0" smtClean="0">
                <a:solidFill>
                  <a:srgbClr val="FFFFFF"/>
                </a:solidFill>
              </a:rPr>
              <a:t>Scenario</a:t>
            </a:r>
            <a:br>
              <a:rPr lang="en-US" sz="2000" b="1" dirty="0" smtClean="0">
                <a:solidFill>
                  <a:srgbClr val="FFFFFF"/>
                </a:solidFill>
              </a:rPr>
            </a:br>
            <a:r>
              <a:rPr lang="en-US" sz="2000" b="1" dirty="0" smtClean="0">
                <a:solidFill>
                  <a:srgbClr val="FFFFFF"/>
                </a:solidFill>
              </a:rPr>
              <a:t>2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5237951" y="2590800"/>
            <a:ext cx="1696249" cy="77783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6038" tIns="16038" rIns="16038" bIns="16038" numCol="1" spcCol="1146" anchor="ctr" anchorCtr="0">
            <a:noAutofit/>
          </a:bodyPr>
          <a:lstStyle/>
          <a:p>
            <a:pPr algn="ctr" defTabSz="1122629">
              <a:lnSpc>
                <a:spcPct val="90000"/>
              </a:lnSpc>
              <a:spcAft>
                <a:spcPct val="35000"/>
              </a:spcAft>
            </a:pPr>
            <a:r>
              <a:rPr lang="en-US" sz="2000" b="1" dirty="0" smtClean="0">
                <a:solidFill>
                  <a:srgbClr val="FFFFFF"/>
                </a:solidFill>
              </a:rPr>
              <a:t>Scenario</a:t>
            </a:r>
            <a:br>
              <a:rPr lang="en-US" sz="2000" b="1" dirty="0" smtClean="0">
                <a:solidFill>
                  <a:srgbClr val="FFFFFF"/>
                </a:solidFill>
              </a:rPr>
            </a:br>
            <a:r>
              <a:rPr lang="en-US" sz="2000" b="1" dirty="0" smtClean="0">
                <a:solidFill>
                  <a:srgbClr val="FFFFFF"/>
                </a:solidFill>
              </a:rPr>
              <a:t>3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12" name="Rounded Rectangle 4"/>
          <p:cNvSpPr/>
          <p:nvPr/>
        </p:nvSpPr>
        <p:spPr>
          <a:xfrm>
            <a:off x="7142951" y="2590800"/>
            <a:ext cx="1696249" cy="77783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6038" tIns="16038" rIns="16038" bIns="16038" numCol="1" spcCol="1146" anchor="ctr" anchorCtr="0">
            <a:noAutofit/>
          </a:bodyPr>
          <a:lstStyle/>
          <a:p>
            <a:pPr algn="ctr" defTabSz="1122629">
              <a:lnSpc>
                <a:spcPct val="90000"/>
              </a:lnSpc>
              <a:spcAft>
                <a:spcPct val="35000"/>
              </a:spcAft>
            </a:pPr>
            <a:r>
              <a:rPr lang="en-US" sz="2000" b="1" dirty="0" smtClean="0">
                <a:solidFill>
                  <a:srgbClr val="FFFFFF"/>
                </a:solidFill>
              </a:rPr>
              <a:t>Scenario</a:t>
            </a:r>
            <a:br>
              <a:rPr lang="en-US" sz="2000" b="1" dirty="0" smtClean="0">
                <a:solidFill>
                  <a:srgbClr val="FFFFFF"/>
                </a:solidFill>
              </a:rPr>
            </a:br>
            <a:r>
              <a:rPr lang="en-US" sz="2000" b="1" dirty="0" smtClean="0">
                <a:solidFill>
                  <a:srgbClr val="FFFFFF"/>
                </a:solidFill>
              </a:rPr>
              <a:t>4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13" name="Rounded Rectangle 4"/>
          <p:cNvSpPr/>
          <p:nvPr/>
        </p:nvSpPr>
        <p:spPr>
          <a:xfrm>
            <a:off x="0" y="2514600"/>
            <a:ext cx="1696249" cy="77783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6038" tIns="16038" rIns="16038" bIns="16038" numCol="1" spcCol="1146" anchor="ctr" anchorCtr="0">
            <a:noAutofit/>
          </a:bodyPr>
          <a:lstStyle/>
          <a:p>
            <a:pPr algn="ctr" defTabSz="1122629">
              <a:lnSpc>
                <a:spcPct val="90000"/>
              </a:lnSpc>
              <a:spcAft>
                <a:spcPct val="35000"/>
              </a:spcAft>
            </a:pPr>
            <a:r>
              <a:rPr lang="en-US" sz="2000" b="1" dirty="0" smtClean="0">
                <a:solidFill>
                  <a:srgbClr val="FFFFFF"/>
                </a:solidFill>
              </a:rPr>
              <a:t>CONTEXT</a:t>
            </a:r>
          </a:p>
          <a:p>
            <a:pPr algn="ctr" defTabSz="1122629">
              <a:lnSpc>
                <a:spcPct val="90000"/>
              </a:lnSpc>
              <a:spcAft>
                <a:spcPct val="35000"/>
              </a:spcAft>
            </a:pPr>
            <a:r>
              <a:rPr lang="en-US" sz="2000" b="1" dirty="0" smtClean="0">
                <a:solidFill>
                  <a:srgbClr val="FFFFFF"/>
                </a:solidFill>
              </a:rPr>
              <a:t>PROBLEM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1194137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Title: Nurturing Creativity in Building a New Island Nation in Southeast Asia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2226" y="5410200"/>
            <a:ext cx="87831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FFFF00"/>
                </a:solidFill>
              </a:rPr>
              <a:t>3-Stage Model of </a:t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2400" dirty="0" err="1" smtClean="0">
                <a:solidFill>
                  <a:srgbClr val="FFFF00"/>
                </a:solidFill>
              </a:rPr>
              <a:t>Contextualisation</a:t>
            </a:r>
            <a:r>
              <a:rPr lang="en-US" sz="2400" dirty="0" smtClean="0">
                <a:solidFill>
                  <a:srgbClr val="FFFF00"/>
                </a:solidFill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</a:rPr>
              <a:t>Decontextualisation</a:t>
            </a:r>
            <a:r>
              <a:rPr lang="en-US" sz="2400" dirty="0" smtClean="0">
                <a:solidFill>
                  <a:srgbClr val="FFFF00"/>
                </a:solidFill>
              </a:rPr>
              <a:t> and </a:t>
            </a:r>
            <a:r>
              <a:rPr lang="en-US" sz="2400" dirty="0" err="1" smtClean="0">
                <a:solidFill>
                  <a:srgbClr val="FFFF00"/>
                </a:solidFill>
              </a:rPr>
              <a:t>Recontextualisation</a:t>
            </a:r>
            <a:r>
              <a:rPr lang="en-US" sz="2400" dirty="0" smtClean="0">
                <a:solidFill>
                  <a:srgbClr val="FFFF00"/>
                </a:solidFill>
              </a:rPr>
              <a:t/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( Holbrook &amp; </a:t>
            </a:r>
            <a:r>
              <a:rPr lang="en-US" sz="2400" dirty="0" err="1" smtClean="0">
                <a:solidFill>
                  <a:srgbClr val="FFFF00"/>
                </a:solidFill>
              </a:rPr>
              <a:t>Rannikmae</a:t>
            </a:r>
            <a:r>
              <a:rPr lang="en-US" sz="2400" dirty="0" smtClean="0">
                <a:solidFill>
                  <a:srgbClr val="FFFF00"/>
                </a:solidFill>
              </a:rPr>
              <a:t> , 2007) </a:t>
            </a:r>
            <a:endParaRPr lang="en-MY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6" grpId="0"/>
      <p:bldP spid="10" grpId="0"/>
      <p:bldP spid="11" grpId="0"/>
      <p:bldP spid="12" grpId="0"/>
      <p:bldP spid="13" grpId="0"/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2"/>
          </a:xfrm>
        </p:spPr>
        <p:txBody>
          <a:bodyPr/>
          <a:lstStyle/>
          <a:p>
            <a:pPr algn="just">
              <a:buNone/>
            </a:pPr>
            <a:r>
              <a:rPr lang="en-US" sz="3200" dirty="0" smtClean="0">
                <a:solidFill>
                  <a:srgbClr val="0000FF"/>
                </a:solidFill>
                <a:latin typeface="Calibri" pitchFamily="34" charset="0"/>
              </a:rPr>
              <a:t>A new island the size of Penang has emerged from the South China Sea as a result of changes to the earth. You are the founders of the newest island nation in this 21</a:t>
            </a:r>
            <a:r>
              <a:rPr lang="en-US" sz="3200" baseline="30000" dirty="0" smtClean="0">
                <a:solidFill>
                  <a:srgbClr val="0000FF"/>
                </a:solidFill>
                <a:latin typeface="Calibri" pitchFamily="34" charset="0"/>
              </a:rPr>
              <a:t>st</a:t>
            </a:r>
            <a:r>
              <a:rPr lang="en-US" sz="3200" dirty="0" smtClean="0">
                <a:solidFill>
                  <a:srgbClr val="0000FF"/>
                </a:solidFill>
                <a:latin typeface="Calibri" pitchFamily="34" charset="0"/>
              </a:rPr>
              <a:t> Century.</a:t>
            </a:r>
          </a:p>
          <a:p>
            <a:pPr algn="just">
              <a:buNone/>
            </a:pPr>
            <a:r>
              <a:rPr lang="en-US" sz="3200" dirty="0" smtClean="0">
                <a:solidFill>
                  <a:srgbClr val="0000FF"/>
                </a:solidFill>
                <a:latin typeface="Calibri" pitchFamily="34" charset="0"/>
              </a:rPr>
              <a:t>As the leaders of your nation, you are responsible as a team to plan, design and develop your beloved country making its </a:t>
            </a:r>
            <a:r>
              <a:rPr lang="en-US" sz="3200" dirty="0" smtClean="0">
                <a:solidFill>
                  <a:srgbClr val="C00000"/>
                </a:solidFill>
                <a:latin typeface="Calibri" pitchFamily="34" charset="0"/>
              </a:rPr>
              <a:t>development sustainable in all its glory for the rest of the world to model.</a:t>
            </a:r>
            <a:endParaRPr lang="en-US" sz="32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rgbClr val="C00000"/>
                </a:solidFill>
              </a:rPr>
              <a:t>Context Problem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2"/>
          </a:xfrm>
        </p:spPr>
        <p:txBody>
          <a:bodyPr/>
          <a:lstStyle/>
          <a:p>
            <a:pPr algn="just"/>
            <a:r>
              <a:rPr lang="en-US" sz="3600" dirty="0" smtClean="0">
                <a:solidFill>
                  <a:srgbClr val="0000FF"/>
                </a:solidFill>
              </a:rPr>
              <a:t>Being the new nation’s founders, </a:t>
            </a:r>
            <a:r>
              <a:rPr lang="en-US" sz="3600" dirty="0" smtClean="0">
                <a:solidFill>
                  <a:srgbClr val="C00000"/>
                </a:solidFill>
              </a:rPr>
              <a:t>build a 3-D model of your visionary capital city</a:t>
            </a:r>
            <a:r>
              <a:rPr lang="en-US" sz="3600" dirty="0" smtClean="0">
                <a:solidFill>
                  <a:srgbClr val="0000FF"/>
                </a:solidFill>
              </a:rPr>
              <a:t> for sustainable &amp; responsible living of your beloved fellow citizens. State your reasons for having such plans. </a:t>
            </a:r>
          </a:p>
          <a:p>
            <a:pPr algn="just"/>
            <a:r>
              <a:rPr lang="en-US" sz="3600" dirty="0" smtClean="0">
                <a:solidFill>
                  <a:srgbClr val="000099"/>
                </a:solidFill>
              </a:rPr>
              <a:t>These reasons may one day form the framework of your country’s 			constitution.</a:t>
            </a:r>
            <a:endParaRPr lang="en-US" sz="3600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rgbClr val="C00000"/>
                </a:solidFill>
              </a:rPr>
              <a:t>Scenario 1 - 3D design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2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</a:rPr>
              <a:t>If one of the structures you built is the size of the building block you are now in, draw a map of the capital city of your country on a piece of mahjong paper, according to scale.</a:t>
            </a:r>
            <a:endParaRPr lang="en-MY" sz="3200" dirty="0" smtClean="0">
              <a:solidFill>
                <a:srgbClr val="0000FF"/>
              </a:solidFill>
            </a:endParaRPr>
          </a:p>
          <a:p>
            <a:r>
              <a:rPr lang="en-US" sz="3200" dirty="0" smtClean="0">
                <a:solidFill>
                  <a:srgbClr val="000099"/>
                </a:solidFill>
              </a:rPr>
              <a:t>Calculate the actual dimension of the other structures. Label the measurements accordingly on the map. Showcase your model city to your visiting foreign delegations.</a:t>
            </a:r>
            <a:endParaRPr lang="en-US" sz="3200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rgbClr val="C00000"/>
                </a:solidFill>
              </a:rPr>
              <a:t>Scenario 2 - 2D map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2"/>
          </a:xfrm>
        </p:spPr>
        <p:txBody>
          <a:bodyPr/>
          <a:lstStyle/>
          <a:p>
            <a:r>
              <a:rPr lang="en-US" sz="4000" dirty="0" smtClean="0">
                <a:solidFill>
                  <a:srgbClr val="0000FF"/>
                </a:solidFill>
              </a:rPr>
              <a:t>Evaluate each other’s plan of a model country bearing in mind local &amp; global </a:t>
            </a:r>
            <a:r>
              <a:rPr lang="en-US" sz="4000" dirty="0" smtClean="0">
                <a:solidFill>
                  <a:srgbClr val="C00000"/>
                </a:solidFill>
              </a:rPr>
              <a:t>sustainable and responsible development </a:t>
            </a:r>
            <a:r>
              <a:rPr lang="en-US" sz="4000" dirty="0" smtClean="0">
                <a:solidFill>
                  <a:srgbClr val="0000FF"/>
                </a:solidFill>
              </a:rPr>
              <a:t>using the assessment form given to you.</a:t>
            </a:r>
            <a:endParaRPr lang="en-US" sz="4000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rgbClr val="C00000"/>
                </a:solidFill>
              </a:rPr>
              <a:t>Scenario 3 - Evaluation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rgbClr val="C00000"/>
                </a:solidFill>
              </a:rPr>
              <a:t>Scenario 3 - Evaluation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68CAB-FABD-461F-B8DD-AE4DB49AF71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975360"/>
          <a:ext cx="8839200" cy="2910840"/>
        </p:xfrm>
        <a:graphic>
          <a:graphicData uri="http://schemas.openxmlformats.org/drawingml/2006/table">
            <a:tbl>
              <a:tblPr/>
              <a:tblGrid>
                <a:gridCol w="8839200"/>
              </a:tblGrid>
              <a:tr h="291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 pitchFamily="34" charset="0"/>
                          <a:ea typeface="Calibri"/>
                          <a:cs typeface="Times New Roman"/>
                        </a:rPr>
                        <a:t>Capital City Evaluation</a:t>
                      </a:r>
                      <a:endParaRPr lang="en-US" sz="2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 pitchFamily="34" charset="0"/>
                          <a:ea typeface="Calibri"/>
                          <a:cs typeface="Times New Roman"/>
                        </a:rPr>
                        <a:t>A Model City for World Sustainable and Responsible Living.</a:t>
                      </a:r>
                      <a:endParaRPr lang="en-US" sz="2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 pitchFamily="34" charset="0"/>
                          <a:ea typeface="Calibri"/>
                          <a:cs typeface="Times New Roman"/>
                        </a:rPr>
                        <a:t>It is not easy to be a model city for the world to emulate.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Search in detail and list down below 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all the great features of the city that can make the city a model for the world to follow.</a:t>
                      </a:r>
                      <a:endParaRPr lang="en-US" sz="2800" dirty="0">
                        <a:solidFill>
                          <a:srgbClr val="0000FF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4145280"/>
          <a:ext cx="8839200" cy="2560320"/>
        </p:xfrm>
        <a:graphic>
          <a:graphicData uri="http://schemas.openxmlformats.org/drawingml/2006/table">
            <a:tbl>
              <a:tblPr/>
              <a:tblGrid>
                <a:gridCol w="88392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 pitchFamily="34" charset="0"/>
                          <a:ea typeface="Calibri"/>
                          <a:cs typeface="Times New Roman"/>
                        </a:rPr>
                        <a:t>Capital City Evaluation</a:t>
                      </a:r>
                      <a:endParaRPr lang="en-US" sz="2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 pitchFamily="34" charset="0"/>
                          <a:ea typeface="Calibri"/>
                          <a:cs typeface="Times New Roman"/>
                        </a:rPr>
                        <a:t>A Model City for World Sustainable and Responsible Living.</a:t>
                      </a:r>
                      <a:endParaRPr lang="en-US" sz="2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 pitchFamily="34" charset="0"/>
                          <a:ea typeface="Calibri"/>
                          <a:cs typeface="Times New Roman"/>
                        </a:rPr>
                        <a:t>It is not easy to be a model city for the world to emulate.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Search in detail and list down below 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all the faults and weaknesses you can find in the city model</a:t>
                      </a:r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0000FF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838200"/>
            <a:ext cx="1481496" cy="584775"/>
          </a:xfrm>
          <a:prstGeom prst="rect">
            <a:avLst/>
          </a:prstGeom>
          <a:solidFill>
            <a:srgbClr val="0000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Form 1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962400"/>
            <a:ext cx="1481496" cy="584775"/>
          </a:xfrm>
          <a:prstGeom prst="rect">
            <a:avLst/>
          </a:prstGeom>
          <a:solidFill>
            <a:srgbClr val="0000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Form 2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43400" y="6243935"/>
            <a:ext cx="4495800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FFFF99"/>
                </a:solidFill>
              </a:rPr>
              <a:t>Practising</a:t>
            </a:r>
            <a:r>
              <a:rPr lang="en-US" sz="2400" b="1" dirty="0" smtClean="0">
                <a:solidFill>
                  <a:srgbClr val="FFFF99"/>
                </a:solidFill>
              </a:rPr>
              <a:t> Critical Thinking</a:t>
            </a:r>
            <a:endParaRPr lang="en-US" sz="2400" b="1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8483</TotalTime>
  <Words>1254</Words>
  <Application>Microsoft Office PowerPoint</Application>
  <PresentationFormat>On-screen Show (4:3)</PresentationFormat>
  <Paragraphs>224</Paragraphs>
  <Slides>29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Concourse</vt:lpstr>
      <vt:lpstr>Slide 1</vt:lpstr>
      <vt:lpstr>Introduction</vt:lpstr>
      <vt:lpstr>Introduction</vt:lpstr>
      <vt:lpstr>Slide 4</vt:lpstr>
      <vt:lpstr>Context Problem</vt:lpstr>
      <vt:lpstr>Scenario 1 - 3D design</vt:lpstr>
      <vt:lpstr>Scenario 2 - 2D map</vt:lpstr>
      <vt:lpstr>Scenario 3 - Evaluation</vt:lpstr>
      <vt:lpstr>Scenario 3 - Evaluation</vt:lpstr>
      <vt:lpstr>Scenario 4 – Instruct to Destruct</vt:lpstr>
      <vt:lpstr>Slide 11</vt:lpstr>
      <vt:lpstr>Slide 12</vt:lpstr>
      <vt:lpstr>Slide 13</vt:lpstr>
      <vt:lpstr>Slide 14</vt:lpstr>
      <vt:lpstr>What have we learnt…</vt:lpstr>
      <vt:lpstr>What have we learnt…</vt:lpstr>
      <vt:lpstr>What have we learnt…</vt:lpstr>
      <vt:lpstr>What have we learnt…</vt:lpstr>
      <vt:lpstr>What have we learnt…</vt:lpstr>
      <vt:lpstr>What have we learnt…</vt:lpstr>
      <vt:lpstr>What have we learnt…</vt:lpstr>
      <vt:lpstr>What have we learnt…</vt:lpstr>
      <vt:lpstr>What have we learnt…</vt:lpstr>
      <vt:lpstr>Closing remark 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 Teoh</dc:creator>
  <cp:lastModifiedBy>admin</cp:lastModifiedBy>
  <cp:revision>1570</cp:revision>
  <dcterms:created xsi:type="dcterms:W3CDTF">2006-07-15T06:30:32Z</dcterms:created>
  <dcterms:modified xsi:type="dcterms:W3CDTF">2011-12-07T15:55:12Z</dcterms:modified>
</cp:coreProperties>
</file>