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 id="2147483674" r:id="rId2"/>
    <p:sldMasterId id="2147483685" r:id="rId3"/>
  </p:sldMasterIdLst>
  <p:notesMasterIdLst>
    <p:notesMasterId r:id="rId22"/>
  </p:notesMasterIdLst>
  <p:handoutMasterIdLst>
    <p:handoutMasterId r:id="rId23"/>
  </p:handoutMasterIdLst>
  <p:sldIdLst>
    <p:sldId id="256" r:id="rId4"/>
    <p:sldId id="350" r:id="rId5"/>
    <p:sldId id="292" r:id="rId6"/>
    <p:sldId id="293" r:id="rId7"/>
    <p:sldId id="339" r:id="rId8"/>
    <p:sldId id="269" r:id="rId9"/>
    <p:sldId id="297" r:id="rId10"/>
    <p:sldId id="353" r:id="rId11"/>
    <p:sldId id="328" r:id="rId12"/>
    <p:sldId id="329" r:id="rId13"/>
    <p:sldId id="349" r:id="rId14"/>
    <p:sldId id="287" r:id="rId15"/>
    <p:sldId id="307" r:id="rId16"/>
    <p:sldId id="335" r:id="rId17"/>
    <p:sldId id="309" r:id="rId18"/>
    <p:sldId id="334" r:id="rId19"/>
    <p:sldId id="333" r:id="rId20"/>
    <p:sldId id="352" r:id="rId21"/>
  </p:sldIdLst>
  <p:sldSz cx="9144000" cy="6858000" type="screen4x3"/>
  <p:notesSz cx="9144000" cy="6858000"/>
  <p:defaultTextStyle>
    <a:defPPr>
      <a:defRPr lang="ko-KR"/>
    </a:defPPr>
    <a:lvl1pPr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1pPr>
    <a:lvl2pPr marL="4572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2pPr>
    <a:lvl3pPr marL="9144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3pPr>
    <a:lvl4pPr marL="13716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4pPr>
    <a:lvl5pPr marL="18288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5pPr>
    <a:lvl6pPr marL="2286000" algn="l" defTabSz="914400" rtl="0" eaLnBrk="1" latinLnBrk="1" hangingPunct="1">
      <a:defRPr kumimoji="1" kern="1200">
        <a:solidFill>
          <a:schemeClr val="tx1"/>
        </a:solidFill>
        <a:latin typeface="HY견고딕" pitchFamily="18" charset="-127"/>
        <a:ea typeface="HY견고딕" pitchFamily="18" charset="-127"/>
        <a:cs typeface="+mn-cs"/>
      </a:defRPr>
    </a:lvl6pPr>
    <a:lvl7pPr marL="2743200" algn="l" defTabSz="914400" rtl="0" eaLnBrk="1" latinLnBrk="1" hangingPunct="1">
      <a:defRPr kumimoji="1" kern="1200">
        <a:solidFill>
          <a:schemeClr val="tx1"/>
        </a:solidFill>
        <a:latin typeface="HY견고딕" pitchFamily="18" charset="-127"/>
        <a:ea typeface="HY견고딕" pitchFamily="18" charset="-127"/>
        <a:cs typeface="+mn-cs"/>
      </a:defRPr>
    </a:lvl7pPr>
    <a:lvl8pPr marL="3200400" algn="l" defTabSz="914400" rtl="0" eaLnBrk="1" latinLnBrk="1" hangingPunct="1">
      <a:defRPr kumimoji="1" kern="1200">
        <a:solidFill>
          <a:schemeClr val="tx1"/>
        </a:solidFill>
        <a:latin typeface="HY견고딕" pitchFamily="18" charset="-127"/>
        <a:ea typeface="HY견고딕" pitchFamily="18" charset="-127"/>
        <a:cs typeface="+mn-cs"/>
      </a:defRPr>
    </a:lvl8pPr>
    <a:lvl9pPr marL="3657600" algn="l" defTabSz="914400" rtl="0" eaLnBrk="1" latinLnBrk="1" hangingPunct="1">
      <a:defRPr kumimoji="1" kern="1200">
        <a:solidFill>
          <a:schemeClr val="tx1"/>
        </a:solidFill>
        <a:latin typeface="HY견고딕" pitchFamily="18" charset="-127"/>
        <a:ea typeface="HY견고딕" pitchFamily="18"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FF"/>
    <a:srgbClr val="FFFFFF"/>
    <a:srgbClr val="FFFF99"/>
    <a:srgbClr val="CCCC00"/>
    <a:srgbClr val="FF9900"/>
    <a:srgbClr val="B9FFD9"/>
    <a:srgbClr val="A7FFCF"/>
    <a:srgbClr val="D1FFE6"/>
    <a:srgbClr val="ABFFD1"/>
    <a:srgbClr val="61FFA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89145" autoAdjust="0"/>
  </p:normalViewPr>
  <p:slideViewPr>
    <p:cSldViewPr snapToObjects="1">
      <p:cViewPr>
        <p:scale>
          <a:sx n="75" d="100"/>
          <a:sy n="75" d="100"/>
        </p:scale>
        <p:origin x="-1158" y="-5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Objects="1">
      <p:cViewPr varScale="1">
        <p:scale>
          <a:sx n="82" d="100"/>
          <a:sy n="82" d="100"/>
        </p:scale>
        <p:origin x="-2016" y="-10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5179485" y="0"/>
            <a:ext cx="3962400" cy="342900"/>
          </a:xfrm>
          <a:prstGeom prst="rect">
            <a:avLst/>
          </a:prstGeom>
        </p:spPr>
        <p:txBody>
          <a:bodyPr vert="horz" lIns="91440" tIns="45720" rIns="91440" bIns="45720" rtlCol="0"/>
          <a:lstStyle>
            <a:lvl1pPr algn="r">
              <a:defRPr sz="1200"/>
            </a:lvl1pPr>
          </a:lstStyle>
          <a:p>
            <a:fld id="{2D828D70-D51A-441F-804F-5DCF217B4900}" type="datetimeFigureOut">
              <a:rPr lang="ko-KR" altLang="en-US" smtClean="0"/>
              <a:pPr/>
              <a:t>2011-11-30</a:t>
            </a:fld>
            <a:endParaRPr lang="ko-KR" altLang="en-US"/>
          </a:p>
        </p:txBody>
      </p:sp>
      <p:sp>
        <p:nvSpPr>
          <p:cNvPr id="4" name="바닥글 개체 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5179485" y="6513910"/>
            <a:ext cx="3962400" cy="342900"/>
          </a:xfrm>
          <a:prstGeom prst="rect">
            <a:avLst/>
          </a:prstGeom>
        </p:spPr>
        <p:txBody>
          <a:bodyPr vert="horz" lIns="91440" tIns="45720" rIns="91440" bIns="45720" rtlCol="0" anchor="b"/>
          <a:lstStyle>
            <a:lvl1pPr algn="r">
              <a:defRPr sz="1200"/>
            </a:lvl1pPr>
          </a:lstStyle>
          <a:p>
            <a:fld id="{90AE680C-97AF-4A51-AC24-FFE99F33331B}" type="slidenum">
              <a:rPr lang="ko-KR" altLang="en-US" smtClean="0"/>
              <a:pPr/>
              <a:t>‹#›</a:t>
            </a:fld>
            <a:endParaRPr lang="ko-KR" altLang="en-US"/>
          </a:p>
        </p:txBody>
      </p:sp>
    </p:spTree>
    <p:extLst>
      <p:ext uri="{BB962C8B-B14F-4D97-AF65-F5344CB8AC3E}">
        <p14:creationId xmlns="" xmlns:p14="http://schemas.microsoft.com/office/powerpoint/2010/main" val="4201700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5179485" y="0"/>
            <a:ext cx="3962400" cy="342900"/>
          </a:xfrm>
          <a:prstGeom prst="rect">
            <a:avLst/>
          </a:prstGeom>
        </p:spPr>
        <p:txBody>
          <a:bodyPr vert="horz" lIns="91440" tIns="45720" rIns="91440" bIns="45720" rtlCol="0"/>
          <a:lstStyle>
            <a:lvl1pPr algn="r">
              <a:defRPr sz="1200"/>
            </a:lvl1pPr>
          </a:lstStyle>
          <a:p>
            <a:fld id="{50FAEBAB-5D66-49C3-8203-90D1753EE83F}" type="datetimeFigureOut">
              <a:rPr lang="ko-KR" altLang="en-US" smtClean="0"/>
              <a:pPr/>
              <a:t>2011-11-30</a:t>
            </a:fld>
            <a:endParaRPr lang="ko-KR" altLang="en-US"/>
          </a:p>
        </p:txBody>
      </p:sp>
      <p:sp>
        <p:nvSpPr>
          <p:cNvPr id="4" name="슬라이드 이미지 개체 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914400" y="3257549"/>
            <a:ext cx="7315200" cy="30861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5179485" y="6513910"/>
            <a:ext cx="3962400" cy="342900"/>
          </a:xfrm>
          <a:prstGeom prst="rect">
            <a:avLst/>
          </a:prstGeom>
        </p:spPr>
        <p:txBody>
          <a:bodyPr vert="horz" lIns="91440" tIns="45720" rIns="91440" bIns="45720" rtlCol="0" anchor="b"/>
          <a:lstStyle>
            <a:lvl1pPr algn="r">
              <a:defRPr sz="1200"/>
            </a:lvl1pPr>
          </a:lstStyle>
          <a:p>
            <a:fld id="{94517A2C-2FFB-4C4E-8898-46AA1CA8BA97}" type="slidenum">
              <a:rPr lang="ko-KR" altLang="en-US" smtClean="0"/>
              <a:pPr/>
              <a:t>‹#›</a:t>
            </a:fld>
            <a:endParaRPr lang="ko-KR" altLang="en-US"/>
          </a:p>
        </p:txBody>
      </p:sp>
    </p:spTree>
    <p:extLst>
      <p:ext uri="{BB962C8B-B14F-4D97-AF65-F5344CB8AC3E}">
        <p14:creationId xmlns="" xmlns:p14="http://schemas.microsoft.com/office/powerpoint/2010/main" val="86371938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15th UNESTCO-APEID International Conference</a:t>
            </a:r>
          </a:p>
          <a:p>
            <a:r>
              <a:rPr lang="en-US" altLang="ko-KR" dirty="0" smtClean="0"/>
              <a:t> Education for Creativity Entrepreneurship</a:t>
            </a:r>
            <a:endParaRPr lang="ko-KR" altLang="en-US" dirty="0" smtClean="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1</a:t>
            </a:fld>
            <a:endParaRPr lang="ko-KR" altLang="en-US"/>
          </a:p>
        </p:txBody>
      </p:sp>
    </p:spTree>
    <p:extLst>
      <p:ext uri="{BB962C8B-B14F-4D97-AF65-F5344CB8AC3E}">
        <p14:creationId xmlns="" xmlns:p14="http://schemas.microsoft.com/office/powerpoint/2010/main" val="173756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rgbClr val="2B166E"/>
                </a:solidFill>
                <a:latin typeface="맑은 고딕" pitchFamily="50" charset="-127"/>
                <a:ea typeface="맑은 고딕" pitchFamily="50" charset="-127"/>
                <a:sym typeface="Wingdings" pitchFamily="2" charset="2"/>
              </a:rPr>
              <a:t>* </a:t>
            </a:r>
            <a:r>
              <a:rPr lang="ko-KR" altLang="en-US" sz="1200" dirty="0" smtClean="0">
                <a:solidFill>
                  <a:srgbClr val="2B166E"/>
                </a:solidFill>
                <a:latin typeface="맑은 고딕" pitchFamily="50" charset="-127"/>
                <a:ea typeface="맑은 고딕" pitchFamily="50" charset="-127"/>
                <a:sym typeface="Wingdings" pitchFamily="2" charset="2"/>
              </a:rPr>
              <a:t>선발의 편리성과 효율에 초점을 맞춘 입시제도</a:t>
            </a:r>
            <a:endPar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endParaRPr>
          </a:p>
          <a:p>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국가별 주당 평균 학습시간</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점수 및 시간당 점수</a:t>
            </a:r>
            <a:endPar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endParaRPr>
          </a:p>
          <a:p>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각국의 수면시간 및 운동시간 비교</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(15</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세</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-24</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세</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a:t>
            </a:r>
            <a:endParaRPr lang="ko-KR" altLang="en-US" dirty="0" smtClean="0"/>
          </a:p>
          <a:p>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10</a:t>
            </a:fld>
            <a:endParaRPr lang="ko-KR" altLang="en-US"/>
          </a:p>
        </p:txBody>
      </p:sp>
    </p:spTree>
    <p:extLst>
      <p:ext uri="{BB962C8B-B14F-4D97-AF65-F5344CB8AC3E}">
        <p14:creationId xmlns="" xmlns:p14="http://schemas.microsoft.com/office/powerpoint/2010/main" val="351745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1100" b="1" dirty="0" smtClean="0"/>
              <a:t>종합지수 </a:t>
            </a:r>
            <a:r>
              <a:rPr lang="en-US" altLang="ko-KR" sz="1100" b="1" dirty="0" smtClean="0"/>
              <a:t>OECD 30</a:t>
            </a:r>
            <a:r>
              <a:rPr lang="ko-KR" altLang="en-US" sz="1100" b="1" dirty="0" smtClean="0"/>
              <a:t>개국 중 </a:t>
            </a:r>
            <a:r>
              <a:rPr lang="en-US" altLang="ko-KR" sz="1100" b="1" dirty="0" smtClean="0"/>
              <a:t>26</a:t>
            </a:r>
            <a:r>
              <a:rPr lang="ko-KR" altLang="en-US" sz="1100" b="1" dirty="0" smtClean="0"/>
              <a:t>위</a:t>
            </a:r>
            <a:br>
              <a:rPr lang="ko-KR" altLang="en-US" sz="1100" b="1" dirty="0" smtClean="0"/>
            </a:br>
            <a:r>
              <a:rPr lang="ko-KR" altLang="en-US" sz="1100" b="1" dirty="0" smtClean="0"/>
              <a:t>국민행복지표 </a:t>
            </a:r>
            <a:r>
              <a:rPr lang="en-US" altLang="ko-KR" sz="1100" b="1" dirty="0" smtClean="0"/>
              <a:t>29</a:t>
            </a:r>
            <a:r>
              <a:rPr lang="ko-KR" altLang="en-US" sz="1100" b="1" dirty="0" smtClean="0"/>
              <a:t>위</a:t>
            </a:r>
            <a:r>
              <a:rPr lang="en-US" altLang="ko-KR" sz="1100" b="1" dirty="0" smtClean="0"/>
              <a:t>…</a:t>
            </a:r>
            <a:r>
              <a:rPr lang="ko-KR" altLang="en-US" sz="1100" b="1" dirty="0" smtClean="0"/>
              <a:t>재정은 양호</a:t>
            </a:r>
            <a:endParaRPr lang="ko-KR" altLang="en-US" sz="1100" dirty="0" smtClean="0"/>
          </a:p>
          <a:p>
            <a:endParaRPr lang="en-US" altLang="ko-KR" sz="1100" b="0" i="0" u="none" strike="noStrike" kern="1200" baseline="0" dirty="0" smtClean="0">
              <a:solidFill>
                <a:schemeClr val="tx1"/>
              </a:solidFill>
              <a:latin typeface="+mn-lt"/>
              <a:ea typeface="+mn-ea"/>
              <a:cs typeface="+mn-cs"/>
            </a:endParaRPr>
          </a:p>
          <a:p>
            <a:r>
              <a:rPr lang="en-US" altLang="ko-KR" sz="1100" dirty="0" smtClean="0">
                <a:effectLst/>
              </a:rPr>
              <a:t>KCWI 2011 </a:t>
            </a:r>
            <a:r>
              <a:rPr lang="ko-KR" altLang="en-US" sz="1100" dirty="0" smtClean="0">
                <a:effectLst/>
              </a:rPr>
              <a:t>종합복지지수</a:t>
            </a:r>
            <a:endParaRPr lang="en-US" altLang="ko-KR" sz="1100" b="0" i="0" u="none" strike="noStrike" kern="1200" baseline="0" dirty="0" smtClean="0">
              <a:solidFill>
                <a:schemeClr val="tx1"/>
              </a:solidFill>
              <a:latin typeface="+mn-lt"/>
              <a:ea typeface="+mn-ea"/>
              <a:cs typeface="+mn-cs"/>
            </a:endParaRPr>
          </a:p>
          <a:p>
            <a:endParaRPr lang="en-US" altLang="ko-KR" sz="1100" b="0" i="0" u="none" strike="noStrike" kern="1200" baseline="0" dirty="0" smtClean="0">
              <a:solidFill>
                <a:schemeClr val="tx1"/>
              </a:solidFill>
              <a:latin typeface="+mn-lt"/>
              <a:ea typeface="+mn-ea"/>
              <a:cs typeface="+mn-cs"/>
            </a:endParaRPr>
          </a:p>
          <a:p>
            <a:r>
              <a:rPr lang="ko-KR" altLang="en-US" sz="1100" b="0" i="0" u="none" strike="noStrike" kern="1200" baseline="0" dirty="0" smtClean="0">
                <a:solidFill>
                  <a:schemeClr val="tx1"/>
                </a:solidFill>
                <a:latin typeface="+mn-lt"/>
                <a:ea typeface="+mn-ea"/>
                <a:cs typeface="+mn-cs"/>
              </a:rPr>
              <a:t>○ </a:t>
            </a:r>
            <a:r>
              <a:rPr lang="en-US" altLang="ko-KR" sz="1100" b="0" i="0" u="none" strike="noStrike" kern="1200" baseline="0" dirty="0" smtClean="0">
                <a:solidFill>
                  <a:schemeClr val="tx1"/>
                </a:solidFill>
                <a:latin typeface="+mn-lt"/>
                <a:ea typeface="+mn-ea"/>
                <a:cs typeface="+mn-cs"/>
              </a:rPr>
              <a:t>5</a:t>
            </a:r>
            <a:r>
              <a:rPr lang="ko-KR" altLang="en-US" sz="1100" b="0" i="0" u="none" strike="noStrike" kern="1200" baseline="0" dirty="0" smtClean="0">
                <a:solidFill>
                  <a:schemeClr val="tx1"/>
                </a:solidFill>
                <a:latin typeface="+mn-lt"/>
                <a:ea typeface="+mn-ea"/>
                <a:cs typeface="+mn-cs"/>
              </a:rPr>
              <a:t>개 지표를 종합한 최종순위는 </a:t>
            </a:r>
            <a:r>
              <a:rPr lang="en-US" altLang="ko-KR" sz="1100" b="0" i="0" u="none" strike="noStrike" kern="1200" baseline="0" dirty="0" smtClean="0">
                <a:solidFill>
                  <a:schemeClr val="tx1"/>
                </a:solidFill>
                <a:latin typeface="+mn-lt"/>
                <a:ea typeface="+mn-ea"/>
                <a:cs typeface="+mn-cs"/>
              </a:rPr>
              <a:t>26</a:t>
            </a:r>
            <a:r>
              <a:rPr lang="ko-KR" altLang="en-US" sz="1100" b="0" i="0" u="none" strike="noStrike" kern="1200" baseline="0" dirty="0" smtClean="0">
                <a:solidFill>
                  <a:schemeClr val="tx1"/>
                </a:solidFill>
                <a:latin typeface="+mn-lt"/>
                <a:ea typeface="+mn-ea"/>
                <a:cs typeface="+mn-cs"/>
              </a:rPr>
              <a:t>위로</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종합 평균은 </a:t>
            </a:r>
            <a:r>
              <a:rPr lang="en-US" altLang="ko-KR" sz="1100" b="0" i="0" u="none" strike="noStrike" kern="1200" baseline="0" dirty="0" smtClean="0">
                <a:solidFill>
                  <a:schemeClr val="tx1"/>
                </a:solidFill>
                <a:latin typeface="+mn-lt"/>
                <a:ea typeface="+mn-ea"/>
                <a:cs typeface="+mn-cs"/>
              </a:rPr>
              <a:t>0.499</a:t>
            </a:r>
            <a:r>
              <a:rPr lang="ko-KR" altLang="en-US" sz="1100" b="0" i="0" u="none" strike="noStrike" kern="1200" baseline="0" dirty="0" smtClean="0">
                <a:solidFill>
                  <a:schemeClr val="tx1"/>
                </a:solidFill>
                <a:latin typeface="+mn-lt"/>
                <a:ea typeface="+mn-ea"/>
                <a:cs typeface="+mn-cs"/>
              </a:rPr>
              <a:t>점임</a:t>
            </a:r>
            <a:r>
              <a:rPr lang="en-US" altLang="ko-KR" sz="1100" b="0" i="0" u="none" strike="noStrike" kern="1200" baseline="0" dirty="0" smtClean="0">
                <a:solidFill>
                  <a:schemeClr val="tx1"/>
                </a:solidFill>
                <a:latin typeface="+mn-lt"/>
                <a:ea typeface="+mn-ea"/>
                <a:cs typeface="+mn-cs"/>
              </a:rPr>
              <a:t>.</a:t>
            </a:r>
          </a:p>
          <a:p>
            <a:r>
              <a:rPr lang="ko-KR" altLang="en-US" sz="1100" b="0" i="0" u="none" strike="noStrike" kern="1200" baseline="0" dirty="0" smtClean="0">
                <a:solidFill>
                  <a:schemeClr val="tx1"/>
                </a:solidFill>
                <a:latin typeface="+mn-lt"/>
                <a:ea typeface="+mn-ea"/>
                <a:cs typeface="+mn-cs"/>
              </a:rPr>
              <a:t>○ 재정지속지표와 경제활력지표만 </a:t>
            </a:r>
            <a:r>
              <a:rPr lang="en-US" altLang="ko-KR" sz="1100" b="0" i="0" u="none" strike="noStrike" kern="1200" baseline="0" dirty="0" smtClean="0">
                <a:solidFill>
                  <a:schemeClr val="tx1"/>
                </a:solidFill>
                <a:latin typeface="+mn-lt"/>
                <a:ea typeface="+mn-ea"/>
                <a:cs typeface="+mn-cs"/>
              </a:rPr>
              <a:t>OECD </a:t>
            </a:r>
            <a:r>
              <a:rPr lang="ko-KR" altLang="en-US" sz="1100" b="0" i="0" u="none" strike="noStrike" kern="1200" baseline="0" dirty="0" smtClean="0">
                <a:solidFill>
                  <a:schemeClr val="tx1"/>
                </a:solidFill>
                <a:latin typeface="+mn-lt"/>
                <a:ea typeface="+mn-ea"/>
                <a:cs typeface="+mn-cs"/>
              </a:rPr>
              <a:t>평균을 상회하였으며</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복지수요지표</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복지</a:t>
            </a:r>
          </a:p>
          <a:p>
            <a:r>
              <a:rPr lang="ko-KR" altLang="en-US" sz="1100" b="0" i="0" u="none" strike="noStrike" kern="1200" baseline="0" dirty="0" smtClean="0">
                <a:solidFill>
                  <a:schemeClr val="tx1"/>
                </a:solidFill>
                <a:latin typeface="+mn-lt"/>
                <a:ea typeface="+mn-ea"/>
                <a:cs typeface="+mn-cs"/>
              </a:rPr>
              <a:t>충족지표</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국민행복지표는 </a:t>
            </a:r>
            <a:r>
              <a:rPr lang="en-US" altLang="ko-KR" sz="1100" b="0" i="0" u="none" strike="noStrike" kern="1200" baseline="0" dirty="0" smtClean="0">
                <a:solidFill>
                  <a:schemeClr val="tx1"/>
                </a:solidFill>
                <a:latin typeface="+mn-lt"/>
                <a:ea typeface="+mn-ea"/>
                <a:cs typeface="+mn-cs"/>
              </a:rPr>
              <a:t>OECD </a:t>
            </a:r>
            <a:r>
              <a:rPr lang="ko-KR" altLang="en-US" sz="1100" b="0" i="0" u="none" strike="noStrike" kern="1200" baseline="0" dirty="0" smtClean="0">
                <a:solidFill>
                  <a:schemeClr val="tx1"/>
                </a:solidFill>
                <a:latin typeface="+mn-lt"/>
                <a:ea typeface="+mn-ea"/>
                <a:cs typeface="+mn-cs"/>
              </a:rPr>
              <a:t>평균보다 낮음</a:t>
            </a:r>
            <a:r>
              <a:rPr lang="en-US" altLang="ko-KR" sz="1100" b="0" i="0" u="none" strike="noStrike" kern="1200" baseline="0" dirty="0" smtClean="0">
                <a:solidFill>
                  <a:schemeClr val="tx1"/>
                </a:solidFill>
                <a:latin typeface="+mn-lt"/>
                <a:ea typeface="+mn-ea"/>
                <a:cs typeface="+mn-cs"/>
              </a:rPr>
              <a:t>.</a:t>
            </a:r>
          </a:p>
          <a:p>
            <a:r>
              <a:rPr lang="ko-KR" altLang="en-US" sz="1100" b="0" i="0" u="none" strike="noStrike" kern="1200" baseline="0" dirty="0" smtClean="0">
                <a:solidFill>
                  <a:schemeClr val="tx1"/>
                </a:solidFill>
                <a:latin typeface="+mn-lt"/>
                <a:ea typeface="+mn-ea"/>
                <a:cs typeface="+mn-cs"/>
              </a:rPr>
              <a:t>－ 특히 국민행복지표</a:t>
            </a:r>
            <a:r>
              <a:rPr lang="en-US" altLang="ko-KR" sz="1100" b="0" i="0" u="none" strike="noStrike" kern="1200" baseline="0" dirty="0" smtClean="0">
                <a:solidFill>
                  <a:schemeClr val="tx1"/>
                </a:solidFill>
                <a:latin typeface="+mn-lt"/>
                <a:ea typeface="+mn-ea"/>
                <a:cs typeface="+mn-cs"/>
              </a:rPr>
              <a:t>(0.190</a:t>
            </a:r>
            <a:r>
              <a:rPr lang="ko-KR" altLang="en-US" sz="1100" b="0" i="0" u="none" strike="noStrike" kern="1200" baseline="0" dirty="0" smtClean="0">
                <a:solidFill>
                  <a:schemeClr val="tx1"/>
                </a:solidFill>
                <a:latin typeface="+mn-lt"/>
                <a:ea typeface="+mn-ea"/>
                <a:cs typeface="+mn-cs"/>
              </a:rPr>
              <a:t>점</a:t>
            </a:r>
            <a:r>
              <a:rPr lang="en-US" altLang="ko-KR" sz="1100" b="0" i="0" u="none" strike="noStrike" kern="1200" baseline="0" dirty="0" smtClean="0">
                <a:solidFill>
                  <a:schemeClr val="tx1"/>
                </a:solidFill>
                <a:latin typeface="+mn-lt"/>
                <a:ea typeface="+mn-ea"/>
                <a:cs typeface="+mn-cs"/>
              </a:rPr>
              <a:t>, 29</a:t>
            </a:r>
            <a:r>
              <a:rPr lang="ko-KR" altLang="en-US" sz="1100" b="0" i="0" u="none" strike="noStrike" kern="1200" baseline="0" dirty="0" smtClean="0">
                <a:solidFill>
                  <a:schemeClr val="tx1"/>
                </a:solidFill>
                <a:latin typeface="+mn-lt"/>
                <a:ea typeface="+mn-ea"/>
                <a:cs typeface="+mn-cs"/>
              </a:rPr>
              <a:t>위</a:t>
            </a:r>
            <a:r>
              <a:rPr lang="en-US" altLang="ko-KR" sz="1100" b="0" i="0" u="none" strike="noStrike" kern="1200" baseline="0" dirty="0" smtClean="0">
                <a:solidFill>
                  <a:schemeClr val="tx1"/>
                </a:solidFill>
                <a:latin typeface="+mn-lt"/>
                <a:ea typeface="+mn-ea"/>
                <a:cs typeface="+mn-cs"/>
              </a:rPr>
              <a:t>)</a:t>
            </a:r>
            <a:r>
              <a:rPr lang="ko-KR" altLang="en-US" sz="1100" b="0" i="0" u="none" strike="noStrike" kern="1200" baseline="0" dirty="0" smtClean="0">
                <a:solidFill>
                  <a:schemeClr val="tx1"/>
                </a:solidFill>
                <a:latin typeface="+mn-lt"/>
                <a:ea typeface="+mn-ea"/>
                <a:cs typeface="+mn-cs"/>
              </a:rPr>
              <a:t>와 복지충족지표</a:t>
            </a:r>
            <a:r>
              <a:rPr lang="en-US" altLang="ko-KR" sz="1100" b="0" i="0" u="none" strike="noStrike" kern="1200" baseline="0" dirty="0" smtClean="0">
                <a:solidFill>
                  <a:schemeClr val="tx1"/>
                </a:solidFill>
                <a:latin typeface="+mn-lt"/>
                <a:ea typeface="+mn-ea"/>
                <a:cs typeface="+mn-cs"/>
              </a:rPr>
              <a:t>(0.363</a:t>
            </a:r>
            <a:r>
              <a:rPr lang="ko-KR" altLang="en-US" sz="1100" b="0" i="0" u="none" strike="noStrike" kern="1200" baseline="0" dirty="0" smtClean="0">
                <a:solidFill>
                  <a:schemeClr val="tx1"/>
                </a:solidFill>
                <a:latin typeface="+mn-lt"/>
                <a:ea typeface="+mn-ea"/>
                <a:cs typeface="+mn-cs"/>
              </a:rPr>
              <a:t>점</a:t>
            </a:r>
            <a:r>
              <a:rPr lang="en-US" altLang="ko-KR" sz="1100" b="0" i="0" u="none" strike="noStrike" kern="1200" baseline="0" dirty="0" smtClean="0">
                <a:solidFill>
                  <a:schemeClr val="tx1"/>
                </a:solidFill>
                <a:latin typeface="+mn-lt"/>
                <a:ea typeface="+mn-ea"/>
                <a:cs typeface="+mn-cs"/>
              </a:rPr>
              <a:t>, 28</a:t>
            </a:r>
            <a:r>
              <a:rPr lang="ko-KR" altLang="en-US" sz="1100" b="0" i="0" u="none" strike="noStrike" kern="1200" baseline="0" dirty="0" smtClean="0">
                <a:solidFill>
                  <a:schemeClr val="tx1"/>
                </a:solidFill>
                <a:latin typeface="+mn-lt"/>
                <a:ea typeface="+mn-ea"/>
                <a:cs typeface="+mn-cs"/>
              </a:rPr>
              <a:t>위</a:t>
            </a:r>
            <a:r>
              <a:rPr lang="en-US" altLang="ko-KR" sz="1100" b="0" i="0" u="none" strike="noStrike" kern="1200" baseline="0" dirty="0" smtClean="0">
                <a:solidFill>
                  <a:schemeClr val="tx1"/>
                </a:solidFill>
                <a:latin typeface="+mn-lt"/>
                <a:ea typeface="+mn-ea"/>
                <a:cs typeface="+mn-cs"/>
              </a:rPr>
              <a:t>)</a:t>
            </a:r>
            <a:r>
              <a:rPr lang="ko-KR" altLang="en-US" sz="1100" b="0" i="0" u="none" strike="noStrike" kern="1200" baseline="0" dirty="0" smtClean="0">
                <a:solidFill>
                  <a:schemeClr val="tx1"/>
                </a:solidFill>
                <a:latin typeface="+mn-lt"/>
                <a:ea typeface="+mn-ea"/>
                <a:cs typeface="+mn-cs"/>
              </a:rPr>
              <a:t>는 평균과의</a:t>
            </a:r>
          </a:p>
          <a:p>
            <a:r>
              <a:rPr lang="ko-KR" altLang="en-US" sz="1100" b="0" i="0" u="none" strike="noStrike" kern="1200" baseline="0" dirty="0" smtClean="0">
                <a:solidFill>
                  <a:schemeClr val="tx1"/>
                </a:solidFill>
                <a:latin typeface="+mn-lt"/>
                <a:ea typeface="+mn-ea"/>
                <a:cs typeface="+mn-cs"/>
              </a:rPr>
              <a:t>격차가 크게 나타나 가장 취약함</a:t>
            </a:r>
            <a:r>
              <a:rPr lang="en-US" altLang="ko-KR" sz="1100" b="0" i="0" u="none" strike="noStrike" kern="1200" baseline="0" dirty="0" smtClean="0">
                <a:solidFill>
                  <a:schemeClr val="tx1"/>
                </a:solidFill>
                <a:latin typeface="+mn-lt"/>
                <a:ea typeface="+mn-ea"/>
                <a:cs typeface="+mn-cs"/>
              </a:rPr>
              <a:t>.</a:t>
            </a:r>
          </a:p>
          <a:p>
            <a:r>
              <a:rPr lang="ko-KR" altLang="en-US" sz="1100" b="0" i="0" u="none" strike="noStrike" kern="1200" baseline="0" dirty="0" smtClean="0">
                <a:solidFill>
                  <a:schemeClr val="tx1"/>
                </a:solidFill>
                <a:latin typeface="+mn-lt"/>
                <a:ea typeface="+mn-ea"/>
                <a:cs typeface="+mn-cs"/>
              </a:rPr>
              <a:t>○ 한국은 지표간 불균형이 심하게 나타나고 있는데</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경제적</a:t>
            </a:r>
            <a:r>
              <a:rPr lang="en-US" altLang="ko-KR" sz="1100" b="0" i="0" u="none" strike="noStrike" kern="1200" baseline="0" dirty="0" smtClean="0">
                <a:solidFill>
                  <a:schemeClr val="tx1"/>
                </a:solidFill>
                <a:latin typeface="+mn-lt"/>
                <a:ea typeface="+mn-ea"/>
                <a:cs typeface="+mn-cs"/>
              </a:rPr>
              <a:t>‧</a:t>
            </a:r>
            <a:r>
              <a:rPr lang="ko-KR" altLang="en-US" sz="1100" b="0" i="0" u="none" strike="noStrike" kern="1200" baseline="0" dirty="0" err="1" smtClean="0">
                <a:solidFill>
                  <a:schemeClr val="tx1"/>
                </a:solidFill>
                <a:latin typeface="+mn-lt"/>
                <a:ea typeface="+mn-ea"/>
                <a:cs typeface="+mn-cs"/>
              </a:rPr>
              <a:t>재정적인인</a:t>
            </a:r>
            <a:r>
              <a:rPr lang="ko-KR" altLang="en-US" sz="1100" b="0" i="0" u="none" strike="noStrike" kern="1200" baseline="0" dirty="0" smtClean="0">
                <a:solidFill>
                  <a:schemeClr val="tx1"/>
                </a:solidFill>
                <a:latin typeface="+mn-lt"/>
                <a:ea typeface="+mn-ea"/>
                <a:cs typeface="+mn-cs"/>
              </a:rPr>
              <a:t> 측면에서는</a:t>
            </a:r>
          </a:p>
          <a:p>
            <a:r>
              <a:rPr lang="ko-KR" altLang="en-US" sz="1100" b="0" i="0" u="none" strike="noStrike" kern="1200" baseline="0" dirty="0" smtClean="0">
                <a:solidFill>
                  <a:schemeClr val="tx1"/>
                </a:solidFill>
                <a:latin typeface="+mn-lt"/>
                <a:ea typeface="+mn-ea"/>
                <a:cs typeface="+mn-cs"/>
              </a:rPr>
              <a:t>일정 부분 성과가 나타나고 있으나</a:t>
            </a:r>
            <a:r>
              <a:rPr lang="en-US" altLang="ko-KR" sz="1100" b="0" i="0" u="none" strike="noStrike" kern="1200" baseline="0" dirty="0" smtClean="0">
                <a:solidFill>
                  <a:schemeClr val="tx1"/>
                </a:solidFill>
                <a:latin typeface="+mn-lt"/>
                <a:ea typeface="+mn-ea"/>
                <a:cs typeface="+mn-cs"/>
              </a:rPr>
              <a:t>, </a:t>
            </a:r>
            <a:r>
              <a:rPr lang="ko-KR" altLang="en-US" sz="1100" b="0" i="0" u="none" strike="noStrike" kern="1200" baseline="0" dirty="0" smtClean="0">
                <a:solidFill>
                  <a:schemeClr val="tx1"/>
                </a:solidFill>
                <a:latin typeface="+mn-lt"/>
                <a:ea typeface="+mn-ea"/>
                <a:cs typeface="+mn-cs"/>
              </a:rPr>
              <a:t>특히 </a:t>
            </a:r>
            <a:r>
              <a:rPr lang="ko-KR" altLang="en-US" sz="1100" b="0" i="0" u="none" strike="noStrike" kern="1200" baseline="0" dirty="0" err="1" smtClean="0">
                <a:solidFill>
                  <a:schemeClr val="tx1"/>
                </a:solidFill>
                <a:latin typeface="+mn-lt"/>
                <a:ea typeface="+mn-ea"/>
                <a:cs typeface="+mn-cs"/>
              </a:rPr>
              <a:t>복지충족도와</a:t>
            </a:r>
            <a:r>
              <a:rPr lang="ko-KR" altLang="en-US" sz="1100" b="0" i="0" u="none" strike="noStrike" kern="1200" baseline="0" dirty="0" smtClean="0">
                <a:solidFill>
                  <a:schemeClr val="tx1"/>
                </a:solidFill>
                <a:latin typeface="+mn-lt"/>
                <a:ea typeface="+mn-ea"/>
                <a:cs typeface="+mn-cs"/>
              </a:rPr>
              <a:t> 국민행복도가 매우 낮아 복</a:t>
            </a:r>
          </a:p>
          <a:p>
            <a:r>
              <a:rPr lang="ko-KR" altLang="en-US" sz="1100" b="0" i="0" u="none" strike="noStrike" kern="1200" baseline="0" dirty="0" err="1" smtClean="0">
                <a:solidFill>
                  <a:schemeClr val="tx1"/>
                </a:solidFill>
                <a:latin typeface="+mn-lt"/>
                <a:ea typeface="+mn-ea"/>
                <a:cs typeface="+mn-cs"/>
              </a:rPr>
              <a:t>지제도가</a:t>
            </a:r>
            <a:r>
              <a:rPr lang="ko-KR" altLang="en-US" sz="1100" b="0" i="0" u="none" strike="noStrike" kern="1200" baseline="0" dirty="0" smtClean="0">
                <a:solidFill>
                  <a:schemeClr val="tx1"/>
                </a:solidFill>
                <a:latin typeface="+mn-lt"/>
                <a:ea typeface="+mn-ea"/>
                <a:cs typeface="+mn-cs"/>
              </a:rPr>
              <a:t> 원활히 그 역할을 수행하고 있지 못한다고 판단됨</a:t>
            </a:r>
            <a:r>
              <a:rPr lang="en-US" altLang="ko-KR" sz="1100" b="0" i="0" u="none" strike="noStrike" kern="1200" baseline="0" dirty="0" smtClean="0">
                <a:solidFill>
                  <a:schemeClr val="tx1"/>
                </a:solidFill>
                <a:latin typeface="+mn-lt"/>
                <a:ea typeface="+mn-ea"/>
                <a:cs typeface="+mn-cs"/>
              </a:rPr>
              <a:t>.</a:t>
            </a:r>
          </a:p>
          <a:p>
            <a:endParaRPr lang="en-US" altLang="ko-KR" sz="1100" b="0" i="0" u="none" strike="noStrike" kern="1200" baseline="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1" kern="1200" dirty="0" smtClean="0">
                <a:solidFill>
                  <a:schemeClr val="tx1"/>
                </a:solidFill>
                <a:effectLst/>
                <a:latin typeface="+mn-lt"/>
                <a:ea typeface="+mn-ea"/>
                <a:cs typeface="+mn-cs"/>
              </a:rPr>
              <a:t>o </a:t>
            </a:r>
            <a:r>
              <a:rPr lang="ko-KR" altLang="en-US" sz="1100" b="1" kern="1200" dirty="0" smtClean="0">
                <a:solidFill>
                  <a:schemeClr val="tx1"/>
                </a:solidFill>
                <a:effectLst/>
                <a:latin typeface="+mn-lt"/>
                <a:ea typeface="+mn-ea"/>
                <a:cs typeface="+mn-cs"/>
              </a:rPr>
              <a:t>우리나라 성인들의 낮은 삶의 만족도  </a:t>
            </a:r>
            <a:endParaRPr lang="ko-KR" altLang="en-US" sz="1100" dirty="0" smtClean="0"/>
          </a:p>
          <a:p>
            <a:endParaRPr lang="en-US" altLang="ko-KR" sz="1100" kern="1200" dirty="0" smtClean="0">
              <a:solidFill>
                <a:schemeClr val="tx1"/>
              </a:solidFill>
              <a:effectLst/>
              <a:latin typeface="+mn-lt"/>
              <a:ea typeface="+mn-ea"/>
              <a:cs typeface="+mn-cs"/>
            </a:endParaRPr>
          </a:p>
          <a:p>
            <a:r>
              <a:rPr lang="ko-KR" altLang="en-US" sz="1100" kern="1200" dirty="0" smtClean="0">
                <a:solidFill>
                  <a:schemeClr val="tx1"/>
                </a:solidFill>
                <a:effectLst/>
                <a:latin typeface="+mn-lt"/>
                <a:ea typeface="+mn-ea"/>
                <a:cs typeface="+mn-cs"/>
              </a:rPr>
              <a:t> </a:t>
            </a:r>
            <a:r>
              <a:rPr lang="en-US" altLang="ko-KR" sz="1100" kern="1200" dirty="0" smtClean="0">
                <a:solidFill>
                  <a:schemeClr val="tx1"/>
                </a:solidFill>
                <a:effectLst/>
                <a:latin typeface="+mn-lt"/>
                <a:ea typeface="+mn-ea"/>
                <a:cs typeface="+mn-cs"/>
              </a:rPr>
              <a:t>- </a:t>
            </a:r>
            <a:r>
              <a:rPr lang="ko-KR" altLang="en-US" sz="1100" kern="1200" dirty="0" smtClean="0">
                <a:solidFill>
                  <a:schemeClr val="tx1"/>
                </a:solidFill>
                <a:effectLst/>
                <a:latin typeface="+mn-lt"/>
                <a:ea typeface="+mn-ea"/>
                <a:cs typeface="+mn-cs"/>
              </a:rPr>
              <a:t>국가별 삶의 만족도 및 직무만족도 비교에서 삶의 만족도 및 직무 만족도가 낮게 나타남</a:t>
            </a:r>
            <a:r>
              <a:rPr lang="en-US" altLang="ko-KR" sz="1100" kern="1200" dirty="0" smtClean="0">
                <a:solidFill>
                  <a:schemeClr val="tx1"/>
                </a:solidFill>
                <a:effectLst/>
                <a:latin typeface="+mn-lt"/>
                <a:ea typeface="+mn-ea"/>
                <a:cs typeface="+mn-cs"/>
              </a:rPr>
              <a:t>.  ‘2006 (</a:t>
            </a:r>
            <a:r>
              <a:rPr lang="ko-KR" altLang="en-US" sz="1100" kern="1200" dirty="0" smtClean="0">
                <a:solidFill>
                  <a:schemeClr val="tx1"/>
                </a:solidFill>
                <a:effectLst/>
                <a:latin typeface="+mn-lt"/>
                <a:ea typeface="+mn-ea"/>
                <a:cs typeface="+mn-cs"/>
              </a:rPr>
              <a:t>경제협력개발기구</a:t>
            </a:r>
            <a:r>
              <a:rPr lang="en-US" altLang="ko-KR" sz="1100" kern="1200" dirty="0" smtClean="0">
                <a:solidFill>
                  <a:schemeClr val="tx1"/>
                </a:solidFill>
                <a:effectLst/>
                <a:latin typeface="+mn-lt"/>
                <a:ea typeface="+mn-ea"/>
                <a:cs typeface="+mn-cs"/>
              </a:rPr>
              <a:t>)OECD </a:t>
            </a:r>
            <a:r>
              <a:rPr lang="ko-KR" altLang="en-US" sz="1100" kern="1200" dirty="0" smtClean="0">
                <a:solidFill>
                  <a:schemeClr val="tx1"/>
                </a:solidFill>
                <a:effectLst/>
                <a:latin typeface="+mn-lt"/>
                <a:ea typeface="+mn-ea"/>
                <a:cs typeface="+mn-cs"/>
              </a:rPr>
              <a:t>국가별 행복지수 종합순위’에서 한국인의 행복지수는 </a:t>
            </a:r>
            <a:r>
              <a:rPr lang="en-US" altLang="ko-KR" sz="1100" kern="1200" dirty="0" smtClean="0">
                <a:solidFill>
                  <a:schemeClr val="tx1"/>
                </a:solidFill>
                <a:effectLst/>
                <a:latin typeface="+mn-lt"/>
                <a:ea typeface="+mn-ea"/>
                <a:cs typeface="+mn-cs"/>
              </a:rPr>
              <a:t>30</a:t>
            </a:r>
            <a:r>
              <a:rPr lang="ko-KR" altLang="en-US" sz="1100" kern="1200" dirty="0" smtClean="0">
                <a:solidFill>
                  <a:schemeClr val="tx1"/>
                </a:solidFill>
                <a:effectLst/>
                <a:latin typeface="+mn-lt"/>
                <a:ea typeface="+mn-ea"/>
                <a:cs typeface="+mn-cs"/>
              </a:rPr>
              <a:t>개 회원 국가 중 </a:t>
            </a:r>
            <a:r>
              <a:rPr lang="en-US" altLang="ko-KR" sz="1100" kern="1200" dirty="0" smtClean="0">
                <a:solidFill>
                  <a:schemeClr val="tx1"/>
                </a:solidFill>
                <a:effectLst/>
                <a:latin typeface="+mn-lt"/>
                <a:ea typeface="+mn-ea"/>
                <a:cs typeface="+mn-cs"/>
              </a:rPr>
              <a:t>25</a:t>
            </a:r>
            <a:r>
              <a:rPr lang="ko-KR" altLang="en-US" sz="1100" kern="1200" dirty="0" smtClean="0">
                <a:solidFill>
                  <a:schemeClr val="tx1"/>
                </a:solidFill>
                <a:effectLst/>
                <a:latin typeface="+mn-lt"/>
                <a:ea typeface="+mn-ea"/>
                <a:cs typeface="+mn-cs"/>
              </a:rPr>
              <a:t>위에 그친 것으로 나타남</a:t>
            </a:r>
            <a:r>
              <a:rPr lang="en-US" altLang="ko-KR" sz="1100" kern="1200" dirty="0" smtClean="0">
                <a:solidFill>
                  <a:schemeClr val="tx1"/>
                </a:solidFill>
                <a:effectLst/>
                <a:latin typeface="+mn-lt"/>
                <a:ea typeface="+mn-ea"/>
                <a:cs typeface="+mn-cs"/>
              </a:rPr>
              <a:t>.</a:t>
            </a:r>
            <a:r>
              <a:rPr lang="ko-KR" altLang="en-US" sz="1100" kern="1200" dirty="0" smtClean="0">
                <a:solidFill>
                  <a:schemeClr val="tx1"/>
                </a:solidFill>
                <a:effectLst/>
                <a:latin typeface="+mn-lt"/>
                <a:ea typeface="+mn-ea"/>
                <a:cs typeface="+mn-cs"/>
              </a:rPr>
              <a:t> </a:t>
            </a:r>
          </a:p>
          <a:p>
            <a:r>
              <a:rPr lang="ko-KR" altLang="en-US" sz="1100" kern="1200" dirty="0" smtClean="0">
                <a:solidFill>
                  <a:schemeClr val="tx1"/>
                </a:solidFill>
                <a:effectLst/>
                <a:latin typeface="+mn-lt"/>
                <a:ea typeface="+mn-ea"/>
                <a:cs typeface="+mn-cs"/>
              </a:rPr>
              <a:t> </a:t>
            </a:r>
            <a:r>
              <a:rPr lang="ko-KR" altLang="en-US" sz="1100" dirty="0" smtClean="0"/>
              <a:t> </a:t>
            </a:r>
          </a:p>
          <a:p>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12</a:t>
            </a:fld>
            <a:endParaRPr lang="ko-KR" altLang="en-US"/>
          </a:p>
        </p:txBody>
      </p:sp>
    </p:spTree>
    <p:extLst>
      <p:ext uri="{BB962C8B-B14F-4D97-AF65-F5344CB8AC3E}">
        <p14:creationId xmlns="" xmlns:p14="http://schemas.microsoft.com/office/powerpoint/2010/main" val="1218843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15th UNESTCO-APEID International Conference</a:t>
            </a:r>
          </a:p>
          <a:p>
            <a:r>
              <a:rPr lang="en-US" altLang="ko-KR" dirty="0" smtClean="0"/>
              <a:t> Education for Creativity Entrepreneurship</a:t>
            </a:r>
            <a:endParaRPr lang="ko-KR" altLang="en-US" dirty="0" smtClean="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solidFill>
                  <a:prstClr val="black"/>
                </a:solidFill>
              </a:rPr>
              <a:pPr/>
              <a:t>13</a:t>
            </a:fld>
            <a:endParaRPr lang="ko-KR" altLang="en-US">
              <a:solidFill>
                <a:prstClr val="black"/>
              </a:solidFill>
            </a:endParaRPr>
          </a:p>
        </p:txBody>
      </p:sp>
    </p:spTree>
    <p:extLst>
      <p:ext uri="{BB962C8B-B14F-4D97-AF65-F5344CB8AC3E}">
        <p14:creationId xmlns="" xmlns:p14="http://schemas.microsoft.com/office/powerpoint/2010/main" val="1737563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4082" name="Rectangle 7"/>
          <p:cNvSpPr txBox="1">
            <a:spLocks noGrp="1" noChangeArrowheads="1"/>
          </p:cNvSpPr>
          <p:nvPr/>
        </p:nvSpPr>
        <p:spPr bwMode="auto">
          <a:xfrm>
            <a:off x="5180605" y="6513621"/>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23" tIns="45062" rIns="90123" bIns="45062" anchor="b"/>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latinLnBrk="0" hangingPunct="1"/>
            <a:fld id="{B4EF4416-4248-4567-9F48-DED7E8B068D4}" type="slidenum">
              <a:rPr kumimoji="0" lang="ko-KR" altLang="en-US" sz="1200">
                <a:solidFill>
                  <a:prstClr val="black"/>
                </a:solidFill>
                <a:latin typeface="Arial" pitchFamily="34" charset="0"/>
                <a:ea typeface="굴림" pitchFamily="50" charset="-127"/>
              </a:rPr>
              <a:pPr algn="r" eaLnBrk="1" latinLnBrk="0" hangingPunct="1"/>
              <a:t>14</a:t>
            </a:fld>
            <a:endParaRPr kumimoji="0" lang="en-US" altLang="ko-KR" sz="1200">
              <a:solidFill>
                <a:prstClr val="black"/>
              </a:solidFill>
              <a:latin typeface="Arial" pitchFamily="34" charset="0"/>
              <a:ea typeface="굴림" pitchFamily="50" charset="-127"/>
            </a:endParaRPr>
          </a:p>
        </p:txBody>
      </p:sp>
      <p:sp>
        <p:nvSpPr>
          <p:cNvPr id="814083" name="Rectangle 2"/>
          <p:cNvSpPr>
            <a:spLocks noGrp="1" noRot="1" noChangeAspect="1" noChangeArrowheads="1" noTextEdit="1"/>
          </p:cNvSpPr>
          <p:nvPr>
            <p:ph type="sldImg"/>
          </p:nvPr>
        </p:nvSpPr>
        <p:spPr>
          <a:ln/>
        </p:spPr>
      </p:sp>
      <p:sp>
        <p:nvSpPr>
          <p:cNvPr id="8140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rgbClr val="2B166E"/>
                </a:solidFill>
                <a:latin typeface="맑은 고딕" pitchFamily="50" charset="-127"/>
                <a:ea typeface="맑은 고딕" pitchFamily="50" charset="-127"/>
                <a:sym typeface="Wingdings" pitchFamily="2" charset="2"/>
              </a:rPr>
              <a:t>* </a:t>
            </a:r>
            <a:r>
              <a:rPr lang="ko-KR" altLang="en-US" sz="1100" dirty="0" smtClean="0">
                <a:solidFill>
                  <a:srgbClr val="2B166E"/>
                </a:solidFill>
                <a:latin typeface="맑은 고딕" pitchFamily="50" charset="-127"/>
                <a:ea typeface="맑은 고딕" pitchFamily="50" charset="-127"/>
                <a:sym typeface="Wingdings" pitchFamily="2" charset="2"/>
              </a:rPr>
              <a:t>핵심역량 중심의 교과 교육과정 개정 </a:t>
            </a:r>
          </a:p>
          <a:p>
            <a:pPr marL="171450" marR="0" indent="-171450" algn="l" defTabSz="914400" rtl="0" eaLnBrk="1" fontAlgn="auto" latinLnBrk="1" hangingPunct="1">
              <a:lnSpc>
                <a:spcPct val="100000"/>
              </a:lnSpc>
              <a:spcBef>
                <a:spcPts val="0"/>
              </a:spcBef>
              <a:spcAft>
                <a:spcPts val="0"/>
              </a:spcAft>
              <a:buClrTx/>
              <a:buSzTx/>
              <a:buFont typeface="Arial" pitchFamily="34" charset="0"/>
              <a:buChar char="•"/>
              <a:tabLst/>
              <a:defRPr/>
            </a:pPr>
            <a:r>
              <a:rPr lang="ko-KR" altLang="en-US" sz="1100" b="1" dirty="0" smtClean="0">
                <a:solidFill>
                  <a:srgbClr val="5C53D5"/>
                </a:solidFill>
                <a:latin typeface="굴림" pitchFamily="50" charset="-127"/>
                <a:ea typeface="굴림" pitchFamily="50" charset="-127"/>
              </a:rPr>
              <a:t>교과서는 이론 요약 중심에서 현장</a:t>
            </a:r>
            <a:r>
              <a:rPr lang="en-US" altLang="ko-KR" sz="1100" b="1" dirty="0" smtClean="0">
                <a:solidFill>
                  <a:srgbClr val="5C53D5"/>
                </a:solidFill>
                <a:latin typeface="굴림" pitchFamily="50" charset="-127"/>
                <a:ea typeface="굴림" pitchFamily="50" charset="-127"/>
              </a:rPr>
              <a:t>·</a:t>
            </a:r>
            <a:r>
              <a:rPr lang="ko-KR" altLang="en-US" sz="1100" b="1" dirty="0" smtClean="0">
                <a:solidFill>
                  <a:srgbClr val="5C53D5"/>
                </a:solidFill>
                <a:latin typeface="굴림" pitchFamily="50" charset="-127"/>
                <a:ea typeface="굴림" pitchFamily="50" charset="-127"/>
              </a:rPr>
              <a:t>실생활 중심으로 개선</a:t>
            </a:r>
          </a:p>
          <a:p>
            <a:pPr eaLnBrk="1" hangingPunct="1"/>
            <a:endParaRPr lang="en-US" altLang="ko-KR" sz="1100" dirty="0" smtClean="0"/>
          </a:p>
          <a:p>
            <a:pPr marL="171450" indent="-171450" eaLnBrk="1" hangingPunct="1">
              <a:buFontTx/>
              <a:buChar char="-"/>
            </a:pPr>
            <a:r>
              <a:rPr lang="ko-KR" altLang="en-US" sz="1100" baseline="0" dirty="0" smtClean="0"/>
              <a:t>교과</a:t>
            </a:r>
            <a:r>
              <a:rPr lang="en-US" altLang="ko-KR" sz="1100" baseline="0" dirty="0" smtClean="0"/>
              <a:t>: </a:t>
            </a:r>
            <a:r>
              <a:rPr lang="ko-KR" altLang="en-US" sz="1100" baseline="0" dirty="0" smtClean="0"/>
              <a:t>교과 교육과정 개편 방향</a:t>
            </a:r>
            <a:endParaRPr lang="en-US" altLang="ko-KR" sz="1100" baseline="0" dirty="0" smtClean="0"/>
          </a:p>
          <a:p>
            <a:pPr marL="171450" indent="-171450" eaLnBrk="1" hangingPunct="1">
              <a:buFontTx/>
              <a:buChar char="-"/>
            </a:pPr>
            <a:r>
              <a:rPr lang="ko-KR" altLang="en-US" sz="1100" baseline="0" dirty="0" smtClean="0"/>
              <a:t>국어</a:t>
            </a:r>
            <a:r>
              <a:rPr lang="en-US" altLang="ko-KR" sz="1100" baseline="0" dirty="0" smtClean="0"/>
              <a:t>: </a:t>
            </a:r>
            <a:r>
              <a:rPr lang="ko-KR" altLang="en-US" sz="1100" baseline="0" dirty="0" smtClean="0"/>
              <a:t>글쓰기 교육 강화</a:t>
            </a:r>
            <a:r>
              <a:rPr lang="en-US" altLang="ko-KR" sz="1100" baseline="0" dirty="0" smtClean="0"/>
              <a:t>, </a:t>
            </a:r>
            <a:r>
              <a:rPr lang="ko-KR" altLang="en-US" sz="1100" baseline="0" dirty="0" smtClean="0"/>
              <a:t>통합적 언어사용능력강화</a:t>
            </a:r>
            <a:endParaRPr lang="en-US" altLang="ko-KR" sz="1100" baseline="0" dirty="0" smtClean="0"/>
          </a:p>
          <a:p>
            <a:pPr marL="171450" indent="-171450" eaLnBrk="1" hangingPunct="1">
              <a:buFontTx/>
              <a:buChar char="-"/>
            </a:pPr>
            <a:r>
              <a:rPr lang="ko-KR" altLang="en-US" sz="1100" baseline="0" dirty="0" smtClean="0"/>
              <a:t>수학</a:t>
            </a:r>
            <a:r>
              <a:rPr lang="en-US" altLang="ko-KR" sz="1100" baseline="0" dirty="0" smtClean="0"/>
              <a:t>: </a:t>
            </a:r>
            <a:r>
              <a:rPr lang="ko-KR" altLang="en-US" sz="1100" baseline="0" dirty="0" smtClean="0"/>
              <a:t>논리력</a:t>
            </a:r>
            <a:r>
              <a:rPr lang="en-US" altLang="ko-KR" sz="1100" baseline="0" dirty="0" smtClean="0"/>
              <a:t>, </a:t>
            </a:r>
            <a:r>
              <a:rPr lang="ko-KR" altLang="en-US" sz="1100" baseline="0" dirty="0" smtClean="0"/>
              <a:t>문제해결 과정 중심으로 개편</a:t>
            </a:r>
            <a:endParaRPr lang="en-US" altLang="ko-KR" sz="1100" baseline="0" dirty="0" smtClean="0"/>
          </a:p>
          <a:p>
            <a:pPr marL="171450" indent="-171450" eaLnBrk="1" hangingPunct="1">
              <a:buFontTx/>
              <a:buChar char="-"/>
            </a:pPr>
            <a:r>
              <a:rPr lang="ko-KR" altLang="en-US" sz="1100" baseline="0" dirty="0" smtClean="0"/>
              <a:t>과학</a:t>
            </a:r>
            <a:r>
              <a:rPr lang="en-US" altLang="ko-KR" sz="1100" baseline="0" dirty="0" smtClean="0"/>
              <a:t>: </a:t>
            </a:r>
            <a:r>
              <a:rPr lang="ko-KR" altLang="en-US" sz="1100" baseline="0" dirty="0" smtClean="0"/>
              <a:t>실험탐구활동 강화</a:t>
            </a:r>
            <a:r>
              <a:rPr lang="en-US" altLang="ko-KR" sz="1100" baseline="0" dirty="0" smtClean="0"/>
              <a:t>, </a:t>
            </a:r>
            <a:r>
              <a:rPr lang="ko-KR" altLang="en-US" sz="1100" baseline="0" dirty="0" smtClean="0"/>
              <a:t>공통교육과정은 융합방식으로 개선</a:t>
            </a:r>
            <a:endParaRPr lang="en-US" altLang="ko-KR" sz="1100" baseline="0" dirty="0" smtClean="0"/>
          </a:p>
          <a:p>
            <a:pPr marL="171450" indent="-171450" eaLnBrk="1" hangingPunct="1">
              <a:buFontTx/>
              <a:buChar char="-"/>
            </a:pPr>
            <a:r>
              <a:rPr lang="ko-KR" altLang="en-US" sz="1100" baseline="0" dirty="0" smtClean="0"/>
              <a:t>영어</a:t>
            </a:r>
            <a:r>
              <a:rPr lang="en-US" altLang="ko-KR" sz="1100" baseline="0" dirty="0" smtClean="0"/>
              <a:t>: </a:t>
            </a:r>
            <a:r>
              <a:rPr lang="ko-KR" altLang="en-US" sz="1100" baseline="0" dirty="0" smtClean="0"/>
              <a:t>말하기</a:t>
            </a:r>
            <a:r>
              <a:rPr lang="en-US" altLang="ko-KR" sz="1100" baseline="0" dirty="0" smtClean="0"/>
              <a:t>, </a:t>
            </a:r>
            <a:r>
              <a:rPr lang="ko-KR" altLang="en-US" sz="1100" baseline="0" dirty="0" smtClean="0"/>
              <a:t>듣기 중심의 의사소통능력 강화</a:t>
            </a:r>
            <a:endParaRPr lang="en-US" altLang="ko-KR" sz="1100" baseline="0" dirty="0" smtClean="0"/>
          </a:p>
          <a:p>
            <a:pPr marL="171450" indent="-171450" eaLnBrk="1" hangingPunct="1">
              <a:buFontTx/>
              <a:buChar char="-"/>
            </a:pPr>
            <a:r>
              <a:rPr lang="ko-KR" altLang="en-US" sz="1100" baseline="0" dirty="0" smtClean="0"/>
              <a:t>사회</a:t>
            </a:r>
            <a:r>
              <a:rPr lang="en-US" altLang="ko-KR" sz="1100" baseline="0" dirty="0" smtClean="0"/>
              <a:t>, </a:t>
            </a:r>
            <a:r>
              <a:rPr lang="ko-KR" altLang="en-US" sz="1100" baseline="0" dirty="0" smtClean="0"/>
              <a:t>도덕</a:t>
            </a:r>
            <a:r>
              <a:rPr lang="en-US" altLang="ko-KR" sz="1100" baseline="0" dirty="0" smtClean="0"/>
              <a:t>: </a:t>
            </a:r>
            <a:r>
              <a:rPr lang="ko-KR" altLang="en-US" sz="1100" baseline="0" dirty="0" smtClean="0"/>
              <a:t>세계관</a:t>
            </a:r>
            <a:r>
              <a:rPr lang="en-US" altLang="ko-KR" sz="1100" baseline="0" dirty="0" smtClean="0"/>
              <a:t>, </a:t>
            </a:r>
            <a:r>
              <a:rPr lang="ko-KR" altLang="en-US" sz="1100" baseline="0" dirty="0" smtClean="0"/>
              <a:t>국가관</a:t>
            </a:r>
            <a:r>
              <a:rPr lang="en-US" altLang="ko-KR" sz="1100" baseline="0" dirty="0" smtClean="0"/>
              <a:t>, </a:t>
            </a:r>
            <a:r>
              <a:rPr lang="ko-KR" altLang="en-US" sz="1100" baseline="0" dirty="0" smtClean="0"/>
              <a:t>직업관</a:t>
            </a:r>
            <a:r>
              <a:rPr lang="en-US" altLang="ko-KR" sz="1100" baseline="0" dirty="0" smtClean="0"/>
              <a:t>, </a:t>
            </a:r>
            <a:r>
              <a:rPr lang="ko-KR" altLang="en-US" sz="1100" baseline="0" dirty="0" smtClean="0"/>
              <a:t>주제 중심 통합교육</a:t>
            </a:r>
            <a:endParaRPr lang="en-US" altLang="ko-KR" sz="1100" baseline="0" dirty="0" smtClean="0"/>
          </a:p>
          <a:p>
            <a:pPr marL="171450" indent="-171450" eaLnBrk="1" hangingPunct="1">
              <a:buFontTx/>
              <a:buChar char="-"/>
            </a:pPr>
            <a:r>
              <a:rPr lang="ko-KR" altLang="en-US" sz="1100" baseline="0" dirty="0" smtClean="0"/>
              <a:t>체육</a:t>
            </a:r>
            <a:r>
              <a:rPr lang="en-US" altLang="ko-KR" sz="1100" baseline="0" dirty="0" smtClean="0"/>
              <a:t>, </a:t>
            </a:r>
            <a:r>
              <a:rPr lang="ko-KR" altLang="en-US" sz="1100" baseline="0" dirty="0" smtClean="0"/>
              <a:t>예술</a:t>
            </a:r>
            <a:r>
              <a:rPr lang="en-US" altLang="ko-KR" sz="1100" baseline="0" dirty="0" smtClean="0"/>
              <a:t>: </a:t>
            </a:r>
            <a:r>
              <a:rPr lang="ko-KR" altLang="en-US" sz="1100" baseline="0" dirty="0" smtClean="0"/>
              <a:t>신체활동</a:t>
            </a:r>
            <a:r>
              <a:rPr lang="en-US" altLang="ko-KR" sz="1100" baseline="0" dirty="0" smtClean="0"/>
              <a:t>, </a:t>
            </a:r>
            <a:r>
              <a:rPr lang="ko-KR" altLang="en-US" sz="1100" baseline="0" dirty="0" smtClean="0"/>
              <a:t>표현중심으로 개편</a:t>
            </a:r>
            <a:endParaRPr lang="ko-KR" altLang="en-US" sz="11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슬라이드 이미지 개체 틀 1"/>
          <p:cNvSpPr>
            <a:spLocks noGrp="1" noRot="1" noChangeAspect="1" noTextEdit="1"/>
          </p:cNvSpPr>
          <p:nvPr>
            <p:ph type="sldImg"/>
          </p:nvPr>
        </p:nvSpPr>
        <p:spPr>
          <a:ln/>
        </p:spPr>
      </p:sp>
      <p:sp>
        <p:nvSpPr>
          <p:cNvPr id="815107"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22250" marR="0" indent="-222250" algn="l" defTabSz="914400" rtl="0" eaLnBrk="1" fontAlgn="auto" latinLnBrk="1" hangingPunct="1">
              <a:lnSpc>
                <a:spcPct val="100000"/>
              </a:lnSpc>
              <a:spcBef>
                <a:spcPts val="0"/>
              </a:spcBef>
              <a:spcAft>
                <a:spcPts val="0"/>
              </a:spcAft>
              <a:buClrTx/>
              <a:buSzTx/>
              <a:buFont typeface="Wingdings" pitchFamily="2" charset="2"/>
              <a:buChar char="l"/>
              <a:tabLst/>
              <a:defRPr/>
            </a:pPr>
            <a:r>
              <a:rPr lang="ko-KR" altLang="en-US" dirty="0" smtClean="0">
                <a:ea typeface="맑은 고딕" pitchFamily="50" charset="-127"/>
              </a:rPr>
              <a:t>창의적 체험활동의 도입</a:t>
            </a:r>
            <a:endParaRPr lang="en-US" altLang="ko-KR" dirty="0" smtClean="0">
              <a:ea typeface="맑은 고딕" pitchFamily="50" charset="-127"/>
            </a:endParaRPr>
          </a:p>
          <a:p>
            <a:pPr marL="0" indent="0" eaLnBrk="1" hangingPunct="1">
              <a:buFont typeface="Wingdings" pitchFamily="2" charset="2"/>
              <a:buNone/>
            </a:pPr>
            <a:r>
              <a:rPr lang="en-US" altLang="ko-KR" dirty="0" smtClean="0">
                <a:ea typeface="맑은 고딕" pitchFamily="50" charset="-127"/>
              </a:rPr>
              <a:t>-</a:t>
            </a:r>
            <a:r>
              <a:rPr lang="en-US" altLang="ko-KR" baseline="0" dirty="0" smtClean="0">
                <a:ea typeface="맑은 고딕" pitchFamily="50" charset="-127"/>
              </a:rPr>
              <a:t> </a:t>
            </a:r>
            <a:r>
              <a:rPr lang="ko-KR" altLang="en-US" baseline="0" dirty="0" smtClean="0">
                <a:ea typeface="맑은 고딕" pitchFamily="50" charset="-127"/>
              </a:rPr>
              <a:t>초등학교에서 고등학교까지 주당 </a:t>
            </a:r>
            <a:r>
              <a:rPr lang="en-US" altLang="ko-KR" baseline="0" dirty="0" smtClean="0">
                <a:ea typeface="맑은 고딕" pitchFamily="50" charset="-127"/>
              </a:rPr>
              <a:t>3~4</a:t>
            </a:r>
            <a:r>
              <a:rPr lang="ko-KR" altLang="en-US" baseline="0" dirty="0" smtClean="0">
                <a:ea typeface="맑은 고딕" pitchFamily="50" charset="-127"/>
              </a:rPr>
              <a:t>시간 수업 </a:t>
            </a:r>
            <a:r>
              <a:rPr lang="ko-KR" altLang="en-US" baseline="0" dirty="0" err="1" smtClean="0">
                <a:ea typeface="맑은 고딕" pitchFamily="50" charset="-127"/>
              </a:rPr>
              <a:t>시수</a:t>
            </a:r>
            <a:r>
              <a:rPr lang="ko-KR" altLang="en-US" baseline="0" dirty="0" smtClean="0">
                <a:ea typeface="맑은 고딕" pitchFamily="50" charset="-127"/>
              </a:rPr>
              <a:t> 배정</a:t>
            </a:r>
            <a:endParaRPr lang="en-US" altLang="ko-KR" dirty="0" smtClean="0">
              <a:ea typeface="맑은 고딕" pitchFamily="50" charset="-127"/>
            </a:endParaRPr>
          </a:p>
          <a:p>
            <a:pPr marL="222250" indent="-222250" eaLnBrk="1" hangingPunct="1">
              <a:buFont typeface="Wingdings" pitchFamily="2" charset="2"/>
              <a:buChar char="l"/>
            </a:pPr>
            <a:r>
              <a:rPr lang="ko-KR" altLang="en-US" dirty="0" smtClean="0">
                <a:ea typeface="맑은 고딕" pitchFamily="50" charset="-127"/>
              </a:rPr>
              <a:t>창의적 체험활동 종합지원 시스템</a:t>
            </a:r>
            <a:r>
              <a:rPr lang="en-US" altLang="ko-KR" dirty="0" smtClean="0">
                <a:ea typeface="맑은 고딕" pitchFamily="50" charset="-127"/>
              </a:rPr>
              <a:t>(</a:t>
            </a:r>
            <a:r>
              <a:rPr lang="en-US" altLang="ko-KR" dirty="0" err="1" smtClean="0">
                <a:ea typeface="맑은 고딕" pitchFamily="50" charset="-127"/>
              </a:rPr>
              <a:t>Edupot</a:t>
            </a:r>
            <a:r>
              <a:rPr lang="en-US" altLang="ko-KR" dirty="0" smtClean="0">
                <a:ea typeface="맑은 고딕" pitchFamily="50" charset="-127"/>
              </a:rPr>
              <a:t>)</a:t>
            </a:r>
          </a:p>
          <a:p>
            <a:pPr marL="0" indent="0" eaLnBrk="1" hangingPunct="1">
              <a:buFont typeface="Wingdings" pitchFamily="2" charset="2"/>
              <a:buNone/>
            </a:pPr>
            <a:r>
              <a:rPr lang="en-US" altLang="ko-KR" dirty="0" smtClean="0">
                <a:ea typeface="맑은 고딕" pitchFamily="50" charset="-127"/>
              </a:rPr>
              <a:t>- </a:t>
            </a:r>
            <a:r>
              <a:rPr lang="ko-KR" altLang="en-US" dirty="0" smtClean="0">
                <a:ea typeface="맑은 고딕" pitchFamily="50" charset="-127"/>
              </a:rPr>
              <a:t>동아리</a:t>
            </a:r>
            <a:r>
              <a:rPr lang="en-US" altLang="ko-KR" dirty="0" smtClean="0">
                <a:ea typeface="맑은 고딕" pitchFamily="50" charset="-127"/>
              </a:rPr>
              <a:t>, </a:t>
            </a:r>
            <a:r>
              <a:rPr lang="ko-KR" altLang="en-US" dirty="0" smtClean="0">
                <a:ea typeface="맑은 고딕" pitchFamily="50" charset="-127"/>
              </a:rPr>
              <a:t>봉사</a:t>
            </a:r>
            <a:r>
              <a:rPr lang="en-US" altLang="ko-KR" dirty="0" smtClean="0">
                <a:ea typeface="맑은 고딕" pitchFamily="50" charset="-127"/>
              </a:rPr>
              <a:t>, </a:t>
            </a:r>
            <a:r>
              <a:rPr lang="ko-KR" altLang="en-US" dirty="0" smtClean="0">
                <a:ea typeface="맑은 고딕" pitchFamily="50" charset="-127"/>
              </a:rPr>
              <a:t>진로 활동 등 실적을 체계적으로 기록</a:t>
            </a:r>
            <a:r>
              <a:rPr lang="en-US" altLang="ko-KR" dirty="0" smtClean="0">
                <a:ea typeface="맑은 고딕" pitchFamily="50" charset="-127"/>
              </a:rPr>
              <a:t>, </a:t>
            </a:r>
            <a:r>
              <a:rPr lang="ko-KR" altLang="en-US" dirty="0" smtClean="0">
                <a:ea typeface="맑은 고딕" pitchFamily="50" charset="-127"/>
              </a:rPr>
              <a:t>관리 및 상급학교 진학에 활용</a:t>
            </a:r>
            <a:endParaRPr lang="en-US" altLang="ko-KR" dirty="0" smtClean="0">
              <a:ea typeface="맑은 고딕" pitchFamily="50" charset="-127"/>
            </a:endParaRPr>
          </a:p>
          <a:p>
            <a:pPr marL="222250" indent="-222250" eaLnBrk="1" hangingPunct="1">
              <a:buFont typeface="Wingdings" pitchFamily="2" charset="2"/>
              <a:buChar char="l"/>
            </a:pPr>
            <a:r>
              <a:rPr lang="ko-KR" altLang="en-US" dirty="0" smtClean="0">
                <a:ea typeface="맑은 고딕" pitchFamily="50" charset="-127"/>
              </a:rPr>
              <a:t>창의적 체험활동 활성화를 위한 지원체계</a:t>
            </a:r>
            <a:endParaRPr lang="en-US" altLang="ko-KR" dirty="0" smtClean="0">
              <a:ea typeface="맑은 고딕" pitchFamily="50" charset="-127"/>
            </a:endParaRPr>
          </a:p>
          <a:p>
            <a:pPr marL="0" indent="0" eaLnBrk="1" hangingPunct="1">
              <a:buFont typeface="Wingdings" pitchFamily="2" charset="2"/>
              <a:buNone/>
            </a:pPr>
            <a:r>
              <a:rPr lang="en-US" altLang="ko-KR" dirty="0" smtClean="0">
                <a:ea typeface="맑은 고딕" pitchFamily="50" charset="-127"/>
              </a:rPr>
              <a:t>- </a:t>
            </a:r>
            <a:r>
              <a:rPr lang="ko-KR" altLang="en-US" dirty="0" smtClean="0">
                <a:ea typeface="맑은 고딕" pitchFamily="50" charset="-127"/>
              </a:rPr>
              <a:t>기업</a:t>
            </a:r>
            <a:r>
              <a:rPr lang="en-US" altLang="ko-KR" dirty="0" smtClean="0">
                <a:ea typeface="맑은 고딕" pitchFamily="50" charset="-127"/>
              </a:rPr>
              <a:t>, </a:t>
            </a:r>
            <a:r>
              <a:rPr lang="ko-KR" altLang="en-US" dirty="0" smtClean="0">
                <a:ea typeface="맑은 고딕" pitchFamily="50" charset="-127"/>
              </a:rPr>
              <a:t>출연</a:t>
            </a:r>
            <a:r>
              <a:rPr lang="en-US" altLang="ko-KR" dirty="0" smtClean="0">
                <a:ea typeface="맑은 고딕" pitchFamily="50" charset="-127"/>
              </a:rPr>
              <a:t>(</a:t>
            </a:r>
            <a:r>
              <a:rPr lang="ko-KR" altLang="en-US" dirty="0" smtClean="0">
                <a:ea typeface="맑은 고딕" pitchFamily="50" charset="-127"/>
              </a:rPr>
              <a:t>연</a:t>
            </a:r>
            <a:r>
              <a:rPr lang="en-US" altLang="ko-KR" dirty="0" smtClean="0">
                <a:ea typeface="맑은 고딕" pitchFamily="50" charset="-127"/>
              </a:rPr>
              <a:t>), </a:t>
            </a:r>
            <a:r>
              <a:rPr lang="ko-KR" altLang="en-US" dirty="0" smtClean="0">
                <a:ea typeface="맑은 고딕" pitchFamily="50" charset="-127"/>
              </a:rPr>
              <a:t>대학의 인력</a:t>
            </a:r>
            <a:r>
              <a:rPr lang="en-US" altLang="ko-KR" dirty="0" smtClean="0">
                <a:ea typeface="맑은 고딕" pitchFamily="50" charset="-127"/>
              </a:rPr>
              <a:t>, </a:t>
            </a:r>
            <a:r>
              <a:rPr lang="ko-KR" altLang="en-US" dirty="0" smtClean="0">
                <a:ea typeface="맑은 고딕" pitchFamily="50" charset="-127"/>
              </a:rPr>
              <a:t>시설</a:t>
            </a:r>
            <a:r>
              <a:rPr lang="en-US" altLang="ko-KR" dirty="0" smtClean="0">
                <a:ea typeface="맑은 고딕" pitchFamily="50" charset="-127"/>
              </a:rPr>
              <a:t>,</a:t>
            </a:r>
            <a:r>
              <a:rPr lang="en-US" altLang="ko-KR" baseline="0" dirty="0" smtClean="0">
                <a:ea typeface="맑은 고딕" pitchFamily="50" charset="-127"/>
              </a:rPr>
              <a:t> </a:t>
            </a:r>
            <a:r>
              <a:rPr lang="ko-KR" altLang="en-US" baseline="0" dirty="0" smtClean="0">
                <a:ea typeface="맑은 고딕" pitchFamily="50" charset="-127"/>
              </a:rPr>
              <a:t>장비를 활용하는 교육기부 확산</a:t>
            </a:r>
            <a:endParaRPr lang="ko-KR" altLang="en-US" dirty="0" smtClean="0">
              <a:ea typeface="맑은 고딕" pitchFamily="50" charset="-127"/>
            </a:endParaRPr>
          </a:p>
        </p:txBody>
      </p:sp>
      <p:sp>
        <p:nvSpPr>
          <p:cNvPr id="815108" name="슬라이드 번호 개체 틀 3"/>
          <p:cNvSpPr txBox="1">
            <a:spLocks noGrp="1"/>
          </p:cNvSpPr>
          <p:nvPr/>
        </p:nvSpPr>
        <p:spPr bwMode="auto">
          <a:xfrm>
            <a:off x="5180605" y="6513621"/>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13" tIns="45057" rIns="90113" bIns="45057" anchor="b"/>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latinLnBrk="0" hangingPunct="1"/>
            <a:fld id="{24A9CDA2-4868-4EAF-A697-13B3E28C87EF}" type="slidenum">
              <a:rPr kumimoji="0" lang="ko-KR" altLang="en-US" sz="1200">
                <a:solidFill>
                  <a:srgbClr val="000000"/>
                </a:solidFill>
                <a:latin typeface="Arial" pitchFamily="34" charset="0"/>
                <a:ea typeface="굴림" pitchFamily="50" charset="-127"/>
              </a:rPr>
              <a:pPr algn="r" eaLnBrk="1" latinLnBrk="0" hangingPunct="1"/>
              <a:t>15</a:t>
            </a:fld>
            <a:endParaRPr kumimoji="0" lang="en-US" altLang="ko-KR" sz="1200">
              <a:solidFill>
                <a:srgbClr val="000000"/>
              </a:solidFill>
              <a:latin typeface="Arial" pitchFamily="34" charset="0"/>
              <a:ea typeface="굴림" pitchFamily="50"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슬라이드 이미지 개체 틀 1"/>
          <p:cNvSpPr>
            <a:spLocks noGrp="1" noRot="1" noChangeAspect="1" noTextEdit="1"/>
          </p:cNvSpPr>
          <p:nvPr>
            <p:ph type="sldImg"/>
          </p:nvPr>
        </p:nvSpPr>
        <p:spPr>
          <a:ln/>
        </p:spPr>
      </p:sp>
      <p:sp>
        <p:nvSpPr>
          <p:cNvPr id="816131"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ko-KR" sz="1200" dirty="0" smtClean="0">
                <a:solidFill>
                  <a:schemeClr val="tx1"/>
                </a:solidFill>
              </a:rPr>
              <a:t>Enforce the training for teachers, to enable them to better guide students by their own individual characteristics, and to enable them to provide better  counseling for college entrance exam.</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ko-KR" sz="1200" dirty="0" smtClean="0">
              <a:solidFill>
                <a:srgbClr val="2B166E"/>
              </a:solidFill>
              <a:latin typeface="맑은 고딕" pitchFamily="50" charset="-127"/>
              <a:ea typeface="맑은 고딕" pitchFamily="50" charset="-127"/>
              <a:sym typeface="Wingdings" pitchFamily="2" charset="2"/>
            </a:endParaRP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ko-KR" sz="1200" dirty="0" smtClean="0">
              <a:solidFill>
                <a:srgbClr val="2B166E"/>
              </a:solidFill>
              <a:latin typeface="맑은 고딕" pitchFamily="50" charset="-127"/>
              <a:ea typeface="맑은 고딕" pitchFamily="50" charset="-127"/>
              <a:sym typeface="Wingdings" pitchFamily="2" charset="2"/>
            </a:endParaRP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ko-KR" sz="1200" dirty="0" smtClean="0">
              <a:solidFill>
                <a:srgbClr val="2B166E"/>
              </a:solidFill>
              <a:latin typeface="맑은 고딕" pitchFamily="50" charset="-127"/>
              <a:ea typeface="맑은 고딕" pitchFamily="50" charset="-127"/>
              <a:sym typeface="Wingdings" pitchFamily="2" charset="2"/>
            </a:endParaRP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ko-KR" sz="1200" dirty="0" smtClean="0">
              <a:solidFill>
                <a:srgbClr val="2B166E"/>
              </a:solidFill>
              <a:latin typeface="맑은 고딕" pitchFamily="50" charset="-127"/>
              <a:ea typeface="맑은 고딕" pitchFamily="50" charset="-127"/>
              <a:sym typeface="Wingdings" pitchFamily="2" charset="2"/>
            </a:endParaRP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ko-KR" sz="1200" dirty="0" smtClean="0">
                <a:solidFill>
                  <a:srgbClr val="2B166E"/>
                </a:solidFill>
                <a:latin typeface="맑은 고딕" pitchFamily="50" charset="-127"/>
                <a:ea typeface="맑은 고딕" pitchFamily="50" charset="-127"/>
                <a:sym typeface="Wingdings" pitchFamily="2" charset="2"/>
              </a:rPr>
              <a:t>* </a:t>
            </a:r>
            <a:r>
              <a:rPr lang="ko-KR" altLang="en-US" sz="1200" dirty="0" smtClean="0">
                <a:solidFill>
                  <a:srgbClr val="2B166E"/>
                </a:solidFill>
                <a:latin typeface="맑은 고딕" pitchFamily="50" charset="-127"/>
                <a:ea typeface="맑은 고딕" pitchFamily="50" charset="-127"/>
                <a:sym typeface="Wingdings" pitchFamily="2" charset="2"/>
              </a:rPr>
              <a:t>수업변화를 지원하는 내신평가 및 진로진학교육 강화</a:t>
            </a:r>
          </a:p>
          <a:p>
            <a:pPr marL="171450" indent="-171450">
              <a:buClr>
                <a:srgbClr val="2B166E"/>
              </a:buClr>
              <a:buFont typeface="Wingdings" pitchFamily="2" charset="2"/>
              <a:buChar char="l"/>
              <a:defRPr/>
            </a:pPr>
            <a:r>
              <a:rPr lang="ko-KR" altLang="en-US" dirty="0" smtClean="0">
                <a:solidFill>
                  <a:srgbClr val="FF0000"/>
                </a:solidFill>
                <a:sym typeface="Wingdings" pitchFamily="2" charset="2"/>
              </a:rPr>
              <a:t>서술형 평가의 안정적 확대 지원</a:t>
            </a:r>
            <a:r>
              <a:rPr lang="en-US" altLang="ko-KR" dirty="0" smtClean="0">
                <a:solidFill>
                  <a:srgbClr val="FF0000"/>
                </a:solidFill>
                <a:sym typeface="Wingdings" pitchFamily="2" charset="2"/>
              </a:rPr>
              <a:t>(</a:t>
            </a:r>
            <a:r>
              <a:rPr lang="ko-KR" altLang="en-US" dirty="0" err="1" smtClean="0">
                <a:solidFill>
                  <a:srgbClr val="FF0000"/>
                </a:solidFill>
                <a:sym typeface="Wingdings" pitchFamily="2" charset="2"/>
              </a:rPr>
              <a:t>문제해결력</a:t>
            </a:r>
            <a:r>
              <a:rPr lang="en-US" altLang="ko-KR" dirty="0" smtClean="0">
                <a:solidFill>
                  <a:srgbClr val="FF0000"/>
                </a:solidFill>
                <a:sym typeface="Wingdings" pitchFamily="2" charset="2"/>
              </a:rPr>
              <a:t>·</a:t>
            </a:r>
            <a:r>
              <a:rPr lang="ko-KR" altLang="en-US" dirty="0" smtClean="0">
                <a:solidFill>
                  <a:srgbClr val="FF0000"/>
                </a:solidFill>
                <a:sym typeface="Wingdings" pitchFamily="2" charset="2"/>
              </a:rPr>
              <a:t>비판력 측정</a:t>
            </a:r>
            <a:r>
              <a:rPr lang="en-US" altLang="ko-KR" dirty="0" smtClean="0">
                <a:sym typeface="Wingdings" pitchFamily="2" charset="2"/>
              </a:rPr>
              <a:t>),</a:t>
            </a:r>
          </a:p>
          <a:p>
            <a:pPr marL="0" indent="0">
              <a:buClr>
                <a:srgbClr val="2B166E"/>
              </a:buClr>
              <a:buFontTx/>
              <a:buNone/>
              <a:defRPr/>
            </a:pPr>
            <a:r>
              <a:rPr lang="en-US" altLang="ko-KR" dirty="0" smtClean="0">
                <a:sym typeface="Wingdings" pitchFamily="2" charset="2"/>
              </a:rPr>
              <a:t>   </a:t>
            </a:r>
            <a:r>
              <a:rPr lang="ko-KR" altLang="en-US" dirty="0" smtClean="0">
                <a:sym typeface="Wingdings" pitchFamily="2" charset="2"/>
              </a:rPr>
              <a:t>수업시간을 활용한 결과와 과정이 조화된 수행평가</a:t>
            </a:r>
            <a:endParaRPr lang="en-US" altLang="ko-KR" dirty="0" smtClean="0">
              <a:sym typeface="Wingdings" pitchFamily="2" charset="2"/>
            </a:endParaRPr>
          </a:p>
          <a:p>
            <a:pPr marL="228600" indent="-228600">
              <a:buClr>
                <a:srgbClr val="2B166E"/>
              </a:buClr>
              <a:buFont typeface="Wingdings" pitchFamily="2" charset="2"/>
              <a:buChar char="l"/>
              <a:defRPr/>
            </a:pPr>
            <a:r>
              <a:rPr lang="ko-KR" altLang="en-US" dirty="0" smtClean="0">
                <a:sym typeface="Wingdings" pitchFamily="2" charset="2"/>
              </a:rPr>
              <a:t>학교생활기록부의 </a:t>
            </a:r>
            <a:r>
              <a:rPr lang="ko-KR" altLang="en-US" dirty="0" smtClean="0">
                <a:solidFill>
                  <a:srgbClr val="FF0000"/>
                </a:solidFill>
                <a:sym typeface="Wingdings" pitchFamily="2" charset="2"/>
              </a:rPr>
              <a:t>상대 </a:t>
            </a:r>
            <a:r>
              <a:rPr lang="en-US" altLang="ko-KR" dirty="0" smtClean="0">
                <a:solidFill>
                  <a:srgbClr val="FF0000"/>
                </a:solidFill>
                <a:sym typeface="Wingdings" pitchFamily="2" charset="2"/>
              </a:rPr>
              <a:t>9</a:t>
            </a:r>
            <a:r>
              <a:rPr lang="ko-KR" altLang="en-US" dirty="0" smtClean="0">
                <a:solidFill>
                  <a:srgbClr val="FF0000"/>
                </a:solidFill>
                <a:sym typeface="Wingdings" pitchFamily="2" charset="2"/>
              </a:rPr>
              <a:t>등급 개선 추진 </a:t>
            </a:r>
          </a:p>
          <a:p>
            <a:pPr marL="171450" indent="-171450">
              <a:buClr>
                <a:srgbClr val="2B166E"/>
              </a:buClr>
              <a:buFont typeface="Wingdings" pitchFamily="2" charset="2"/>
              <a:buChar char="l"/>
              <a:defRPr/>
            </a:pPr>
            <a:r>
              <a:rPr lang="ko-KR" altLang="en-US" dirty="0" smtClean="0">
                <a:sym typeface="Wingdings" pitchFamily="2" charset="2"/>
              </a:rPr>
              <a:t>진로진학상담교사 확대</a:t>
            </a:r>
            <a:endParaRPr lang="en-US" altLang="ko-KR" dirty="0" smtClean="0">
              <a:sym typeface="Wingdings" pitchFamily="2" charset="2"/>
            </a:endParaRPr>
          </a:p>
          <a:p>
            <a:pPr marL="0" indent="0">
              <a:buClr>
                <a:srgbClr val="2B166E"/>
              </a:buClr>
              <a:buFontTx/>
              <a:buNone/>
              <a:defRPr/>
            </a:pPr>
            <a:r>
              <a:rPr lang="ko-KR" altLang="en-US" dirty="0" smtClean="0">
                <a:sym typeface="Wingdings" pitchFamily="2" charset="2"/>
              </a:rPr>
              <a:t>  </a:t>
            </a:r>
            <a:r>
              <a:rPr lang="en-US" altLang="ko-KR" dirty="0" smtClean="0">
                <a:sym typeface="Wingdings" pitchFamily="2" charset="2"/>
              </a:rPr>
              <a:t>- </a:t>
            </a:r>
            <a:r>
              <a:rPr lang="ko-KR" altLang="en-US" dirty="0" smtClean="0">
                <a:sym typeface="Wingdings" pitchFamily="2" charset="2"/>
              </a:rPr>
              <a:t>진로진학교육</a:t>
            </a:r>
            <a:r>
              <a:rPr lang="en-US" altLang="ko-KR" dirty="0" smtClean="0">
                <a:sym typeface="Wingdings" pitchFamily="2" charset="2"/>
              </a:rPr>
              <a:t>(</a:t>
            </a:r>
            <a:r>
              <a:rPr lang="ko-KR" altLang="en-US" dirty="0" smtClean="0">
                <a:sym typeface="Wingdings" pitchFamily="2" charset="2"/>
              </a:rPr>
              <a:t>상급학교 진학</a:t>
            </a:r>
            <a:r>
              <a:rPr lang="en-US" altLang="ko-KR" dirty="0" smtClean="0">
                <a:sym typeface="Wingdings" pitchFamily="2" charset="2"/>
              </a:rPr>
              <a:t>, </a:t>
            </a:r>
            <a:r>
              <a:rPr lang="ko-KR" altLang="en-US" dirty="0" smtClean="0">
                <a:sym typeface="Wingdings" pitchFamily="2" charset="2"/>
              </a:rPr>
              <a:t>미래 직업탐색 등</a:t>
            </a:r>
            <a:r>
              <a:rPr lang="en-US" altLang="ko-KR" dirty="0" smtClean="0">
                <a:sym typeface="Wingdings" pitchFamily="2" charset="2"/>
              </a:rPr>
              <a:t>) </a:t>
            </a:r>
            <a:r>
              <a:rPr lang="ko-KR" altLang="en-US" dirty="0" smtClean="0">
                <a:sym typeface="Wingdings" pitchFamily="2" charset="2"/>
              </a:rPr>
              <a:t>내실화</a:t>
            </a:r>
            <a:endParaRPr lang="en-US" altLang="ko-KR" dirty="0" smtClean="0">
              <a:sym typeface="Wingdings" pitchFamily="2" charset="2"/>
            </a:endParaRPr>
          </a:p>
          <a:p>
            <a:pPr marL="0" indent="0">
              <a:buClr>
                <a:srgbClr val="2B166E"/>
              </a:buClr>
              <a:buFontTx/>
              <a:buNone/>
              <a:defRPr/>
            </a:pPr>
            <a:r>
              <a:rPr lang="en-US" altLang="ko-KR" dirty="0" smtClean="0">
                <a:sym typeface="Wingdings" pitchFamily="2" charset="2"/>
              </a:rPr>
              <a:t>  - </a:t>
            </a:r>
            <a:r>
              <a:rPr lang="ko-KR" altLang="en-US" dirty="0" smtClean="0">
                <a:sym typeface="Wingdings" pitchFamily="2" charset="2"/>
              </a:rPr>
              <a:t>일반교사가 담당교과 수업에 더 집중할 수 있는 여건 조성</a:t>
            </a:r>
            <a:endParaRPr lang="en-US" altLang="ko-KR" dirty="0" smtClean="0">
              <a:sym typeface="Wingdings" pitchFamily="2" charset="2"/>
            </a:endParaRPr>
          </a:p>
          <a:p>
            <a:pPr marL="0" indent="0">
              <a:buClr>
                <a:srgbClr val="2B166E"/>
              </a:buClr>
              <a:buFontTx/>
              <a:buNone/>
              <a:defRPr/>
            </a:pPr>
            <a:endParaRPr lang="en-US" altLang="ko-KR" dirty="0" smtClean="0">
              <a:sym typeface="Wingdings" pitchFamily="2" charset="2"/>
            </a:endParaRPr>
          </a:p>
          <a:p>
            <a:pPr marL="0" indent="0">
              <a:buClr>
                <a:srgbClr val="2B166E"/>
              </a:buClr>
              <a:buFontTx/>
              <a:buNone/>
              <a:defRPr/>
            </a:pPr>
            <a:r>
              <a:rPr kumimoji="1" lang="ko-KR" altLang="en-US" sz="1200" b="1" i="0" u="none" strike="noStrike" cap="none" normalizeH="0" baseline="0" dirty="0" smtClean="0">
                <a:ln>
                  <a:noFill/>
                </a:ln>
                <a:solidFill>
                  <a:srgbClr val="333399"/>
                </a:solidFill>
                <a:effectLst/>
                <a:latin typeface="-윤고딕310" pitchFamily="18" charset="-127"/>
                <a:ea typeface="-윤고딕310" pitchFamily="18" charset="-127"/>
                <a:sym typeface="Wingdings" pitchFamily="2" charset="2"/>
              </a:rPr>
              <a:t> </a:t>
            </a:r>
            <a:r>
              <a:rPr kumimoji="1" lang="en-US" altLang="ko-KR" sz="1200" b="1" i="0" u="none" strike="noStrike" cap="none" normalizeH="0" baseline="0" dirty="0" smtClean="0">
                <a:ln>
                  <a:noFill/>
                </a:ln>
                <a:solidFill>
                  <a:srgbClr val="333399"/>
                </a:solidFill>
                <a:effectLst/>
                <a:latin typeface="-윤고딕310" pitchFamily="18" charset="-127"/>
                <a:ea typeface="-윤고딕310" pitchFamily="18" charset="-127"/>
                <a:sym typeface="Wingdings" pitchFamily="2" charset="2"/>
              </a:rPr>
              <a:t>* </a:t>
            </a:r>
            <a:r>
              <a:rPr kumimoji="1" lang="ko-KR" altLang="en-US" sz="1200" b="1" i="0" u="none" strike="noStrike" cap="none" normalizeH="0" baseline="0" dirty="0" smtClean="0">
                <a:ln>
                  <a:noFill/>
                </a:ln>
                <a:solidFill>
                  <a:srgbClr val="333399"/>
                </a:solidFill>
                <a:effectLst/>
                <a:latin typeface="-윤고딕310" pitchFamily="18" charset="-127"/>
                <a:ea typeface="-윤고딕310" pitchFamily="18" charset="-127"/>
                <a:sym typeface="Wingdings" pitchFamily="2" charset="2"/>
              </a:rPr>
              <a:t>학생 맞춤형 지도가 가능하도록 진로진학지도</a:t>
            </a:r>
            <a:r>
              <a:rPr kumimoji="1" lang="en-US" altLang="ko-KR" sz="1200" b="1" i="0" u="none" strike="noStrike" cap="none" normalizeH="0" baseline="0" dirty="0" smtClean="0">
                <a:ln>
                  <a:noFill/>
                </a:ln>
                <a:solidFill>
                  <a:srgbClr val="333399"/>
                </a:solidFill>
                <a:effectLst/>
                <a:latin typeface="-윤고딕310" pitchFamily="18" charset="-127"/>
                <a:ea typeface="-윤고딕310" pitchFamily="18" charset="-127"/>
                <a:sym typeface="Wingdings" pitchFamily="2" charset="2"/>
              </a:rPr>
              <a:t>, </a:t>
            </a:r>
            <a:r>
              <a:rPr kumimoji="1" lang="ko-KR" altLang="en-US" sz="1200" b="1" i="0" u="none" strike="noStrike" cap="none" normalizeH="0" baseline="0" dirty="0" smtClean="0">
                <a:ln>
                  <a:noFill/>
                </a:ln>
                <a:solidFill>
                  <a:srgbClr val="333399"/>
                </a:solidFill>
                <a:effectLst/>
                <a:latin typeface="-윤고딕310" pitchFamily="18" charset="-127"/>
                <a:ea typeface="-윤고딕310" pitchFamily="18" charset="-127"/>
                <a:sym typeface="Wingdings" pitchFamily="2" charset="2"/>
              </a:rPr>
              <a:t>입시상담 등 현장 중심 연수 강화</a:t>
            </a:r>
            <a:endParaRPr lang="en-US" altLang="ko-KR" dirty="0" smtClean="0">
              <a:sym typeface="Wingdings" pitchFamily="2" charset="2"/>
            </a:endParaRPr>
          </a:p>
          <a:p>
            <a:pPr marL="223838" indent="-223838" eaLnBrk="1" hangingPunct="1"/>
            <a:endParaRPr lang="ko-KR" altLang="en-US" dirty="0" smtClean="0">
              <a:ea typeface="맑은 고딕" pitchFamily="50" charset="-127"/>
            </a:endParaRPr>
          </a:p>
        </p:txBody>
      </p:sp>
      <p:sp>
        <p:nvSpPr>
          <p:cNvPr id="816132" name="슬라이드 번호 개체 틀 3"/>
          <p:cNvSpPr txBox="1">
            <a:spLocks noGrp="1"/>
          </p:cNvSpPr>
          <p:nvPr/>
        </p:nvSpPr>
        <p:spPr bwMode="auto">
          <a:xfrm>
            <a:off x="5180605" y="6513621"/>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23" tIns="45062" rIns="90123" bIns="45062" anchor="b"/>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latinLnBrk="0" hangingPunct="1"/>
            <a:fld id="{C2D47DB3-8C4D-4FC8-9E7D-3AD7D6AA67A1}" type="slidenum">
              <a:rPr kumimoji="0" lang="ko-KR" altLang="en-US" sz="1200">
                <a:solidFill>
                  <a:prstClr val="black"/>
                </a:solidFill>
                <a:latin typeface="Arial" pitchFamily="34" charset="0"/>
                <a:ea typeface="굴림" pitchFamily="50" charset="-127"/>
              </a:rPr>
              <a:pPr algn="r" eaLnBrk="1" latinLnBrk="0" hangingPunct="1"/>
              <a:t>16</a:t>
            </a:fld>
            <a:endParaRPr kumimoji="0" lang="en-US" altLang="ko-KR" sz="1200">
              <a:solidFill>
                <a:prstClr val="black"/>
              </a:solidFill>
              <a:latin typeface="Arial" pitchFamily="34" charset="0"/>
              <a:ea typeface="굴림" pitchFamily="50"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슬라이드 이미지 개체 틀 1"/>
          <p:cNvSpPr>
            <a:spLocks noGrp="1" noRot="1" noChangeAspect="1" noTextEdit="1"/>
          </p:cNvSpPr>
          <p:nvPr>
            <p:ph type="sldImg"/>
          </p:nvPr>
        </p:nvSpPr>
        <p:spPr>
          <a:ln/>
        </p:spPr>
      </p:sp>
      <p:sp>
        <p:nvSpPr>
          <p:cNvPr id="817155"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1" hangingPunct="1">
              <a:lnSpc>
                <a:spcPct val="100000"/>
              </a:lnSpc>
              <a:spcBef>
                <a:spcPts val="0"/>
              </a:spcBef>
              <a:spcAft>
                <a:spcPts val="0"/>
              </a:spcAft>
              <a:buClrTx/>
              <a:buSzTx/>
              <a:buFont typeface="Arial" charset="0"/>
              <a:buNone/>
              <a:tabLst/>
              <a:defRPr/>
            </a:pPr>
            <a:r>
              <a:rPr lang="en-US" altLang="ko-KR" sz="1200" dirty="0" smtClean="0">
                <a:solidFill>
                  <a:srgbClr val="2B166E"/>
                </a:solidFill>
                <a:latin typeface="맑은 고딕" pitchFamily="50" charset="-127"/>
                <a:ea typeface="맑은 고딕" pitchFamily="50" charset="-127"/>
                <a:sym typeface="Wingdings" pitchFamily="2" charset="2"/>
              </a:rPr>
              <a:t>* </a:t>
            </a:r>
            <a:r>
              <a:rPr lang="ko-KR" altLang="en-US" sz="1200" dirty="0" smtClean="0">
                <a:solidFill>
                  <a:srgbClr val="2B166E"/>
                </a:solidFill>
                <a:latin typeface="맑은 고딕" pitchFamily="50" charset="-127"/>
                <a:ea typeface="맑은 고딕" pitchFamily="50" charset="-127"/>
                <a:sym typeface="Wingdings" pitchFamily="2" charset="2"/>
              </a:rPr>
              <a:t>체험과 실천 중심의 민주시민교육 활성화</a:t>
            </a:r>
            <a:endParaRPr lang="en-US" altLang="ko-KR" sz="1200" dirty="0" smtClean="0">
              <a:solidFill>
                <a:srgbClr val="2B166E"/>
              </a:solidFill>
              <a:latin typeface="맑은 고딕" pitchFamily="50" charset="-127"/>
              <a:ea typeface="맑은 고딕" pitchFamily="50" charset="-127"/>
              <a:sym typeface="Wingdings" pitchFamily="2" charset="2"/>
            </a:endParaRPr>
          </a:p>
          <a:p>
            <a:pPr marL="171450" indent="-171450">
              <a:buClr>
                <a:srgbClr val="2B166E"/>
              </a:buClr>
              <a:buFont typeface="Wingdings" pitchFamily="2" charset="2"/>
              <a:buChar char="l"/>
              <a:defRPr/>
            </a:pPr>
            <a:r>
              <a:rPr lang="ko-KR" altLang="en-US" dirty="0" smtClean="0">
                <a:sym typeface="Wingdings" pitchFamily="2" charset="2"/>
              </a:rPr>
              <a:t>학생주도의 학교행사 및 동아리 활동 활성화</a:t>
            </a:r>
            <a:endParaRPr lang="en-US" altLang="ko-KR" dirty="0" smtClean="0">
              <a:sym typeface="Wingdings" pitchFamily="2" charset="2"/>
            </a:endParaRPr>
          </a:p>
          <a:p>
            <a:pPr marL="0" indent="0">
              <a:buClr>
                <a:srgbClr val="2B166E"/>
              </a:buClr>
              <a:buFontTx/>
              <a:buNone/>
              <a:defRPr/>
            </a:pPr>
            <a:r>
              <a:rPr lang="ko-KR" altLang="en-US" dirty="0" smtClean="0">
                <a:sym typeface="Wingdings" pitchFamily="2" charset="2"/>
              </a:rPr>
              <a:t>  </a:t>
            </a:r>
            <a:r>
              <a:rPr lang="en-US" altLang="ko-KR" dirty="0" smtClean="0">
                <a:sym typeface="Wingdings" pitchFamily="2" charset="2"/>
              </a:rPr>
              <a:t>- </a:t>
            </a:r>
            <a:r>
              <a:rPr lang="ko-KR" altLang="en-US" dirty="0" smtClean="0">
                <a:solidFill>
                  <a:srgbClr val="FF0000"/>
                </a:solidFill>
                <a:sym typeface="Wingdings" pitchFamily="2" charset="2"/>
              </a:rPr>
              <a:t>학교행사</a:t>
            </a:r>
            <a:r>
              <a:rPr lang="en-US" altLang="ko-KR" dirty="0" smtClean="0">
                <a:solidFill>
                  <a:srgbClr val="FF0000"/>
                </a:solidFill>
                <a:sym typeface="Wingdings" pitchFamily="2" charset="2"/>
              </a:rPr>
              <a:t>(</a:t>
            </a:r>
            <a:r>
              <a:rPr lang="ko-KR" altLang="en-US" dirty="0" smtClean="0">
                <a:solidFill>
                  <a:srgbClr val="FF0000"/>
                </a:solidFill>
                <a:sym typeface="Wingdings" pitchFamily="2" charset="2"/>
              </a:rPr>
              <a:t>졸업식</a:t>
            </a:r>
            <a:r>
              <a:rPr lang="en-US" altLang="ko-KR" dirty="0" smtClean="0">
                <a:solidFill>
                  <a:srgbClr val="FF0000"/>
                </a:solidFill>
                <a:sym typeface="Wingdings" pitchFamily="2" charset="2"/>
              </a:rPr>
              <a:t>·</a:t>
            </a:r>
            <a:r>
              <a:rPr lang="ko-KR" altLang="en-US" dirty="0" smtClean="0">
                <a:solidFill>
                  <a:srgbClr val="FF0000"/>
                </a:solidFill>
                <a:sym typeface="Wingdings" pitchFamily="2" charset="2"/>
              </a:rPr>
              <a:t>입학식</a:t>
            </a:r>
            <a:r>
              <a:rPr lang="en-US" altLang="ko-KR" dirty="0" smtClean="0">
                <a:solidFill>
                  <a:srgbClr val="FF0000"/>
                </a:solidFill>
                <a:sym typeface="Wingdings" pitchFamily="2" charset="2"/>
              </a:rPr>
              <a:t>, </a:t>
            </a:r>
            <a:r>
              <a:rPr lang="ko-KR" altLang="en-US" dirty="0" smtClean="0">
                <a:solidFill>
                  <a:srgbClr val="FF0000"/>
                </a:solidFill>
                <a:sym typeface="Wingdings" pitchFamily="2" charset="2"/>
              </a:rPr>
              <a:t>축제</a:t>
            </a:r>
            <a:r>
              <a:rPr lang="en-US" altLang="ko-KR" dirty="0" smtClean="0">
                <a:solidFill>
                  <a:srgbClr val="FF0000"/>
                </a:solidFill>
                <a:sym typeface="Wingdings" pitchFamily="2" charset="2"/>
              </a:rPr>
              <a:t>, </a:t>
            </a:r>
            <a:r>
              <a:rPr lang="ko-KR" altLang="en-US" dirty="0" smtClean="0">
                <a:solidFill>
                  <a:srgbClr val="FF0000"/>
                </a:solidFill>
                <a:sym typeface="Wingdings" pitchFamily="2" charset="2"/>
              </a:rPr>
              <a:t>발표회 등</a:t>
            </a:r>
            <a:r>
              <a:rPr lang="en-US" altLang="ko-KR" dirty="0" smtClean="0">
                <a:solidFill>
                  <a:srgbClr val="FF0000"/>
                </a:solidFill>
                <a:sym typeface="Wingdings" pitchFamily="2" charset="2"/>
              </a:rPr>
              <a:t>)</a:t>
            </a:r>
            <a:r>
              <a:rPr lang="ko-KR" altLang="en-US" dirty="0" smtClean="0">
                <a:solidFill>
                  <a:srgbClr val="FF0000"/>
                </a:solidFill>
                <a:sym typeface="Wingdings" pitchFamily="2" charset="2"/>
              </a:rPr>
              <a:t>를 학생 중심으로 </a:t>
            </a:r>
            <a:r>
              <a:rPr lang="ko-KR" altLang="en-US" dirty="0" smtClean="0">
                <a:sym typeface="Wingdings" pitchFamily="2" charset="2"/>
              </a:rPr>
              <a:t>추진</a:t>
            </a:r>
          </a:p>
          <a:p>
            <a:pPr marL="0" indent="0">
              <a:buClr>
                <a:srgbClr val="2B166E"/>
              </a:buClr>
              <a:buFontTx/>
              <a:buNone/>
              <a:defRPr/>
            </a:pPr>
            <a:r>
              <a:rPr lang="ko-KR" altLang="en-US" dirty="0" smtClean="0">
                <a:sym typeface="Wingdings" pitchFamily="2" charset="2"/>
              </a:rPr>
              <a:t>  </a:t>
            </a:r>
            <a:r>
              <a:rPr lang="en-US" altLang="ko-KR" dirty="0" smtClean="0">
                <a:sym typeface="Wingdings" pitchFamily="2" charset="2"/>
              </a:rPr>
              <a:t>- </a:t>
            </a:r>
            <a:r>
              <a:rPr lang="ko-KR" altLang="en-US" dirty="0" err="1" smtClean="0">
                <a:solidFill>
                  <a:srgbClr val="FF0000"/>
                </a:solidFill>
                <a:sym typeface="Wingdings" pitchFamily="2" charset="2"/>
              </a:rPr>
              <a:t>참여형</a:t>
            </a:r>
            <a:r>
              <a:rPr lang="ko-KR" altLang="en-US" dirty="0" smtClean="0">
                <a:solidFill>
                  <a:srgbClr val="FF0000"/>
                </a:solidFill>
                <a:sym typeface="Wingdings" pitchFamily="2" charset="2"/>
              </a:rPr>
              <a:t> 학습방법 확대</a:t>
            </a:r>
            <a:r>
              <a:rPr lang="en-US" altLang="ko-KR" dirty="0" smtClean="0">
                <a:solidFill>
                  <a:srgbClr val="FF0000"/>
                </a:solidFill>
                <a:sym typeface="Wingdings" pitchFamily="2" charset="2"/>
              </a:rPr>
              <a:t>(</a:t>
            </a:r>
            <a:r>
              <a:rPr lang="ko-KR" altLang="en-US" dirty="0" smtClean="0">
                <a:solidFill>
                  <a:srgbClr val="FF0000"/>
                </a:solidFill>
                <a:sym typeface="Wingdings" pitchFamily="2" charset="2"/>
              </a:rPr>
              <a:t>토론학습</a:t>
            </a:r>
            <a:r>
              <a:rPr lang="en-US" altLang="ko-KR" dirty="0" smtClean="0">
                <a:solidFill>
                  <a:srgbClr val="FF0000"/>
                </a:solidFill>
                <a:sym typeface="Wingdings" pitchFamily="2" charset="2"/>
              </a:rPr>
              <a:t>, </a:t>
            </a:r>
            <a:r>
              <a:rPr lang="ko-KR" altLang="en-US" dirty="0" smtClean="0">
                <a:solidFill>
                  <a:srgbClr val="FF0000"/>
                </a:solidFill>
                <a:sym typeface="Wingdings" pitchFamily="2" charset="2"/>
              </a:rPr>
              <a:t>협동학습</a:t>
            </a:r>
            <a:r>
              <a:rPr lang="en-US" altLang="ko-KR" dirty="0" smtClean="0">
                <a:solidFill>
                  <a:srgbClr val="FF0000"/>
                </a:solidFill>
                <a:sym typeface="Wingdings" pitchFamily="2" charset="2"/>
              </a:rPr>
              <a:t>, </a:t>
            </a:r>
            <a:r>
              <a:rPr lang="ko-KR" altLang="en-US" dirty="0" smtClean="0">
                <a:solidFill>
                  <a:srgbClr val="FF0000"/>
                </a:solidFill>
                <a:sym typeface="Wingdings" pitchFamily="2" charset="2"/>
              </a:rPr>
              <a:t>그룹프로젝트 등</a:t>
            </a:r>
            <a:r>
              <a:rPr lang="en-US" altLang="ko-KR" dirty="0" smtClean="0">
                <a:solidFill>
                  <a:srgbClr val="FF0000"/>
                </a:solidFill>
                <a:sym typeface="Wingdings" pitchFamily="2" charset="2"/>
              </a:rPr>
              <a:t>)</a:t>
            </a:r>
            <a:endParaRPr lang="ko-KR" altLang="en-US" dirty="0" smtClean="0">
              <a:solidFill>
                <a:srgbClr val="FF0000"/>
              </a:solidFill>
              <a:sym typeface="Wingdings" pitchFamily="2" charset="2"/>
            </a:endParaRPr>
          </a:p>
          <a:p>
            <a:pPr marL="0" indent="0">
              <a:buClr>
                <a:srgbClr val="2B166E"/>
              </a:buClr>
              <a:buFontTx/>
              <a:buNone/>
              <a:defRPr/>
            </a:pPr>
            <a:r>
              <a:rPr lang="en-US" altLang="ko-KR" dirty="0" smtClean="0">
                <a:sym typeface="Wingdings" pitchFamily="2" charset="2"/>
              </a:rPr>
              <a:t>  - </a:t>
            </a:r>
            <a:r>
              <a:rPr lang="ko-KR" altLang="en-US" dirty="0" smtClean="0">
                <a:sym typeface="Wingdings" pitchFamily="2" charset="2"/>
              </a:rPr>
              <a:t>다양한 민주시민교육의 기회 활용</a:t>
            </a:r>
            <a:r>
              <a:rPr lang="en-US" altLang="ko-KR" dirty="0" smtClean="0">
                <a:sym typeface="Wingdings" pitchFamily="2" charset="2"/>
              </a:rPr>
              <a:t>(</a:t>
            </a:r>
            <a:r>
              <a:rPr lang="ko-KR" altLang="en-US" dirty="0" smtClean="0">
                <a:sym typeface="Wingdings" pitchFamily="2" charset="2"/>
              </a:rPr>
              <a:t>학급회의</a:t>
            </a:r>
            <a:r>
              <a:rPr lang="en-US" altLang="ko-KR" dirty="0" smtClean="0">
                <a:sym typeface="Wingdings" pitchFamily="2" charset="2"/>
              </a:rPr>
              <a:t>·</a:t>
            </a:r>
            <a:r>
              <a:rPr lang="ko-KR" altLang="en-US" dirty="0" smtClean="0">
                <a:sym typeface="Wingdings" pitchFamily="2" charset="2"/>
              </a:rPr>
              <a:t>학생회 참여</a:t>
            </a:r>
            <a:r>
              <a:rPr lang="en-US" altLang="ko-KR" dirty="0" smtClean="0">
                <a:sym typeface="Wingdings" pitchFamily="2" charset="2"/>
              </a:rPr>
              <a:t>·</a:t>
            </a:r>
            <a:r>
              <a:rPr lang="ko-KR" altLang="en-US" dirty="0" smtClean="0">
                <a:sym typeface="Wingdings" pitchFamily="2" charset="2"/>
              </a:rPr>
              <a:t>토론</a:t>
            </a:r>
            <a:r>
              <a:rPr lang="en-US" altLang="ko-KR" dirty="0" smtClean="0">
                <a:sym typeface="Wingdings" pitchFamily="2" charset="2"/>
              </a:rPr>
              <a:t>)</a:t>
            </a:r>
          </a:p>
          <a:p>
            <a:pPr marL="171450" indent="-171450">
              <a:buClr>
                <a:srgbClr val="2B166E"/>
              </a:buClr>
              <a:buFont typeface="Wingdings" pitchFamily="2" charset="2"/>
              <a:buChar char="l"/>
              <a:defRPr/>
            </a:pPr>
            <a:r>
              <a:rPr lang="ko-KR" altLang="en-US" dirty="0" smtClean="0">
                <a:sym typeface="Wingdings" pitchFamily="2" charset="2"/>
              </a:rPr>
              <a:t>정부부처들이 제공하는 다양한 자원과 프로그램을 활용</a:t>
            </a:r>
          </a:p>
          <a:p>
            <a:pPr marL="0" indent="0">
              <a:buClr>
                <a:srgbClr val="2B166E"/>
              </a:buClr>
              <a:buFontTx/>
              <a:buNone/>
              <a:defRPr/>
            </a:pPr>
            <a:r>
              <a:rPr lang="en-US" altLang="ko-KR" dirty="0" smtClean="0">
                <a:sym typeface="Wingdings" pitchFamily="2" charset="2"/>
              </a:rPr>
              <a:t>  - </a:t>
            </a:r>
            <a:r>
              <a:rPr lang="ko-KR" altLang="en-US" dirty="0" smtClean="0">
                <a:sym typeface="Wingdings" pitchFamily="2" charset="2"/>
              </a:rPr>
              <a:t>학생자치법정 등</a:t>
            </a:r>
            <a:r>
              <a:rPr lang="en-US" altLang="ko-KR" dirty="0" smtClean="0">
                <a:sym typeface="Wingdings" pitchFamily="2" charset="2"/>
              </a:rPr>
              <a:t>(such as “Teen Court”)</a:t>
            </a:r>
          </a:p>
          <a:p>
            <a:pPr marL="0" indent="0">
              <a:buClr>
                <a:srgbClr val="2B166E"/>
              </a:buClr>
              <a:buFontTx/>
              <a:buNone/>
              <a:defRPr/>
            </a:pPr>
            <a:r>
              <a:rPr lang="en-US" altLang="ko-KR" dirty="0" smtClean="0">
                <a:sym typeface="Wingdings" pitchFamily="2" charset="2"/>
              </a:rPr>
              <a:t>  - </a:t>
            </a:r>
            <a:r>
              <a:rPr lang="ko-KR" altLang="en-US" dirty="0" smtClean="0">
                <a:sym typeface="Wingdings" pitchFamily="2" charset="2"/>
              </a:rPr>
              <a:t>민주시민교육실시</a:t>
            </a:r>
            <a:r>
              <a:rPr lang="en-US" altLang="ko-KR" dirty="0" smtClean="0">
                <a:sym typeface="Wingdings" pitchFamily="2" charset="2"/>
              </a:rPr>
              <a:t>(</a:t>
            </a:r>
            <a:r>
              <a:rPr lang="ko-KR" altLang="en-US" dirty="0" smtClean="0">
                <a:sym typeface="Wingdings" pitchFamily="2" charset="2"/>
              </a:rPr>
              <a:t>교육과정 및 학교생활과 연계된 체험중심</a:t>
            </a:r>
            <a:r>
              <a:rPr lang="en-US" altLang="ko-KR" dirty="0" smtClean="0">
                <a:sym typeface="Wingdings" pitchFamily="2" charset="2"/>
              </a:rPr>
              <a:t>)</a:t>
            </a:r>
          </a:p>
          <a:p>
            <a:pPr marL="223838" marR="0" indent="-223838" algn="l" defTabSz="914400" rtl="0" eaLnBrk="1" fontAlgn="auto" latinLnBrk="1" hangingPunct="1">
              <a:lnSpc>
                <a:spcPct val="100000"/>
              </a:lnSpc>
              <a:spcBef>
                <a:spcPts val="0"/>
              </a:spcBef>
              <a:spcAft>
                <a:spcPts val="0"/>
              </a:spcAft>
              <a:buClrTx/>
              <a:buSzTx/>
              <a:buFont typeface="Arial" charset="0"/>
              <a:buChar char="•"/>
              <a:tabLst/>
              <a:defRPr/>
            </a:pPr>
            <a:endParaRPr lang="ko-KR" altLang="en-US" sz="1200" dirty="0" smtClean="0">
              <a:solidFill>
                <a:srgbClr val="2B166E"/>
              </a:solidFill>
              <a:latin typeface="맑은 고딕" pitchFamily="50" charset="-127"/>
              <a:ea typeface="맑은 고딕" pitchFamily="50" charset="-127"/>
              <a:sym typeface="Wingdings" pitchFamily="2" charset="2"/>
            </a:endParaRPr>
          </a:p>
          <a:p>
            <a:pPr marL="223838" indent="-223838" eaLnBrk="1" hangingPunct="1"/>
            <a:endParaRPr lang="ko-KR" altLang="en-US" dirty="0" smtClean="0">
              <a:ea typeface="맑은 고딕" pitchFamily="50" charset="-127"/>
            </a:endParaRPr>
          </a:p>
        </p:txBody>
      </p:sp>
      <p:sp>
        <p:nvSpPr>
          <p:cNvPr id="817156" name="슬라이드 번호 개체 틀 3"/>
          <p:cNvSpPr txBox="1">
            <a:spLocks noGrp="1"/>
          </p:cNvSpPr>
          <p:nvPr/>
        </p:nvSpPr>
        <p:spPr bwMode="auto">
          <a:xfrm>
            <a:off x="5180605" y="6513621"/>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23" tIns="45062" rIns="90123" bIns="45062" anchor="b"/>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latinLnBrk="0" hangingPunct="1"/>
            <a:fld id="{6D767623-6E75-42E5-87D5-4A34AAE1FD81}" type="slidenum">
              <a:rPr kumimoji="0" lang="ko-KR" altLang="en-US" sz="1200">
                <a:solidFill>
                  <a:prstClr val="black"/>
                </a:solidFill>
                <a:latin typeface="Arial" pitchFamily="34" charset="0"/>
                <a:ea typeface="굴림" pitchFamily="50" charset="-127"/>
              </a:rPr>
              <a:pPr algn="r" eaLnBrk="1" latinLnBrk="0" hangingPunct="1"/>
              <a:t>17</a:t>
            </a:fld>
            <a:endParaRPr kumimoji="0" lang="en-US" altLang="ko-KR" sz="1200">
              <a:solidFill>
                <a:prstClr val="black"/>
              </a:solidFill>
              <a:latin typeface="Arial" pitchFamily="34" charset="0"/>
              <a:ea typeface="굴림" pitchFamily="50"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슬라이드 이미지 개체 틀 1"/>
          <p:cNvSpPr>
            <a:spLocks noGrp="1" noRot="1" noChangeAspect="1" noTextEdit="1"/>
          </p:cNvSpPr>
          <p:nvPr>
            <p:ph type="sldImg"/>
          </p:nvPr>
        </p:nvSpPr>
        <p:spPr>
          <a:ln/>
        </p:spPr>
      </p:sp>
      <p:sp>
        <p:nvSpPr>
          <p:cNvPr id="818179"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1" hangingPunct="1">
              <a:lnSpc>
                <a:spcPct val="150000"/>
              </a:lnSpc>
              <a:spcBef>
                <a:spcPct val="20000"/>
              </a:spcBef>
              <a:spcAft>
                <a:spcPts val="0"/>
              </a:spcAft>
              <a:buClr>
                <a:srgbClr val="2B166E"/>
              </a:buClr>
              <a:buSzTx/>
              <a:buFontTx/>
              <a:buNone/>
              <a:tabLst/>
              <a:defRPr/>
            </a:pPr>
            <a:r>
              <a:rPr lang="en-US" altLang="ko-KR" sz="1200" dirty="0" smtClean="0">
                <a:solidFill>
                  <a:srgbClr val="2B166E"/>
                </a:solidFill>
                <a:latin typeface="맑은 고딕" pitchFamily="50" charset="-127"/>
                <a:ea typeface="맑은 고딕" pitchFamily="50" charset="-127"/>
                <a:sym typeface="Wingdings" pitchFamily="2" charset="2"/>
              </a:rPr>
              <a:t>* </a:t>
            </a:r>
            <a:r>
              <a:rPr lang="ko-KR" altLang="en-US" sz="1200" dirty="0" smtClean="0">
                <a:solidFill>
                  <a:srgbClr val="2B166E"/>
                </a:solidFill>
                <a:latin typeface="맑은 고딕" pitchFamily="50" charset="-127"/>
                <a:ea typeface="맑은 고딕" pitchFamily="50" charset="-127"/>
                <a:sym typeface="Wingdings" pitchFamily="2" charset="2"/>
              </a:rPr>
              <a:t>초</a:t>
            </a:r>
            <a:r>
              <a:rPr lang="en-US" altLang="ko-KR" sz="1200" dirty="0" smtClean="0">
                <a:solidFill>
                  <a:srgbClr val="2B166E"/>
                </a:solidFill>
                <a:latin typeface="맑은 고딕" pitchFamily="50" charset="-127"/>
                <a:ea typeface="맑은 고딕" pitchFamily="50" charset="-127"/>
                <a:sym typeface="Wingdings" pitchFamily="2" charset="2"/>
              </a:rPr>
              <a:t>·</a:t>
            </a:r>
            <a:r>
              <a:rPr lang="ko-KR" altLang="en-US" sz="1200" dirty="0" smtClean="0">
                <a:solidFill>
                  <a:srgbClr val="2B166E"/>
                </a:solidFill>
                <a:latin typeface="맑은 고딕" pitchFamily="50" charset="-127"/>
                <a:ea typeface="맑은 고딕" pitchFamily="50" charset="-127"/>
                <a:sym typeface="Wingdings" pitchFamily="2" charset="2"/>
              </a:rPr>
              <a:t>중등 단계에서의 진로교육 활성화</a:t>
            </a:r>
          </a:p>
          <a:p>
            <a:pPr eaLnBrk="1" hangingPunct="1">
              <a:lnSpc>
                <a:spcPct val="150000"/>
              </a:lnSpc>
              <a:spcBef>
                <a:spcPct val="20000"/>
              </a:spcBef>
              <a:buClr>
                <a:srgbClr val="2B166E"/>
              </a:buClr>
              <a:buFontTx/>
              <a:buChar char="•"/>
            </a:pPr>
            <a:endParaRPr lang="en-US" altLang="ko-KR" sz="1200" b="1" dirty="0" smtClean="0">
              <a:solidFill>
                <a:srgbClr val="5C53D5"/>
              </a:solidFill>
              <a:latin typeface="굴림" pitchFamily="50" charset="-127"/>
              <a:ea typeface="굴림" pitchFamily="50" charset="-127"/>
            </a:endParaRPr>
          </a:p>
          <a:p>
            <a:pPr eaLnBrk="1" hangingPunct="1">
              <a:lnSpc>
                <a:spcPct val="150000"/>
              </a:lnSpc>
              <a:spcBef>
                <a:spcPct val="20000"/>
              </a:spcBef>
              <a:buClr>
                <a:srgbClr val="2B166E"/>
              </a:buClr>
              <a:buFontTx/>
              <a:buChar char="•"/>
            </a:pPr>
            <a:r>
              <a:rPr lang="ko-KR" altLang="en-US" sz="1200" b="1" dirty="0" smtClean="0">
                <a:solidFill>
                  <a:srgbClr val="5C53D5"/>
                </a:solidFill>
                <a:latin typeface="굴림" pitchFamily="50" charset="-127"/>
                <a:ea typeface="굴림" pitchFamily="50" charset="-127"/>
              </a:rPr>
              <a:t>진로교육 강화 </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소질과 적성 탐색</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상급학교 진학</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직업선택</a:t>
            </a:r>
            <a:endParaRPr lang="en-US" altLang="ko-KR" sz="1200" b="1" dirty="0" smtClean="0">
              <a:solidFill>
                <a:srgbClr val="5C53D5"/>
              </a:solidFill>
              <a:latin typeface="굴림" pitchFamily="50" charset="-127"/>
              <a:ea typeface="굴림" pitchFamily="50" charset="-127"/>
            </a:endParaRPr>
          </a:p>
          <a:p>
            <a:pPr eaLnBrk="1" hangingPunct="1">
              <a:lnSpc>
                <a:spcPct val="150000"/>
              </a:lnSpc>
              <a:spcBef>
                <a:spcPct val="20000"/>
              </a:spcBef>
              <a:buClr>
                <a:srgbClr val="2B166E"/>
              </a:buClr>
              <a:buFontTx/>
              <a:buChar char="•"/>
            </a:pPr>
            <a:r>
              <a:rPr lang="ko-KR" altLang="en-US" sz="1200" b="1" dirty="0" smtClean="0">
                <a:solidFill>
                  <a:srgbClr val="5C53D5"/>
                </a:solidFill>
                <a:latin typeface="굴림" pitchFamily="50" charset="-127"/>
                <a:ea typeface="굴림" pitchFamily="50" charset="-127"/>
              </a:rPr>
              <a:t>교과 </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진로 </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직업이 상호 연계될 수 있도록 </a:t>
            </a: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교과 속 진로수업</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강화 </a:t>
            </a:r>
            <a:r>
              <a:rPr lang="en-US" altLang="ko-KR" sz="1200" b="1" dirty="0" smtClean="0">
                <a:solidFill>
                  <a:srgbClr val="5C53D5"/>
                </a:solidFill>
                <a:latin typeface="굴림" pitchFamily="50" charset="-127"/>
                <a:ea typeface="굴림" pitchFamily="50" charset="-127"/>
              </a:rPr>
              <a:t>(</a:t>
            </a:r>
          </a:p>
          <a:p>
            <a:pPr eaLnBrk="1" hangingPunct="1">
              <a:lnSpc>
                <a:spcPct val="150000"/>
              </a:lnSpc>
              <a:spcBef>
                <a:spcPct val="20000"/>
              </a:spcBef>
              <a:buClr>
                <a:srgbClr val="2B166E"/>
              </a:buClr>
              <a:buFontTx/>
              <a:buChar char="•"/>
            </a:pP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진로와 직업</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교과 </a:t>
            </a:r>
            <a:r>
              <a:rPr lang="ko-KR" altLang="en-US" sz="1200" b="1" dirty="0" err="1" smtClean="0">
                <a:solidFill>
                  <a:srgbClr val="5C53D5"/>
                </a:solidFill>
                <a:latin typeface="굴림" pitchFamily="50" charset="-127"/>
                <a:ea typeface="굴림" pitchFamily="50" charset="-127"/>
              </a:rPr>
              <a:t>교실제를</a:t>
            </a:r>
            <a:r>
              <a:rPr lang="ko-KR" altLang="en-US" sz="1200" b="1" dirty="0" smtClean="0">
                <a:solidFill>
                  <a:srgbClr val="5C53D5"/>
                </a:solidFill>
                <a:latin typeface="굴림" pitchFamily="50" charset="-127"/>
                <a:ea typeface="굴림" pitchFamily="50" charset="-127"/>
              </a:rPr>
              <a:t> 위한 </a:t>
            </a:r>
            <a:r>
              <a:rPr lang="ko-KR" altLang="en-US" sz="1200" b="1" dirty="0" err="1" smtClean="0">
                <a:solidFill>
                  <a:srgbClr val="5C53D5"/>
                </a:solidFill>
                <a:latin typeface="굴림" pitchFamily="50" charset="-127"/>
                <a:ea typeface="굴림" pitchFamily="50" charset="-127"/>
              </a:rPr>
              <a:t>커리어존</a:t>
            </a:r>
            <a:r>
              <a:rPr lang="ko-KR" altLang="en-US" sz="1200" b="1" dirty="0" smtClean="0">
                <a:solidFill>
                  <a:srgbClr val="5C53D5"/>
                </a:solidFill>
                <a:latin typeface="굴림" pitchFamily="50" charset="-127"/>
                <a:ea typeface="굴림" pitchFamily="50" charset="-127"/>
              </a:rPr>
              <a:t> 시범 운영 등</a:t>
            </a:r>
          </a:p>
          <a:p>
            <a:pPr eaLnBrk="1" hangingPunct="1">
              <a:lnSpc>
                <a:spcPct val="150000"/>
              </a:lnSpc>
              <a:spcBef>
                <a:spcPct val="20000"/>
              </a:spcBef>
              <a:buClr>
                <a:srgbClr val="2B166E"/>
              </a:buClr>
              <a:buFontTx/>
              <a:buChar char="•"/>
            </a:pPr>
            <a:endParaRPr lang="en-US" altLang="ko-KR" sz="1200" b="1" dirty="0" smtClean="0">
              <a:solidFill>
                <a:srgbClr val="5C53D5"/>
              </a:solidFill>
              <a:latin typeface="굴림" pitchFamily="50" charset="-127"/>
              <a:ea typeface="굴림" pitchFamily="50" charset="-127"/>
            </a:endParaRPr>
          </a:p>
          <a:p>
            <a:pPr marL="171450" indent="-171450" eaLnBrk="1" hangingPunct="1">
              <a:lnSpc>
                <a:spcPct val="150000"/>
              </a:lnSpc>
              <a:spcBef>
                <a:spcPct val="20000"/>
              </a:spcBef>
              <a:buClr>
                <a:srgbClr val="2B166E"/>
              </a:buClr>
              <a:buFontTx/>
              <a:buChar char="-"/>
            </a:pPr>
            <a:r>
              <a:rPr lang="ko-KR" altLang="en-US" sz="1200" b="1" dirty="0" smtClean="0">
                <a:solidFill>
                  <a:srgbClr val="5C53D5"/>
                </a:solidFill>
                <a:latin typeface="굴림" pitchFamily="50" charset="-127"/>
                <a:ea typeface="굴림" pitchFamily="50" charset="-127"/>
              </a:rPr>
              <a:t>초등학교</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소질</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적성 탐색 </a:t>
            </a: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진로</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직업 세계 이해</a:t>
            </a:r>
            <a:r>
              <a:rPr lang="en-US" altLang="ko-KR" sz="1200" b="1" dirty="0" smtClean="0">
                <a:solidFill>
                  <a:srgbClr val="5C53D5"/>
                </a:solidFill>
                <a:latin typeface="굴림" pitchFamily="50" charset="-127"/>
                <a:ea typeface="굴림" pitchFamily="50" charset="-127"/>
              </a:rPr>
              <a:t>)</a:t>
            </a:r>
          </a:p>
          <a:p>
            <a:pPr marL="171450" indent="-171450" eaLnBrk="1" hangingPunct="1">
              <a:lnSpc>
                <a:spcPct val="150000"/>
              </a:lnSpc>
              <a:spcBef>
                <a:spcPct val="20000"/>
              </a:spcBef>
              <a:buClr>
                <a:srgbClr val="2B166E"/>
              </a:buClr>
              <a:buFontTx/>
              <a:buChar char="-"/>
            </a:pPr>
            <a:r>
              <a:rPr lang="ko-KR" altLang="en-US" sz="1200" b="1" dirty="0" smtClean="0">
                <a:solidFill>
                  <a:srgbClr val="5C53D5"/>
                </a:solidFill>
                <a:latin typeface="굴림" pitchFamily="50" charset="-127"/>
                <a:ea typeface="굴림" pitchFamily="50" charset="-127"/>
              </a:rPr>
              <a:t>중학교</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진로</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직업 탐색</a:t>
            </a: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고교 선택</a:t>
            </a:r>
            <a:r>
              <a:rPr lang="en-US" altLang="ko-KR" sz="1200" b="1" dirty="0" smtClean="0">
                <a:solidFill>
                  <a:srgbClr val="5C53D5"/>
                </a:solidFill>
                <a:latin typeface="굴림" pitchFamily="50" charset="-127"/>
                <a:ea typeface="굴림" pitchFamily="50" charset="-127"/>
              </a:rPr>
              <a:t>)</a:t>
            </a:r>
          </a:p>
          <a:p>
            <a:pPr marL="171450" indent="-171450" eaLnBrk="1" hangingPunct="1">
              <a:lnSpc>
                <a:spcPct val="150000"/>
              </a:lnSpc>
              <a:spcBef>
                <a:spcPct val="20000"/>
              </a:spcBef>
              <a:buClr>
                <a:srgbClr val="2B166E"/>
              </a:buClr>
              <a:buFontTx/>
              <a:buChar char="-"/>
            </a:pPr>
            <a:r>
              <a:rPr lang="ko-KR" altLang="en-US" sz="1200" b="1" dirty="0" smtClean="0">
                <a:solidFill>
                  <a:srgbClr val="5C53D5"/>
                </a:solidFill>
                <a:latin typeface="굴림" pitchFamily="50" charset="-127"/>
                <a:ea typeface="굴림" pitchFamily="50" charset="-127"/>
              </a:rPr>
              <a:t>고등학교</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진로 및 직업 선택</a:t>
            </a: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직장</a:t>
            </a:r>
            <a:r>
              <a:rPr lang="en-US" altLang="ko-KR" sz="1200" b="1" dirty="0" smtClean="0">
                <a:solidFill>
                  <a:srgbClr val="5C53D5"/>
                </a:solidFill>
                <a:latin typeface="굴림" pitchFamily="50" charset="-127"/>
                <a:ea typeface="굴림" pitchFamily="50" charset="-127"/>
              </a:rPr>
              <a:t>, </a:t>
            </a:r>
            <a:r>
              <a:rPr lang="ko-KR" altLang="en-US" sz="1200" b="1" dirty="0" smtClean="0">
                <a:solidFill>
                  <a:srgbClr val="5C53D5"/>
                </a:solidFill>
                <a:latin typeface="굴림" pitchFamily="50" charset="-127"/>
                <a:ea typeface="굴림" pitchFamily="50" charset="-127"/>
              </a:rPr>
              <a:t>학과</a:t>
            </a:r>
            <a:r>
              <a:rPr lang="en-US" altLang="ko-KR" sz="1200" b="1" dirty="0" smtClean="0">
                <a:solidFill>
                  <a:srgbClr val="5C53D5"/>
                </a:solidFill>
                <a:latin typeface="굴림" pitchFamily="50" charset="-127"/>
                <a:ea typeface="굴림" pitchFamily="50" charset="-127"/>
              </a:rPr>
              <a:t>/</a:t>
            </a:r>
            <a:r>
              <a:rPr lang="ko-KR" altLang="en-US" sz="1200" b="1" dirty="0" smtClean="0">
                <a:solidFill>
                  <a:srgbClr val="5C53D5"/>
                </a:solidFill>
                <a:latin typeface="굴림" pitchFamily="50" charset="-127"/>
                <a:ea typeface="굴림" pitchFamily="50" charset="-127"/>
              </a:rPr>
              <a:t>대학 선택</a:t>
            </a:r>
            <a:r>
              <a:rPr lang="en-US" altLang="ko-KR" sz="1200" b="1" dirty="0" smtClean="0">
                <a:solidFill>
                  <a:srgbClr val="5C53D5"/>
                </a:solidFill>
                <a:latin typeface="굴림" pitchFamily="50" charset="-127"/>
                <a:ea typeface="굴림" pitchFamily="50" charset="-127"/>
              </a:rPr>
              <a:t>)</a:t>
            </a:r>
          </a:p>
          <a:p>
            <a:pPr eaLnBrk="1" hangingPunct="1">
              <a:lnSpc>
                <a:spcPct val="150000"/>
              </a:lnSpc>
              <a:spcBef>
                <a:spcPct val="20000"/>
              </a:spcBef>
              <a:buClr>
                <a:srgbClr val="2B166E"/>
              </a:buClr>
              <a:buFontTx/>
              <a:buChar char="•"/>
            </a:pPr>
            <a:endParaRPr lang="en-US" altLang="ko-KR" sz="1200" b="1" dirty="0" smtClean="0">
              <a:solidFill>
                <a:srgbClr val="5C53D5"/>
              </a:solidFill>
              <a:latin typeface="굴림" pitchFamily="50" charset="-127"/>
              <a:ea typeface="굴림" pitchFamily="50" charset="-127"/>
            </a:endParaRPr>
          </a:p>
          <a:p>
            <a:pPr marL="223838" indent="-223838" eaLnBrk="1" hangingPunct="1"/>
            <a:endParaRPr lang="ko-KR" altLang="en-US" dirty="0" smtClean="0">
              <a:ea typeface="맑은 고딕" pitchFamily="50" charset="-127"/>
            </a:endParaRPr>
          </a:p>
        </p:txBody>
      </p:sp>
      <p:sp>
        <p:nvSpPr>
          <p:cNvPr id="818180" name="슬라이드 번호 개체 틀 3"/>
          <p:cNvSpPr txBox="1">
            <a:spLocks noGrp="1"/>
          </p:cNvSpPr>
          <p:nvPr/>
        </p:nvSpPr>
        <p:spPr bwMode="auto">
          <a:xfrm>
            <a:off x="5180604" y="6513620"/>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23" tIns="45062" rIns="90123" bIns="45062" anchor="b"/>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latinLnBrk="0" hangingPunct="1"/>
            <a:fld id="{7ACCB0F9-3655-4ECE-A28E-951790692185}" type="slidenum">
              <a:rPr kumimoji="0" lang="ko-KR" altLang="en-US" sz="1200">
                <a:solidFill>
                  <a:prstClr val="black"/>
                </a:solidFill>
                <a:latin typeface="Arial" pitchFamily="34" charset="0"/>
                <a:ea typeface="굴림" pitchFamily="50" charset="-127"/>
              </a:rPr>
              <a:pPr algn="r" eaLnBrk="1" latinLnBrk="0" hangingPunct="1"/>
              <a:t>18</a:t>
            </a:fld>
            <a:endParaRPr kumimoji="0" lang="en-US" altLang="ko-KR" sz="1200">
              <a:solidFill>
                <a:prstClr val="black"/>
              </a:solidFill>
              <a:latin typeface="Arial" pitchFamily="34" charset="0"/>
              <a:ea typeface="굴림"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15th UNESTCO-APEID International Conference</a:t>
            </a:r>
          </a:p>
          <a:p>
            <a:r>
              <a:rPr lang="en-US" altLang="ko-KR" dirty="0" smtClean="0"/>
              <a:t> Education for Creativity Entrepreneurship</a:t>
            </a:r>
            <a:endParaRPr lang="ko-KR" altLang="en-US" dirty="0" smtClean="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solidFill>
                  <a:prstClr val="black"/>
                </a:solidFill>
              </a:rPr>
              <a:pPr/>
              <a:t>2</a:t>
            </a:fld>
            <a:endParaRPr lang="ko-KR" altLang="en-US">
              <a:solidFill>
                <a:prstClr val="black"/>
              </a:solidFill>
            </a:endParaRPr>
          </a:p>
        </p:txBody>
      </p:sp>
    </p:spTree>
    <p:extLst>
      <p:ext uri="{BB962C8B-B14F-4D97-AF65-F5344CB8AC3E}">
        <p14:creationId xmlns="" xmlns:p14="http://schemas.microsoft.com/office/powerpoint/2010/main" val="173756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슬라이드 이미지 개체 틀 1"/>
          <p:cNvSpPr>
            <a:spLocks noGrp="1" noRot="1" noChangeAspect="1" noTextEdit="1"/>
          </p:cNvSpPr>
          <p:nvPr>
            <p:ph type="sldImg"/>
          </p:nvPr>
        </p:nvSpPr>
        <p:spPr>
          <a:ln/>
        </p:spPr>
      </p:sp>
      <p:sp>
        <p:nvSpPr>
          <p:cNvPr id="786435"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l" fontAlgn="base">
              <a:lnSpc>
                <a:spcPct val="200000"/>
              </a:lnSpc>
            </a:pPr>
            <a:r>
              <a:rPr kumimoji="0" lang="en-US" altLang="ko-KR" sz="1600" dirty="0" smtClean="0">
                <a:solidFill>
                  <a:srgbClr val="2B166E"/>
                </a:solidFill>
                <a:latin typeface="돋움체" pitchFamily="49" charset="-127"/>
                <a:ea typeface="돋움체" pitchFamily="49" charset="-127"/>
              </a:rPr>
              <a:t>☞ </a:t>
            </a:r>
            <a:r>
              <a:rPr kumimoji="0" lang="ko-KR" altLang="en-US" sz="1600" b="1" dirty="0" smtClean="0">
                <a:solidFill>
                  <a:srgbClr val="2B166E"/>
                </a:solidFill>
                <a:latin typeface="돋움체" pitchFamily="49" charset="-127"/>
                <a:ea typeface="돋움체" pitchFamily="49" charset="-127"/>
              </a:rPr>
              <a:t>폴 </a:t>
            </a:r>
            <a:r>
              <a:rPr kumimoji="0" lang="ko-KR" altLang="en-US" sz="1600" b="1" dirty="0" err="1" smtClean="0">
                <a:solidFill>
                  <a:srgbClr val="2B166E"/>
                </a:solidFill>
                <a:latin typeface="돋움체" pitchFamily="49" charset="-127"/>
                <a:ea typeface="돋움체" pitchFamily="49" charset="-127"/>
              </a:rPr>
              <a:t>크루거만</a:t>
            </a:r>
            <a:r>
              <a:rPr kumimoji="0" lang="ko-KR" altLang="en-US" sz="1600" dirty="0" smtClean="0">
                <a:solidFill>
                  <a:srgbClr val="2B166E"/>
                </a:solidFill>
                <a:latin typeface="돋움체" pitchFamily="49" charset="-127"/>
                <a:ea typeface="돋움체" pitchFamily="49" charset="-127"/>
              </a:rPr>
              <a:t> </a:t>
            </a:r>
            <a:endParaRPr kumimoji="0" lang="en-US" altLang="ko-KR" sz="1600" dirty="0" smtClean="0">
              <a:solidFill>
                <a:srgbClr val="2B166E"/>
              </a:solidFill>
              <a:latin typeface="돋움체" pitchFamily="49" charset="-127"/>
              <a:ea typeface="돋움체" pitchFamily="49" charset="-127"/>
            </a:endParaRPr>
          </a:p>
          <a:p>
            <a:pPr algn="l" fontAlgn="base">
              <a:lnSpc>
                <a:spcPct val="150000"/>
              </a:lnSpc>
            </a:pPr>
            <a:r>
              <a:rPr kumimoji="0" lang="en-US" altLang="ko-KR" dirty="0" smtClean="0">
                <a:solidFill>
                  <a:srgbClr val="2B166E"/>
                </a:solidFill>
                <a:latin typeface="돋움체" pitchFamily="49" charset="-127"/>
                <a:ea typeface="돋움체" pitchFamily="49" charset="-127"/>
              </a:rPr>
              <a:t>“</a:t>
            </a:r>
            <a:r>
              <a:rPr kumimoji="0" lang="ko-KR" altLang="en-US" b="1" dirty="0" smtClean="0">
                <a:solidFill>
                  <a:srgbClr val="2B166E"/>
                </a:solidFill>
                <a:latin typeface="돋움체" pitchFamily="49" charset="-127"/>
                <a:ea typeface="돋움체" pitchFamily="49" charset="-127"/>
              </a:rPr>
              <a:t>한국의 성장은 요소생산성의 향상</a:t>
            </a:r>
            <a:r>
              <a:rPr kumimoji="0" lang="en-US" altLang="ko-KR" b="1" dirty="0" smtClean="0">
                <a:solidFill>
                  <a:srgbClr val="2B166E"/>
                </a:solidFill>
                <a:latin typeface="돋움체" pitchFamily="49" charset="-127"/>
                <a:ea typeface="돋움체" pitchFamily="49" charset="-127"/>
              </a:rPr>
              <a:t>(</a:t>
            </a:r>
            <a:r>
              <a:rPr kumimoji="0" lang="ko-KR" altLang="en-US" b="1" dirty="0" smtClean="0">
                <a:solidFill>
                  <a:srgbClr val="2B166E"/>
                </a:solidFill>
                <a:latin typeface="돋움체" pitchFamily="49" charset="-127"/>
                <a:ea typeface="돋움체" pitchFamily="49" charset="-127"/>
              </a:rPr>
              <a:t>기술혁신</a:t>
            </a:r>
            <a:r>
              <a:rPr kumimoji="0" lang="en-US" altLang="ko-KR" b="1" dirty="0" smtClean="0">
                <a:solidFill>
                  <a:srgbClr val="2B166E"/>
                </a:solidFill>
                <a:latin typeface="돋움체" pitchFamily="49" charset="-127"/>
                <a:ea typeface="돋움체" pitchFamily="49" charset="-127"/>
              </a:rPr>
              <a:t>)</a:t>
            </a:r>
            <a:r>
              <a:rPr kumimoji="0" lang="ko-KR" altLang="en-US" b="1" dirty="0" smtClean="0">
                <a:solidFill>
                  <a:srgbClr val="2B166E"/>
                </a:solidFill>
                <a:latin typeface="돋움체" pitchFamily="49" charset="-127"/>
                <a:ea typeface="돋움체" pitchFamily="49" charset="-127"/>
              </a:rPr>
              <a:t>에 의해서가 아니라  </a:t>
            </a:r>
          </a:p>
          <a:p>
            <a:pPr algn="l" fontAlgn="base">
              <a:lnSpc>
                <a:spcPct val="150000"/>
              </a:lnSpc>
            </a:pPr>
            <a:r>
              <a:rPr kumimoji="0" lang="ko-KR" altLang="en-US" b="1" dirty="0" smtClean="0">
                <a:solidFill>
                  <a:srgbClr val="2B166E"/>
                </a:solidFill>
                <a:latin typeface="돋움체" pitchFamily="49" charset="-127"/>
                <a:ea typeface="돋움체" pitchFamily="49" charset="-127"/>
              </a:rPr>
              <a:t>  요소투입량</a:t>
            </a:r>
            <a:r>
              <a:rPr kumimoji="0" lang="en-US" altLang="ko-KR" b="1" dirty="0" smtClean="0">
                <a:solidFill>
                  <a:srgbClr val="2B166E"/>
                </a:solidFill>
                <a:latin typeface="돋움체" pitchFamily="49" charset="-127"/>
                <a:ea typeface="돋움체" pitchFamily="49" charset="-127"/>
              </a:rPr>
              <a:t>(</a:t>
            </a:r>
            <a:r>
              <a:rPr kumimoji="0" lang="ko-KR" altLang="en-US" b="1" dirty="0" smtClean="0">
                <a:solidFill>
                  <a:srgbClr val="2B166E"/>
                </a:solidFill>
                <a:latin typeface="돋움체" pitchFamily="49" charset="-127"/>
                <a:ea typeface="돋움체" pitchFamily="49" charset="-127"/>
              </a:rPr>
              <a:t>노동과 설비 등</a:t>
            </a:r>
            <a:r>
              <a:rPr kumimoji="0" lang="en-US" altLang="ko-KR" b="1" dirty="0" smtClean="0">
                <a:solidFill>
                  <a:srgbClr val="2B166E"/>
                </a:solidFill>
                <a:latin typeface="돋움체" pitchFamily="49" charset="-127"/>
                <a:ea typeface="돋움체" pitchFamily="49" charset="-127"/>
              </a:rPr>
              <a:t>)</a:t>
            </a:r>
            <a:r>
              <a:rPr kumimoji="0" lang="ko-KR" altLang="en-US" b="1" dirty="0" smtClean="0">
                <a:solidFill>
                  <a:srgbClr val="2B166E"/>
                </a:solidFill>
                <a:latin typeface="돋움체" pitchFamily="49" charset="-127"/>
                <a:ea typeface="돋움체" pitchFamily="49" charset="-127"/>
              </a:rPr>
              <a:t>의 증가에 의한 것</a:t>
            </a:r>
            <a:r>
              <a:rPr kumimoji="0" lang="en-US" altLang="ko-KR" b="1" dirty="0" smtClean="0">
                <a:solidFill>
                  <a:srgbClr val="2B166E"/>
                </a:solidFill>
                <a:latin typeface="돋움체" pitchFamily="49" charset="-127"/>
                <a:ea typeface="돋움체" pitchFamily="49" charset="-127"/>
              </a:rPr>
              <a:t>...... </a:t>
            </a:r>
            <a:r>
              <a:rPr kumimoji="0" lang="ko-KR" altLang="en-US" b="1" dirty="0" smtClean="0">
                <a:solidFill>
                  <a:srgbClr val="2B166E"/>
                </a:solidFill>
                <a:latin typeface="돋움체" pitchFamily="49" charset="-127"/>
                <a:ea typeface="돋움체" pitchFamily="49" charset="-127"/>
              </a:rPr>
              <a:t>요소투입량은 </a:t>
            </a:r>
          </a:p>
          <a:p>
            <a:pPr algn="l" fontAlgn="base">
              <a:lnSpc>
                <a:spcPct val="150000"/>
              </a:lnSpc>
            </a:pPr>
            <a:r>
              <a:rPr kumimoji="0" lang="ko-KR" altLang="en-US" b="1" dirty="0" smtClean="0">
                <a:solidFill>
                  <a:srgbClr val="2B166E"/>
                </a:solidFill>
                <a:latin typeface="돋움체" pitchFamily="49" charset="-127"/>
                <a:ea typeface="돋움체" pitchFamily="49" charset="-127"/>
              </a:rPr>
              <a:t>  무한정 늘릴 수 없기 때문에 성장도 곧 한계에 이를 것” </a:t>
            </a:r>
          </a:p>
          <a:p>
            <a:pPr algn="l" fontAlgn="base">
              <a:lnSpc>
                <a:spcPct val="150000"/>
              </a:lnSpc>
            </a:pPr>
            <a:r>
              <a:rPr kumimoji="0" lang="en-US" altLang="ko-KR" b="1" dirty="0" smtClean="0">
                <a:solidFill>
                  <a:srgbClr val="2B166E"/>
                </a:solidFill>
                <a:latin typeface="돋움체" pitchFamily="49" charset="-127"/>
                <a:ea typeface="돋움체" pitchFamily="49" charset="-127"/>
              </a:rPr>
              <a:t>  (1994</a:t>
            </a:r>
            <a:r>
              <a:rPr kumimoji="0" lang="ko-KR" altLang="en-US" b="1" dirty="0" smtClean="0">
                <a:solidFill>
                  <a:srgbClr val="2B166E"/>
                </a:solidFill>
                <a:latin typeface="돋움체" pitchFamily="49" charset="-127"/>
                <a:ea typeface="돋움체" pitchFamily="49" charset="-127"/>
              </a:rPr>
              <a:t>년</a:t>
            </a:r>
            <a:r>
              <a:rPr kumimoji="0" lang="en-US" altLang="ko-KR" b="1" dirty="0" smtClean="0">
                <a:solidFill>
                  <a:srgbClr val="2B166E"/>
                </a:solidFill>
                <a:latin typeface="돋움체" pitchFamily="49" charset="-127"/>
                <a:ea typeface="돋움체" pitchFamily="49" charset="-127"/>
              </a:rPr>
              <a:t>, The Myth of Asia’s Miracle, Foreign Affairs vol.73)</a:t>
            </a:r>
          </a:p>
          <a:p>
            <a:pPr marL="0" indent="0">
              <a:buFont typeface="Arial" charset="0"/>
              <a:buNone/>
            </a:pPr>
            <a:endParaRPr lang="en-US" altLang="ko-KR" baseline="0" dirty="0" smtClean="0"/>
          </a:p>
          <a:p>
            <a:pPr marL="0" indent="0">
              <a:buFont typeface="Arial" charset="0"/>
              <a:buNone/>
            </a:pPr>
            <a:r>
              <a:rPr lang="en-US" altLang="ko-KR" baseline="0" dirty="0" smtClean="0"/>
              <a:t>* </a:t>
            </a:r>
            <a:r>
              <a:rPr lang="ko-KR" altLang="en-US" baseline="0" dirty="0" err="1" smtClean="0"/>
              <a:t>전산업의</a:t>
            </a:r>
            <a:r>
              <a:rPr lang="ko-KR" altLang="en-US" baseline="0" dirty="0" smtClean="0"/>
              <a:t> 산출증가율과 기여요인 분석</a:t>
            </a:r>
            <a:r>
              <a:rPr lang="en-US" altLang="ko-KR" baseline="0" dirty="0" smtClean="0"/>
              <a:t>(‘81-’05)</a:t>
            </a:r>
          </a:p>
          <a:p>
            <a:pPr marL="0" indent="0">
              <a:buFont typeface="Arial" charset="0"/>
              <a:buNone/>
            </a:pPr>
            <a:r>
              <a:rPr lang="en-US" altLang="ko-KR" baseline="0" dirty="0" smtClean="0"/>
              <a:t>- </a:t>
            </a:r>
            <a:r>
              <a:rPr lang="ko-KR" altLang="en-US" baseline="0" dirty="0" smtClean="0"/>
              <a:t>자료</a:t>
            </a:r>
            <a:r>
              <a:rPr lang="en-US" altLang="ko-KR" baseline="0" dirty="0" smtClean="0"/>
              <a:t>: </a:t>
            </a:r>
            <a:r>
              <a:rPr lang="ko-KR" altLang="en-US" baseline="0" dirty="0" err="1" smtClean="0"/>
              <a:t>한국생상선본부</a:t>
            </a:r>
            <a:r>
              <a:rPr lang="en-US" altLang="ko-KR" baseline="0" dirty="0" smtClean="0"/>
              <a:t>(2009). ‘</a:t>
            </a:r>
            <a:r>
              <a:rPr lang="ko-KR" altLang="en-US" baseline="0" dirty="0" err="1" smtClean="0"/>
              <a:t>총요소생산석의</a:t>
            </a:r>
            <a:r>
              <a:rPr lang="ko-KR" altLang="en-US" baseline="0" dirty="0" smtClean="0"/>
              <a:t> 국제비교</a:t>
            </a:r>
            <a:r>
              <a:rPr lang="en-US" altLang="ko-KR" baseline="0" dirty="0" smtClean="0"/>
              <a:t>’ </a:t>
            </a:r>
            <a:r>
              <a:rPr lang="ko-KR" altLang="en-US" baseline="0" dirty="0" smtClean="0"/>
              <a:t>재구성</a:t>
            </a:r>
            <a:endParaRPr lang="en-US" altLang="ko-KR" baseline="0" dirty="0" smtClean="0"/>
          </a:p>
          <a:p>
            <a:pPr marL="0" indent="0">
              <a:buFont typeface="Arial" charset="0"/>
              <a:buNone/>
            </a:pPr>
            <a:endParaRPr lang="en-US" altLang="ko-KR" dirty="0" smtClean="0"/>
          </a:p>
          <a:p>
            <a:r>
              <a:rPr lang="en-US" altLang="ko-KR" dirty="0" smtClean="0"/>
              <a:t>* TFP (Total Factor Productivity)</a:t>
            </a:r>
            <a:endParaRPr lang="ko-KR" altLang="en-US" dirty="0" smtClean="0"/>
          </a:p>
        </p:txBody>
      </p:sp>
      <p:sp>
        <p:nvSpPr>
          <p:cNvPr id="4" name="슬라이드 번호 개체 틀 3"/>
          <p:cNvSpPr>
            <a:spLocks noGrp="1"/>
          </p:cNvSpPr>
          <p:nvPr>
            <p:ph type="sldNum" sz="quarter" idx="5"/>
          </p:nvPr>
        </p:nvSpPr>
        <p:spPr/>
        <p:txBody>
          <a:bodyPr/>
          <a:lstStyle/>
          <a:p>
            <a:pPr>
              <a:defRPr/>
            </a:pPr>
            <a:fld id="{9A8AA6DD-E8E0-40CF-B15B-15BBECE42AF2}" type="slidenum">
              <a:rPr lang="ko-KR" altLang="en-US"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슬라이드 이미지 개체 틀 1"/>
          <p:cNvSpPr>
            <a:spLocks noGrp="1" noRot="1" noChangeAspect="1" noTextEdit="1"/>
          </p:cNvSpPr>
          <p:nvPr>
            <p:ph type="sldImg"/>
          </p:nvPr>
        </p:nvSpPr>
        <p:spPr>
          <a:ln/>
        </p:spPr>
      </p:sp>
      <p:sp>
        <p:nvSpPr>
          <p:cNvPr id="789507" name="슬라이드 노트 개체 틀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rPr>
              <a:t>Comparison of total revenue and growth profit</a:t>
            </a:r>
            <a:endParaRPr lang="en-US" altLang="ko-KR" dirty="0" smtClean="0"/>
          </a:p>
          <a:p>
            <a:endParaRPr lang="ko-KR" altLang="en-US" dirty="0" smtClean="0"/>
          </a:p>
        </p:txBody>
      </p:sp>
      <p:sp>
        <p:nvSpPr>
          <p:cNvPr id="789508" name="슬라이드 번호 개체 틀 3"/>
          <p:cNvSpPr txBox="1">
            <a:spLocks noGrp="1"/>
          </p:cNvSpPr>
          <p:nvPr/>
        </p:nvSpPr>
        <p:spPr bwMode="auto">
          <a:xfrm>
            <a:off x="5180605" y="6513621"/>
            <a:ext cx="3961261" cy="3432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113" tIns="45057" rIns="90113" bIns="45057" anchor="b"/>
          <a:lstStyle>
            <a:lvl1pPr defTabSz="901700"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defTabSz="90170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defTabSz="9017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defTabSz="9017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defTabSz="9017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defTabSz="901700"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defTabSz="901700"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defTabSz="901700"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defTabSz="901700"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r" eaLnBrk="1" fontAlgn="base" latinLnBrk="0" hangingPunct="1"/>
            <a:fld id="{DB86E1FB-CE65-4587-9749-89422D59F720}" type="slidenum">
              <a:rPr kumimoji="0" lang="ko-KR" altLang="en-US" sz="1200">
                <a:solidFill>
                  <a:srgbClr val="000000"/>
                </a:solidFill>
                <a:latin typeface="Arial" pitchFamily="34" charset="0"/>
                <a:ea typeface="굴림" pitchFamily="50" charset="-127"/>
              </a:rPr>
              <a:pPr algn="r" eaLnBrk="1" fontAlgn="base" latinLnBrk="0" hangingPunct="1"/>
              <a:t>4</a:t>
            </a:fld>
            <a:endParaRPr kumimoji="0" lang="en-US" altLang="ko-KR" sz="1200">
              <a:solidFill>
                <a:srgbClr val="000000"/>
              </a:solidFill>
              <a:latin typeface="Arial" pitchFamily="34" charset="0"/>
              <a:ea typeface="굴림" pitchFamily="50"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In his book, A WHOLE NEW MIND, Daniel Pink describes boundary crossers as individuals who “develop expertise in multiple spheres…and find joy in the rich variety of human experience. They live </a:t>
            </a:r>
            <a:r>
              <a:rPr lang="en-US" altLang="ko-KR" i="1" dirty="0" smtClean="0"/>
              <a:t>multi</a:t>
            </a:r>
            <a:r>
              <a:rPr lang="en-US" altLang="ko-KR" dirty="0" smtClean="0"/>
              <a:t> lives—because that’s more interesting, and ….more effective…. </a:t>
            </a:r>
          </a:p>
          <a:p>
            <a:r>
              <a:rPr lang="en-US" altLang="ko-KR" dirty="0" smtClean="0"/>
              <a:t>Boundary crossers reject either/or choices and seek multiple options and blended solutions.  They lead a hyphenated life filled with hyphenated jobs and enlivened by hyphenated identities.”</a:t>
            </a:r>
          </a:p>
          <a:p>
            <a:endParaRPr lang="en-US" altLang="ko-KR" dirty="0" smtClean="0"/>
          </a:p>
          <a:p>
            <a:r>
              <a:rPr lang="en-US" altLang="ko-KR" b="1" dirty="0" smtClean="0"/>
              <a:t>Create a "slash" life that includes more than one area. Look to one area for steady income (e.g., software developer) and add on a freelance or volunteer role in a second area (e.g., professional musician.) </a:t>
            </a:r>
          </a:p>
          <a:p>
            <a:pPr lvl="1"/>
            <a:r>
              <a:rPr lang="en-US" altLang="ko-KR" dirty="0" smtClean="0"/>
              <a:t>The different outlets can help you create a customized career. The book, </a:t>
            </a:r>
            <a:r>
              <a:rPr lang="en-US" altLang="ko-KR" i="1" dirty="0" smtClean="0"/>
              <a:t>One Person/Multiple Careers: A New Model for Work/Life Success </a:t>
            </a:r>
            <a:r>
              <a:rPr lang="en-US" altLang="ko-KR" dirty="0" smtClean="0"/>
              <a:t>has some great examples of people who have done this.</a:t>
            </a:r>
          </a:p>
          <a:p>
            <a:pPr lvl="1"/>
            <a:endParaRPr lang="en-US" altLang="ko-KR" sz="1200" dirty="0" smtClean="0">
              <a:solidFill>
                <a:schemeClr val="tx1"/>
              </a:solidFill>
              <a:latin typeface="맑은 고딕" pitchFamily="50" charset="-127"/>
              <a:ea typeface="맑은 고딕" pitchFamily="50" charset="-127"/>
            </a:endParaRPr>
          </a:p>
          <a:p>
            <a:pPr lvl="1"/>
            <a:r>
              <a:rPr lang="en-US" altLang="ko-KR" sz="1200" dirty="0" smtClean="0">
                <a:solidFill>
                  <a:schemeClr val="tx1"/>
                </a:solidFill>
                <a:latin typeface="맑은 고딕" pitchFamily="50" charset="-127"/>
                <a:ea typeface="맑은 고딕" pitchFamily="50" charset="-127"/>
              </a:rPr>
              <a:t>* </a:t>
            </a:r>
            <a:r>
              <a:rPr lang="ko-KR" altLang="en-US" sz="1200" dirty="0" smtClean="0">
                <a:solidFill>
                  <a:schemeClr val="tx1"/>
                </a:solidFill>
                <a:latin typeface="맑은 고딕" pitchFamily="50" charset="-127"/>
                <a:ea typeface="맑은 고딕" pitchFamily="50" charset="-127"/>
              </a:rPr>
              <a:t>새로운 성장 패러다임을 위한 </a:t>
            </a:r>
            <a:r>
              <a:rPr lang="en-US" altLang="ko-KR" sz="1200" dirty="0" smtClean="0">
                <a:solidFill>
                  <a:schemeClr val="tx1"/>
                </a:solidFill>
                <a:latin typeface="맑은 고딕" pitchFamily="50" charset="-127"/>
                <a:ea typeface="맑은 고딕" pitchFamily="50" charset="-127"/>
              </a:rPr>
              <a:t>‘</a:t>
            </a:r>
            <a:r>
              <a:rPr lang="ko-KR" altLang="en-US" sz="1200" dirty="0" smtClean="0">
                <a:solidFill>
                  <a:schemeClr val="tx1"/>
                </a:solidFill>
                <a:latin typeface="맑은 고딕" pitchFamily="50" charset="-127"/>
                <a:ea typeface="맑은 고딕" pitchFamily="50" charset="-127"/>
              </a:rPr>
              <a:t>창의적 인재</a:t>
            </a:r>
            <a:r>
              <a:rPr lang="en-US" altLang="ko-KR" sz="1200" dirty="0" smtClean="0">
                <a:solidFill>
                  <a:schemeClr val="tx1"/>
                </a:solidFill>
                <a:latin typeface="맑은 고딕" pitchFamily="50" charset="-127"/>
                <a:ea typeface="맑은 고딕" pitchFamily="50" charset="-127"/>
              </a:rPr>
              <a:t>’ </a:t>
            </a:r>
            <a:r>
              <a:rPr lang="ko-KR" altLang="en-US" sz="1200" dirty="0" smtClean="0">
                <a:solidFill>
                  <a:schemeClr val="tx1"/>
                </a:solidFill>
                <a:latin typeface="맑은 고딕" pitchFamily="50" charset="-127"/>
                <a:ea typeface="맑은 고딕" pitchFamily="50" charset="-127"/>
              </a:rPr>
              <a:t>의 요구</a:t>
            </a:r>
            <a:endParaRPr lang="en-US" altLang="ko-KR" i="1" dirty="0" smtClean="0"/>
          </a:p>
          <a:p>
            <a:pPr marL="273050" indent="-273050" algn="just" eaLnBrk="1" hangingPunct="1"/>
            <a:r>
              <a:rPr lang="en-US" altLang="ko-KR" sz="2000" dirty="0" smtClean="0"/>
              <a:t>- </a:t>
            </a:r>
            <a:r>
              <a:rPr lang="ko-KR" altLang="en-US" sz="2000" dirty="0" smtClean="0"/>
              <a:t>전 세계적으로 ‘창의성’에 바탕을 둔 새로운 경제 패러다임 부상</a:t>
            </a:r>
            <a:endParaRPr lang="en-US" altLang="ko-KR" sz="2000" dirty="0" smtClean="0"/>
          </a:p>
          <a:p>
            <a:pPr marL="273050" indent="-273050" algn="just" eaLnBrk="1" hangingPunct="1"/>
            <a:r>
              <a:rPr lang="en-US" altLang="ko-KR" sz="2000" dirty="0" smtClean="0"/>
              <a:t> - ‘</a:t>
            </a:r>
            <a:r>
              <a:rPr lang="ko-KR" altLang="en-US" sz="2000" dirty="0" smtClean="0"/>
              <a:t>창의적 인재’ 육성에 대한 사회적 관심 증대</a:t>
            </a:r>
            <a:r>
              <a:rPr lang="en-US" altLang="ko-KR" sz="2000" dirty="0" smtClean="0"/>
              <a:t>.</a:t>
            </a:r>
            <a:r>
              <a:rPr lang="ko-KR" altLang="en-US" sz="2000" dirty="0" smtClean="0"/>
              <a:t>  </a:t>
            </a:r>
          </a:p>
          <a:p>
            <a:pPr lvl="1"/>
            <a:endParaRPr lang="en-US" altLang="ko-KR" i="1" dirty="0" smtClean="0"/>
          </a:p>
          <a:p>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5</a:t>
            </a:fld>
            <a:endParaRPr lang="ko-KR" altLang="en-US"/>
          </a:p>
        </p:txBody>
      </p:sp>
    </p:spTree>
    <p:extLst>
      <p:ext uri="{BB962C8B-B14F-4D97-AF65-F5344CB8AC3E}">
        <p14:creationId xmlns="" xmlns:p14="http://schemas.microsoft.com/office/powerpoint/2010/main" val="3517453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sz="1200" kern="1200" dirty="0" smtClean="0">
                <a:solidFill>
                  <a:schemeClr val="tx1"/>
                </a:solidFill>
                <a:effectLst/>
                <a:latin typeface="+mn-lt"/>
                <a:ea typeface="+mn-ea"/>
                <a:cs typeface="+mn-cs"/>
              </a:rPr>
              <a:t>According to a survey concerning employees wanted by businesses recently carried out by the Korea Chamber of Commerce and Industry (KCCI) of the country’s Top 100 businesses (in terms of sales), the responding businesses pointed to: “Creativity” (71%), “Expertise” (65.0%), “Daring spirit” (59.0%), “Morality” (52.0%), “Teamwork” (43.0%), “Globalized ability” (41.0%), and “Earnestness” (29.0%).</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 </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Those pointing to creativity as the most important virtue wanted from their employees said that it was becoming a core factor of corporate competitiveness to meet rapidly changing requirements of customers through the creation of new values. </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 </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The KCCI report also said that it appeared that businesses wanted their employees to be equipped with expertise in step with the progress in technologies being segmented and sophisticated as well as the daring spirit required to lead changes and innovations in a management environment.</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 </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By type of business, those engaged in financial/insurance and manufacturing pointed to “Creativity” (79.2% and 70.6%), while wholesale/retail and transportation businesses to “Expertise” (83.3% and 80.0%) and construction businesses to “Daring spirit” (75.0%) as the most important virtues they wanted from their employees.</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 </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Concerning “Expertise” pointed to by those engaged in wholesale/retail and transportation, the report attributed it to the badly felt need to be a world-class business amid the fierce competition with distributors and transportation businesses the world over.</a:t>
            </a:r>
            <a:endParaRPr lang="ko-KR" altLang="ko-KR" sz="1200" kern="1200" dirty="0" smtClean="0">
              <a:solidFill>
                <a:schemeClr val="tx1"/>
              </a:solidFill>
              <a:effectLst/>
              <a:latin typeface="+mn-lt"/>
              <a:ea typeface="+mn-ea"/>
              <a:cs typeface="+mn-cs"/>
            </a:endParaRPr>
          </a:p>
          <a:p>
            <a:pPr latinLnBrk="1"/>
            <a:r>
              <a:rPr lang="en-US" altLang="ko-KR" sz="1200" kern="1200" dirty="0" smtClean="0">
                <a:solidFill>
                  <a:schemeClr val="tx1"/>
                </a:solidFill>
                <a:effectLst/>
                <a:latin typeface="+mn-lt"/>
                <a:ea typeface="+mn-ea"/>
                <a:cs typeface="+mn-cs"/>
              </a:rPr>
              <a:t> </a:t>
            </a:r>
            <a:endParaRPr lang="ko-KR" altLang="ko-KR" sz="1200" kern="1200" dirty="0" smtClean="0">
              <a:solidFill>
                <a:schemeClr val="tx1"/>
              </a:solidFill>
              <a:effectLst/>
              <a:latin typeface="+mn-lt"/>
              <a:ea typeface="+mn-ea"/>
              <a:cs typeface="+mn-cs"/>
            </a:endParaRPr>
          </a:p>
          <a:p>
            <a:r>
              <a:rPr lang="en-US" altLang="ko-KR" sz="1200" kern="1200" dirty="0" smtClean="0">
                <a:solidFill>
                  <a:schemeClr val="tx1"/>
                </a:solidFill>
                <a:effectLst/>
                <a:latin typeface="+mn-lt"/>
                <a:ea typeface="+mn-ea"/>
                <a:cs typeface="+mn-cs"/>
              </a:rPr>
              <a:t>Commenting on the survey, a KCCI official said, “The virtues, such as creativity, expertise and a daring spirit, are what most businesses want from their employees. The country’s school education needs to train and educate young folks in a way that can meet businesses’ requirements in these areas. </a:t>
            </a:r>
            <a:endParaRPr lang="en-US" altLang="ko-KR" sz="1200" b="0" i="0" u="none" strike="noStrike" kern="1200" baseline="0" dirty="0" smtClean="0">
              <a:solidFill>
                <a:schemeClr val="tx1"/>
              </a:solidFill>
              <a:latin typeface="+mn-lt"/>
              <a:ea typeface="+mn-ea"/>
              <a:cs typeface="+mn-cs"/>
            </a:endParaRPr>
          </a:p>
          <a:p>
            <a:endParaRPr lang="en-US" altLang="ko-KR" dirty="0" smtClean="0"/>
          </a:p>
          <a:p>
            <a:endParaRPr lang="en-US" altLang="ko-KR" dirty="0" smtClean="0"/>
          </a:p>
          <a:p>
            <a:r>
              <a:rPr lang="en-US" altLang="ko-KR" sz="1200" b="1" i="0" u="none" strike="noStrike" kern="1200" baseline="0" dirty="0" smtClean="0">
                <a:solidFill>
                  <a:schemeClr val="tx1"/>
                </a:solidFill>
                <a:latin typeface="+mn-lt"/>
                <a:ea typeface="+mn-ea"/>
                <a:cs typeface="+mn-cs"/>
              </a:rPr>
              <a:t>CALLS FOR GREATER CREATIVITY</a:t>
            </a:r>
          </a:p>
          <a:p>
            <a:r>
              <a:rPr lang="en-US" altLang="ko-KR" sz="1200" b="1" i="0" u="none" strike="noStrike" kern="1200" baseline="0" dirty="0" smtClean="0">
                <a:solidFill>
                  <a:schemeClr val="tx1"/>
                </a:solidFill>
                <a:latin typeface="+mn-lt"/>
                <a:ea typeface="+mn-ea"/>
                <a:cs typeface="+mn-cs"/>
              </a:rPr>
              <a:t>AND INNOVATION</a:t>
            </a:r>
          </a:p>
          <a:p>
            <a:r>
              <a:rPr lang="en-US" altLang="ko-KR" sz="1200" b="0" i="0" u="none" strike="noStrike" kern="1200" baseline="0" dirty="0" smtClean="0">
                <a:solidFill>
                  <a:schemeClr val="tx1"/>
                </a:solidFill>
                <a:latin typeface="+mn-lt"/>
                <a:ea typeface="+mn-ea"/>
                <a:cs typeface="+mn-cs"/>
              </a:rPr>
              <a:t>The growth of the global economy has</a:t>
            </a:r>
          </a:p>
          <a:p>
            <a:r>
              <a:rPr lang="en-US" altLang="ko-KR" sz="1200" b="0" i="0" u="none" strike="noStrike" kern="1200" baseline="0" dirty="0" smtClean="0">
                <a:solidFill>
                  <a:schemeClr val="tx1"/>
                </a:solidFill>
                <a:latin typeface="+mn-lt"/>
                <a:ea typeface="+mn-ea"/>
                <a:cs typeface="+mn-cs"/>
              </a:rPr>
              <a:t>added urgency to calls to upgrade education</a:t>
            </a:r>
          </a:p>
          <a:p>
            <a:r>
              <a:rPr lang="en-US" altLang="ko-KR" sz="1200" b="0" i="0" u="none" strike="noStrike" kern="1200" baseline="0" dirty="0" smtClean="0">
                <a:solidFill>
                  <a:schemeClr val="tx1"/>
                </a:solidFill>
                <a:latin typeface="+mn-lt"/>
                <a:ea typeface="+mn-ea"/>
                <a:cs typeface="+mn-cs"/>
              </a:rPr>
              <a:t>and training as prime sources of national</a:t>
            </a:r>
          </a:p>
          <a:p>
            <a:r>
              <a:rPr lang="en-US" altLang="ko-KR" sz="1200" b="0" i="0" u="none" strike="noStrike" kern="1200" baseline="0" dirty="0" smtClean="0">
                <a:solidFill>
                  <a:schemeClr val="tx1"/>
                </a:solidFill>
                <a:latin typeface="+mn-lt"/>
                <a:ea typeface="+mn-ea"/>
                <a:cs typeface="+mn-cs"/>
              </a:rPr>
              <a:t>economic competitiveness.</a:t>
            </a:r>
          </a:p>
          <a:p>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6</a:t>
            </a:fld>
            <a:endParaRPr lang="ko-KR" altLang="en-US"/>
          </a:p>
        </p:txBody>
      </p:sp>
    </p:spTree>
    <p:extLst>
      <p:ext uri="{BB962C8B-B14F-4D97-AF65-F5344CB8AC3E}">
        <p14:creationId xmlns="" xmlns:p14="http://schemas.microsoft.com/office/powerpoint/2010/main" val="3914030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15th UNESTCO-APEID International Conference</a:t>
            </a:r>
          </a:p>
          <a:p>
            <a:r>
              <a:rPr lang="en-US" altLang="ko-KR" dirty="0" smtClean="0"/>
              <a:t> Education for Creativity Entrepreneurship</a:t>
            </a:r>
            <a:endParaRPr lang="ko-KR" altLang="en-US" dirty="0" smtClean="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solidFill>
                  <a:prstClr val="black"/>
                </a:solidFill>
              </a:rPr>
              <a:pPr/>
              <a:t>7</a:t>
            </a:fld>
            <a:endParaRPr lang="ko-KR" altLang="en-US">
              <a:solidFill>
                <a:prstClr val="black"/>
              </a:solidFill>
            </a:endParaRPr>
          </a:p>
        </p:txBody>
      </p:sp>
    </p:spTree>
    <p:extLst>
      <p:ext uri="{BB962C8B-B14F-4D97-AF65-F5344CB8AC3E}">
        <p14:creationId xmlns="" xmlns:p14="http://schemas.microsoft.com/office/powerpoint/2010/main" val="1737563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kern="1200" dirty="0" smtClean="0">
                <a:solidFill>
                  <a:schemeClr val="tx1"/>
                </a:solidFill>
                <a:effectLst/>
                <a:latin typeface="+mn-lt"/>
                <a:ea typeface="+mn-ea"/>
                <a:cs typeface="+mn-cs"/>
              </a:rPr>
              <a:t> Recently, Obama has publicly praised the achievements of the South Korean public education system.</a:t>
            </a:r>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solidFill>
                  <a:prstClr val="black"/>
                </a:solidFill>
              </a:rPr>
              <a:pPr/>
              <a:t>8</a:t>
            </a:fld>
            <a:endParaRPr lang="ko-KR" altLang="en-US">
              <a:solidFill>
                <a:prstClr val="black"/>
              </a:solidFill>
            </a:endParaRPr>
          </a:p>
        </p:txBody>
      </p:sp>
    </p:spTree>
    <p:extLst>
      <p:ext uri="{BB962C8B-B14F-4D97-AF65-F5344CB8AC3E}">
        <p14:creationId xmlns="" xmlns:p14="http://schemas.microsoft.com/office/powerpoint/2010/main" val="369426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rgbClr val="2B166E"/>
                </a:solidFill>
                <a:latin typeface="맑은 고딕" pitchFamily="50" charset="-127"/>
                <a:ea typeface="맑은 고딕" pitchFamily="50" charset="-127"/>
                <a:sym typeface="Wingdings" pitchFamily="2" charset="2"/>
              </a:rPr>
              <a:t>* </a:t>
            </a:r>
            <a:r>
              <a:rPr lang="ko-KR" altLang="en-US" sz="1200" dirty="0" smtClean="0">
                <a:solidFill>
                  <a:srgbClr val="2B166E"/>
                </a:solidFill>
                <a:latin typeface="맑은 고딕" pitchFamily="50" charset="-127"/>
                <a:ea typeface="맑은 고딕" pitchFamily="50" charset="-127"/>
                <a:sym typeface="Wingdings" pitchFamily="2" charset="2"/>
              </a:rPr>
              <a:t>선발의 편리성과 효율에 초점을 맞춘 입시제도</a:t>
            </a:r>
            <a:endPar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endParaRPr>
          </a:p>
          <a:p>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국가별 주당 평균 학습시간</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점수 및 시간당 점수</a:t>
            </a:r>
            <a:endPar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endParaRPr>
          </a:p>
          <a:p>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 </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각국의 수면시간 및 운동시간 비교</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(15</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세</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-24</a:t>
            </a:r>
            <a:r>
              <a:rPr kumimoji="0" lang="ko-KR" altLang="en-US" sz="1200" b="1" dirty="0" smtClean="0">
                <a:solidFill>
                  <a:srgbClr val="FF0000"/>
                </a:solidFill>
                <a:latin typeface="맑은 고딕" pitchFamily="50" charset="-127"/>
                <a:ea typeface="맑은 고딕" pitchFamily="50" charset="-127"/>
                <a:cs typeface="한컴바탕" pitchFamily="18" charset="-127"/>
                <a:sym typeface="Wingdings" pitchFamily="2" charset="2"/>
              </a:rPr>
              <a:t>세</a:t>
            </a:r>
            <a:r>
              <a:rPr kumimoji="0" lang="en-US" altLang="ko-KR" sz="1200" b="1" dirty="0" smtClean="0">
                <a:solidFill>
                  <a:srgbClr val="FF0000"/>
                </a:solidFill>
                <a:latin typeface="맑은 고딕" pitchFamily="50" charset="-127"/>
                <a:ea typeface="맑은 고딕" pitchFamily="50" charset="-127"/>
                <a:cs typeface="한컴바탕" pitchFamily="18" charset="-127"/>
                <a:sym typeface="Wingdings" pitchFamily="2" charset="2"/>
              </a:rPr>
              <a:t>)</a:t>
            </a:r>
            <a:endParaRPr lang="ko-KR" altLang="en-US" dirty="0" smtClean="0"/>
          </a:p>
          <a:p>
            <a:endParaRPr lang="ko-KR" altLang="en-US" dirty="0"/>
          </a:p>
        </p:txBody>
      </p:sp>
      <p:sp>
        <p:nvSpPr>
          <p:cNvPr id="4" name="슬라이드 번호 개체 틀 3"/>
          <p:cNvSpPr>
            <a:spLocks noGrp="1"/>
          </p:cNvSpPr>
          <p:nvPr>
            <p:ph type="sldNum" sz="quarter" idx="10"/>
          </p:nvPr>
        </p:nvSpPr>
        <p:spPr/>
        <p:txBody>
          <a:bodyPr/>
          <a:lstStyle/>
          <a:p>
            <a:fld id="{94517A2C-2FFB-4C4E-8898-46AA1CA8BA97}" type="slidenum">
              <a:rPr lang="ko-KR" altLang="en-US" smtClean="0"/>
              <a:pPr/>
              <a:t>9</a:t>
            </a:fld>
            <a:endParaRPr lang="ko-KR" altLang="en-US"/>
          </a:p>
        </p:txBody>
      </p:sp>
    </p:spTree>
    <p:extLst>
      <p:ext uri="{BB962C8B-B14F-4D97-AF65-F5344CB8AC3E}">
        <p14:creationId xmlns="" xmlns:p14="http://schemas.microsoft.com/office/powerpoint/2010/main" val="3517453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pic>
        <p:nvPicPr>
          <p:cNvPr id="9218"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596336" y="5949281"/>
            <a:ext cx="1547664" cy="9135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565911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슬라이드 번호 개체 틀 3"/>
          <p:cNvSpPr>
            <a:spLocks noGrp="1"/>
          </p:cNvSpPr>
          <p:nvPr>
            <p:ph type="sldNum" sz="quarter" idx="10"/>
          </p:nvPr>
        </p:nvSpPr>
        <p:spPr/>
        <p:txBody>
          <a:bodyPr/>
          <a:lstStyle>
            <a:lvl1pPr>
              <a:defRPr/>
            </a:lvl1pPr>
          </a:lstStyle>
          <a:p>
            <a:fld id="{BF4B9BFC-48A6-4114-9145-490FAD458B89}" type="slidenum">
              <a:rPr lang="en-US" altLang="ko-KR"/>
              <a:pPr/>
              <a:t>‹#›</a:t>
            </a:fld>
            <a:endParaRPr lang="en-US" altLang="ko-KR"/>
          </a:p>
        </p:txBody>
      </p:sp>
    </p:spTree>
    <p:extLst>
      <p:ext uri="{BB962C8B-B14F-4D97-AF65-F5344CB8AC3E}">
        <p14:creationId xmlns="" xmlns:p14="http://schemas.microsoft.com/office/powerpoint/2010/main" val="291775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858000" y="0"/>
            <a:ext cx="2286000" cy="6126163"/>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0"/>
            <a:ext cx="6705600" cy="61261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슬라이드 번호 개체 틀 3"/>
          <p:cNvSpPr>
            <a:spLocks noGrp="1"/>
          </p:cNvSpPr>
          <p:nvPr>
            <p:ph type="sldNum" sz="quarter" idx="10"/>
          </p:nvPr>
        </p:nvSpPr>
        <p:spPr/>
        <p:txBody>
          <a:bodyPr/>
          <a:lstStyle>
            <a:lvl1pPr>
              <a:defRPr/>
            </a:lvl1pPr>
          </a:lstStyle>
          <a:p>
            <a:fld id="{16005DF4-5BD0-4064-90A4-0CDD49DAF1B5}" type="slidenum">
              <a:rPr lang="en-US" altLang="ko-KR"/>
              <a:pPr/>
              <a:t>‹#›</a:t>
            </a:fld>
            <a:endParaRPr lang="en-US" altLang="ko-KR"/>
          </a:p>
        </p:txBody>
      </p:sp>
    </p:spTree>
    <p:extLst>
      <p:ext uri="{BB962C8B-B14F-4D97-AF65-F5344CB8AC3E}">
        <p14:creationId xmlns="" xmlns:p14="http://schemas.microsoft.com/office/powerpoint/2010/main" val="659928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슬라이드 번호 개체 틀 3"/>
          <p:cNvSpPr>
            <a:spLocks noGrp="1"/>
          </p:cNvSpPr>
          <p:nvPr>
            <p:ph type="sldNum" sz="quarter" idx="10"/>
          </p:nvPr>
        </p:nvSpPr>
        <p:spPr>
          <a:xfrm>
            <a:off x="1371600" y="6248400"/>
            <a:ext cx="6224736" cy="304800"/>
          </a:xfrm>
        </p:spPr>
        <p:txBody>
          <a:bodyPr/>
          <a:lstStyle>
            <a:lvl1pPr>
              <a:defRPr sz="1600" b="1"/>
            </a:lvl1pPr>
          </a:lstStyle>
          <a:p>
            <a:r>
              <a:rPr lang="en-US" altLang="ko-KR" dirty="0" smtClean="0">
                <a:solidFill>
                  <a:srgbClr val="000000"/>
                </a:solidFill>
              </a:rPr>
              <a:t>Uncovering Creativity and Entrepreneurship in Education Policy</a:t>
            </a:r>
          </a:p>
          <a:p>
            <a:r>
              <a:rPr lang="en-US" altLang="ko-KR" dirty="0" smtClean="0">
                <a:solidFill>
                  <a:srgbClr val="000000"/>
                </a:solidFill>
              </a:rPr>
              <a:t>8 Dec. 2011</a:t>
            </a:r>
            <a:endParaRPr lang="en-US" altLang="ko-KR" dirty="0">
              <a:solidFill>
                <a:srgbClr val="000000"/>
              </a:solidFill>
            </a:endParaRPr>
          </a:p>
        </p:txBody>
      </p:sp>
      <p:pic>
        <p:nvPicPr>
          <p:cNvPr id="9218"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596336" y="5949281"/>
            <a:ext cx="1547664" cy="9135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534849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sz="3200">
                <a:latin typeface="Arial Black" pitchFamily="34" charset="0"/>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600200"/>
            <a:ext cx="8229600" cy="4525963"/>
          </a:xfrm>
          <a:prstGeom prst="rect">
            <a:avLst/>
          </a:prstGeom>
        </p:spPr>
        <p:txBody>
          <a:bodyPr/>
          <a:lstStyle>
            <a:lvl1pPr>
              <a:defRPr baseline="0">
                <a:solidFill>
                  <a:srgbClr val="002060"/>
                </a:solidFill>
                <a:latin typeface="Times New Roman"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슬라이드 번호 개체 틀 3"/>
          <p:cNvSpPr>
            <a:spLocks noGrp="1"/>
          </p:cNvSpPr>
          <p:nvPr>
            <p:ph type="sldNum" sz="quarter" idx="10"/>
          </p:nvPr>
        </p:nvSpPr>
        <p:spPr/>
        <p:txBody>
          <a:bodyPr/>
          <a:lstStyle>
            <a:lvl1pPr>
              <a:defRPr/>
            </a:lvl1pPr>
          </a:lstStyle>
          <a:p>
            <a:fld id="{E0C52296-07F6-4DD7-B092-55FAE5B73810}" type="slidenum">
              <a:rPr lang="en-US" altLang="ko-KR">
                <a:solidFill>
                  <a:srgbClr val="000000"/>
                </a:solidFill>
              </a:rPr>
              <a:pPr/>
              <a:t>‹#›</a:t>
            </a:fld>
            <a:endParaRPr lang="en-US" altLang="ko-KR">
              <a:solidFill>
                <a:srgbClr val="000000"/>
              </a:solidFill>
            </a:endParaRPr>
          </a:p>
        </p:txBody>
      </p:sp>
      <p:sp>
        <p:nvSpPr>
          <p:cNvPr id="6" name="슬라이드 번호 개체 틀 3"/>
          <p:cNvSpPr txBox="1">
            <a:spLocks/>
          </p:cNvSpPr>
          <p:nvPr userDrawn="1"/>
        </p:nvSpPr>
        <p:spPr bwMode="auto">
          <a:xfrm>
            <a:off x="12204" y="6553200"/>
            <a:ext cx="7656140" cy="292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ko-KR"/>
            </a:defPPr>
            <a:lvl1pPr algn="ctr" rtl="0" fontAlgn="base" latinLnBrk="1">
              <a:spcBef>
                <a:spcPct val="0"/>
              </a:spcBef>
              <a:spcAft>
                <a:spcPct val="0"/>
              </a:spcAft>
              <a:defRPr kumimoji="1" sz="1600" b="1" kern="1200">
                <a:solidFill>
                  <a:schemeClr val="tx1"/>
                </a:solidFill>
                <a:latin typeface="+mn-lt"/>
                <a:ea typeface="+mn-ea"/>
                <a:cs typeface="+mn-cs"/>
              </a:defRPr>
            </a:lvl1pPr>
            <a:lvl2pPr marL="4572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2pPr>
            <a:lvl3pPr marL="9144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3pPr>
            <a:lvl4pPr marL="13716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4pPr>
            <a:lvl5pPr marL="1828800" algn="l" rtl="0" fontAlgn="base" latinLnBrk="1">
              <a:spcBef>
                <a:spcPct val="0"/>
              </a:spcBef>
              <a:spcAft>
                <a:spcPct val="0"/>
              </a:spcAft>
              <a:defRPr kumimoji="1" kern="1200">
                <a:solidFill>
                  <a:schemeClr val="tx1"/>
                </a:solidFill>
                <a:latin typeface="HY견고딕" pitchFamily="18" charset="-127"/>
                <a:ea typeface="HY견고딕" pitchFamily="18" charset="-127"/>
                <a:cs typeface="+mn-cs"/>
              </a:defRPr>
            </a:lvl5pPr>
            <a:lvl6pPr marL="2286000" algn="l" defTabSz="914400" rtl="0" eaLnBrk="1" latinLnBrk="1" hangingPunct="1">
              <a:defRPr kumimoji="1" kern="1200">
                <a:solidFill>
                  <a:schemeClr val="tx1"/>
                </a:solidFill>
                <a:latin typeface="HY견고딕" pitchFamily="18" charset="-127"/>
                <a:ea typeface="HY견고딕" pitchFamily="18" charset="-127"/>
                <a:cs typeface="+mn-cs"/>
              </a:defRPr>
            </a:lvl6pPr>
            <a:lvl7pPr marL="2743200" algn="l" defTabSz="914400" rtl="0" eaLnBrk="1" latinLnBrk="1" hangingPunct="1">
              <a:defRPr kumimoji="1" kern="1200">
                <a:solidFill>
                  <a:schemeClr val="tx1"/>
                </a:solidFill>
                <a:latin typeface="HY견고딕" pitchFamily="18" charset="-127"/>
                <a:ea typeface="HY견고딕" pitchFamily="18" charset="-127"/>
                <a:cs typeface="+mn-cs"/>
              </a:defRPr>
            </a:lvl7pPr>
            <a:lvl8pPr marL="3200400" algn="l" defTabSz="914400" rtl="0" eaLnBrk="1" latinLnBrk="1" hangingPunct="1">
              <a:defRPr kumimoji="1" kern="1200">
                <a:solidFill>
                  <a:schemeClr val="tx1"/>
                </a:solidFill>
                <a:latin typeface="HY견고딕" pitchFamily="18" charset="-127"/>
                <a:ea typeface="HY견고딕" pitchFamily="18" charset="-127"/>
                <a:cs typeface="+mn-cs"/>
              </a:defRPr>
            </a:lvl8pPr>
            <a:lvl9pPr marL="3657600" algn="l" defTabSz="914400" rtl="0" eaLnBrk="1" latinLnBrk="1" hangingPunct="1">
              <a:defRPr kumimoji="1" kern="1200">
                <a:solidFill>
                  <a:schemeClr val="tx1"/>
                </a:solidFill>
                <a:latin typeface="HY견고딕" pitchFamily="18" charset="-127"/>
                <a:ea typeface="HY견고딕" pitchFamily="18" charset="-127"/>
                <a:cs typeface="+mn-cs"/>
              </a:defRPr>
            </a:lvl9pPr>
          </a:lstStyle>
          <a:p>
            <a:r>
              <a:rPr lang="en-US" altLang="ko-KR" dirty="0" smtClean="0">
                <a:solidFill>
                  <a:srgbClr val="000000"/>
                </a:solidFill>
              </a:rPr>
              <a:t>“Uncovering Creativity and Entrepreneurship in Education Policy”   8 Dec. 2011</a:t>
            </a:r>
            <a:endParaRPr lang="en-US" altLang="ko-KR" dirty="0">
              <a:solidFill>
                <a:srgbClr val="000000"/>
              </a:solidFill>
            </a:endParaRPr>
          </a:p>
        </p:txBody>
      </p:sp>
      <p:pic>
        <p:nvPicPr>
          <p:cNvPr id="7"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628284" y="5949281"/>
            <a:ext cx="1515716" cy="9135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489219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슬라이드 번호 개체 틀 3"/>
          <p:cNvSpPr>
            <a:spLocks noGrp="1"/>
          </p:cNvSpPr>
          <p:nvPr>
            <p:ph type="sldNum" sz="quarter" idx="10"/>
          </p:nvPr>
        </p:nvSpPr>
        <p:spPr/>
        <p:txBody>
          <a:bodyPr/>
          <a:lstStyle>
            <a:lvl1pPr>
              <a:defRPr/>
            </a:lvl1pPr>
          </a:lstStyle>
          <a:p>
            <a:fld id="{D4167946-D051-4401-97D0-5F24518EC885}"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926472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슬라이드 번호 개체 틀 4"/>
          <p:cNvSpPr>
            <a:spLocks noGrp="1"/>
          </p:cNvSpPr>
          <p:nvPr>
            <p:ph type="sldNum" sz="quarter" idx="10"/>
          </p:nvPr>
        </p:nvSpPr>
        <p:spPr/>
        <p:txBody>
          <a:bodyPr/>
          <a:lstStyle>
            <a:lvl1pPr>
              <a:defRPr/>
            </a:lvl1pPr>
          </a:lstStyle>
          <a:p>
            <a:fld id="{4CE953D6-CD84-4CD7-8D84-811CAC4BDB9E}"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1472940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슬라이드 번호 개체 틀 6"/>
          <p:cNvSpPr>
            <a:spLocks noGrp="1"/>
          </p:cNvSpPr>
          <p:nvPr>
            <p:ph type="sldNum" sz="quarter" idx="10"/>
          </p:nvPr>
        </p:nvSpPr>
        <p:spPr/>
        <p:txBody>
          <a:bodyPr/>
          <a:lstStyle>
            <a:lvl1pPr>
              <a:defRPr/>
            </a:lvl1pPr>
          </a:lstStyle>
          <a:p>
            <a:fld id="{4F037745-3F44-40B9-876F-1BF30145CE1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2019680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슬라이드 번호 개체 틀 2"/>
          <p:cNvSpPr>
            <a:spLocks noGrp="1"/>
          </p:cNvSpPr>
          <p:nvPr>
            <p:ph type="sldNum" sz="quarter" idx="10"/>
          </p:nvPr>
        </p:nvSpPr>
        <p:spPr/>
        <p:txBody>
          <a:bodyPr/>
          <a:lstStyle>
            <a:lvl1pPr>
              <a:defRPr/>
            </a:lvl1pPr>
          </a:lstStyle>
          <a:p>
            <a:fld id="{2ED17B86-F227-4F01-A475-F79419D562E9}"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5395387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lvl1pPr>
              <a:defRPr/>
            </a:lvl1pPr>
          </a:lstStyle>
          <a:p>
            <a:fld id="{9D9137E4-855E-420C-B881-6BC726334A00}"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12140910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2999121B-921D-4502-BF8D-FE13067D06D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269845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sz="3200">
                <a:latin typeface="Arial Black" pitchFamily="34" charset="0"/>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600200"/>
            <a:ext cx="8229600" cy="4525963"/>
          </a:xfrm>
          <a:prstGeom prst="rect">
            <a:avLst/>
          </a:prstGeom>
        </p:spPr>
        <p:txBody>
          <a:bodyPr/>
          <a:lstStyle>
            <a:lvl1pPr>
              <a:defRPr baseline="0">
                <a:solidFill>
                  <a:srgbClr val="002060"/>
                </a:solidFill>
                <a:latin typeface="Times New Roman"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슬라이드 번호 개체 틀 3"/>
          <p:cNvSpPr>
            <a:spLocks noGrp="1"/>
          </p:cNvSpPr>
          <p:nvPr>
            <p:ph type="sldNum" sz="quarter" idx="10"/>
          </p:nvPr>
        </p:nvSpPr>
        <p:spPr/>
        <p:txBody>
          <a:bodyPr/>
          <a:lstStyle>
            <a:lvl1pPr>
              <a:defRPr/>
            </a:lvl1pPr>
          </a:lstStyle>
          <a:p>
            <a:fld id="{E0C52296-07F6-4DD7-B092-55FAE5B73810}" type="slidenum">
              <a:rPr lang="en-US" altLang="ko-KR"/>
              <a:pPr/>
              <a:t>‹#›</a:t>
            </a:fld>
            <a:endParaRPr lang="en-US" altLang="ko-KR"/>
          </a:p>
        </p:txBody>
      </p:sp>
    </p:spTree>
    <p:extLst>
      <p:ext uri="{BB962C8B-B14F-4D97-AF65-F5344CB8AC3E}">
        <p14:creationId xmlns="" xmlns:p14="http://schemas.microsoft.com/office/powerpoint/2010/main" val="270234660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963C2583-D1AE-4513-9E76-769E0B23EAC3}"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16664190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슬라이드 번호 개체 틀 3"/>
          <p:cNvSpPr>
            <a:spLocks noGrp="1"/>
          </p:cNvSpPr>
          <p:nvPr>
            <p:ph type="sldNum" sz="quarter" idx="10"/>
          </p:nvPr>
        </p:nvSpPr>
        <p:spPr/>
        <p:txBody>
          <a:bodyPr/>
          <a:lstStyle>
            <a:lvl1pPr>
              <a:defRPr/>
            </a:lvl1pPr>
          </a:lstStyle>
          <a:p>
            <a:fld id="{BF4B9BFC-48A6-4114-9145-490FAD458B89}"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9585630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pic>
        <p:nvPicPr>
          <p:cNvPr id="9218"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596336" y="5949281"/>
            <a:ext cx="1547664" cy="9135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83744659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sz="3200">
                <a:latin typeface="Arial Black" pitchFamily="34" charset="0"/>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600200"/>
            <a:ext cx="8229600" cy="4525963"/>
          </a:xfrm>
          <a:prstGeom prst="rect">
            <a:avLst/>
          </a:prstGeom>
        </p:spPr>
        <p:txBody>
          <a:bodyPr/>
          <a:lstStyle>
            <a:lvl1pPr>
              <a:defRPr baseline="0">
                <a:solidFill>
                  <a:srgbClr val="002060"/>
                </a:solidFill>
                <a:latin typeface="Times New Roman"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슬라이드 번호 개체 틀 3"/>
          <p:cNvSpPr>
            <a:spLocks noGrp="1"/>
          </p:cNvSpPr>
          <p:nvPr>
            <p:ph type="sldNum" sz="quarter" idx="10"/>
          </p:nvPr>
        </p:nvSpPr>
        <p:spPr/>
        <p:txBody>
          <a:bodyPr/>
          <a:lstStyle>
            <a:lvl1pPr>
              <a:defRPr/>
            </a:lvl1pPr>
          </a:lstStyle>
          <a:p>
            <a:fld id="{E0C52296-07F6-4DD7-B092-55FAE5B73810}"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278213328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슬라이드 번호 개체 틀 3"/>
          <p:cNvSpPr>
            <a:spLocks noGrp="1"/>
          </p:cNvSpPr>
          <p:nvPr>
            <p:ph type="sldNum" sz="quarter" idx="10"/>
          </p:nvPr>
        </p:nvSpPr>
        <p:spPr/>
        <p:txBody>
          <a:bodyPr/>
          <a:lstStyle>
            <a:lvl1pPr>
              <a:defRPr/>
            </a:lvl1pPr>
          </a:lstStyle>
          <a:p>
            <a:fld id="{D4167946-D051-4401-97D0-5F24518EC885}"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1129552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슬라이드 번호 개체 틀 4"/>
          <p:cNvSpPr>
            <a:spLocks noGrp="1"/>
          </p:cNvSpPr>
          <p:nvPr>
            <p:ph type="sldNum" sz="quarter" idx="10"/>
          </p:nvPr>
        </p:nvSpPr>
        <p:spPr/>
        <p:txBody>
          <a:bodyPr/>
          <a:lstStyle>
            <a:lvl1pPr>
              <a:defRPr/>
            </a:lvl1pPr>
          </a:lstStyle>
          <a:p>
            <a:fld id="{4CE953D6-CD84-4CD7-8D84-811CAC4BDB9E}"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50182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슬라이드 번호 개체 틀 6"/>
          <p:cNvSpPr>
            <a:spLocks noGrp="1"/>
          </p:cNvSpPr>
          <p:nvPr>
            <p:ph type="sldNum" sz="quarter" idx="10"/>
          </p:nvPr>
        </p:nvSpPr>
        <p:spPr/>
        <p:txBody>
          <a:bodyPr/>
          <a:lstStyle>
            <a:lvl1pPr>
              <a:defRPr/>
            </a:lvl1pPr>
          </a:lstStyle>
          <a:p>
            <a:fld id="{4F037745-3F44-40B9-876F-1BF30145CE1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1708287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슬라이드 번호 개체 틀 2"/>
          <p:cNvSpPr>
            <a:spLocks noGrp="1"/>
          </p:cNvSpPr>
          <p:nvPr>
            <p:ph type="sldNum" sz="quarter" idx="10"/>
          </p:nvPr>
        </p:nvSpPr>
        <p:spPr/>
        <p:txBody>
          <a:bodyPr/>
          <a:lstStyle>
            <a:lvl1pPr>
              <a:defRPr/>
            </a:lvl1pPr>
          </a:lstStyle>
          <a:p>
            <a:fld id="{2ED17B86-F227-4F01-A475-F79419D562E9}"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1164505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lvl1pPr>
              <a:defRPr/>
            </a:lvl1pPr>
          </a:lstStyle>
          <a:p>
            <a:fld id="{9D9137E4-855E-420C-B881-6BC726334A00}"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1196495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2999121B-921D-4502-BF8D-FE13067D06D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216932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슬라이드 번호 개체 틀 3"/>
          <p:cNvSpPr>
            <a:spLocks noGrp="1"/>
          </p:cNvSpPr>
          <p:nvPr>
            <p:ph type="sldNum" sz="quarter" idx="10"/>
          </p:nvPr>
        </p:nvSpPr>
        <p:spPr/>
        <p:txBody>
          <a:bodyPr/>
          <a:lstStyle>
            <a:lvl1pPr>
              <a:defRPr/>
            </a:lvl1pPr>
          </a:lstStyle>
          <a:p>
            <a:fld id="{D4167946-D051-4401-97D0-5F24518EC885}" type="slidenum">
              <a:rPr lang="en-US" altLang="ko-KR"/>
              <a:pPr/>
              <a:t>‹#›</a:t>
            </a:fld>
            <a:endParaRPr lang="en-US" altLang="ko-KR"/>
          </a:p>
        </p:txBody>
      </p:sp>
    </p:spTree>
    <p:extLst>
      <p:ext uri="{BB962C8B-B14F-4D97-AF65-F5344CB8AC3E}">
        <p14:creationId xmlns="" xmlns:p14="http://schemas.microsoft.com/office/powerpoint/2010/main" val="5983889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963C2583-D1AE-4513-9E76-769E0B23EAC3}"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9320575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슬라이드 번호 개체 틀 3"/>
          <p:cNvSpPr>
            <a:spLocks noGrp="1"/>
          </p:cNvSpPr>
          <p:nvPr>
            <p:ph type="sldNum" sz="quarter" idx="10"/>
          </p:nvPr>
        </p:nvSpPr>
        <p:spPr/>
        <p:txBody>
          <a:bodyPr/>
          <a:lstStyle>
            <a:lvl1pPr>
              <a:defRPr/>
            </a:lvl1pPr>
          </a:lstStyle>
          <a:p>
            <a:fld id="{BF4B9BFC-48A6-4114-9145-490FAD458B89}"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235702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858000" y="0"/>
            <a:ext cx="2286000" cy="6126163"/>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0"/>
            <a:ext cx="6705600" cy="61261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슬라이드 번호 개체 틀 3"/>
          <p:cNvSpPr>
            <a:spLocks noGrp="1"/>
          </p:cNvSpPr>
          <p:nvPr>
            <p:ph type="sldNum" sz="quarter" idx="10"/>
          </p:nvPr>
        </p:nvSpPr>
        <p:spPr/>
        <p:txBody>
          <a:bodyPr/>
          <a:lstStyle>
            <a:lvl1pPr>
              <a:defRPr/>
            </a:lvl1pPr>
          </a:lstStyle>
          <a:p>
            <a:fld id="{16005DF4-5BD0-4064-90A4-0CDD49DAF1B5}"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64818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슬라이드 번호 개체 틀 4"/>
          <p:cNvSpPr>
            <a:spLocks noGrp="1"/>
          </p:cNvSpPr>
          <p:nvPr>
            <p:ph type="sldNum" sz="quarter" idx="10"/>
          </p:nvPr>
        </p:nvSpPr>
        <p:spPr/>
        <p:txBody>
          <a:bodyPr/>
          <a:lstStyle>
            <a:lvl1pPr>
              <a:defRPr/>
            </a:lvl1pPr>
          </a:lstStyle>
          <a:p>
            <a:fld id="{4CE953D6-CD84-4CD7-8D84-811CAC4BDB9E}" type="slidenum">
              <a:rPr lang="en-US" altLang="ko-KR"/>
              <a:pPr/>
              <a:t>‹#›</a:t>
            </a:fld>
            <a:endParaRPr lang="en-US" altLang="ko-KR"/>
          </a:p>
        </p:txBody>
      </p:sp>
    </p:spTree>
    <p:extLst>
      <p:ext uri="{BB962C8B-B14F-4D97-AF65-F5344CB8AC3E}">
        <p14:creationId xmlns="" xmlns:p14="http://schemas.microsoft.com/office/powerpoint/2010/main" val="23240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슬라이드 번호 개체 틀 6"/>
          <p:cNvSpPr>
            <a:spLocks noGrp="1"/>
          </p:cNvSpPr>
          <p:nvPr>
            <p:ph type="sldNum" sz="quarter" idx="10"/>
          </p:nvPr>
        </p:nvSpPr>
        <p:spPr/>
        <p:txBody>
          <a:bodyPr/>
          <a:lstStyle>
            <a:lvl1pPr>
              <a:defRPr/>
            </a:lvl1pPr>
          </a:lstStyle>
          <a:p>
            <a:fld id="{4F037745-3F44-40B9-876F-1BF30145CE1C}" type="slidenum">
              <a:rPr lang="en-US" altLang="ko-KR"/>
              <a:pPr/>
              <a:t>‹#›</a:t>
            </a:fld>
            <a:endParaRPr lang="en-US" altLang="ko-KR"/>
          </a:p>
        </p:txBody>
      </p:sp>
    </p:spTree>
    <p:extLst>
      <p:ext uri="{BB962C8B-B14F-4D97-AF65-F5344CB8AC3E}">
        <p14:creationId xmlns="" xmlns:p14="http://schemas.microsoft.com/office/powerpoint/2010/main" val="426622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슬라이드 번호 개체 틀 2"/>
          <p:cNvSpPr>
            <a:spLocks noGrp="1"/>
          </p:cNvSpPr>
          <p:nvPr>
            <p:ph type="sldNum" sz="quarter" idx="10"/>
          </p:nvPr>
        </p:nvSpPr>
        <p:spPr/>
        <p:txBody>
          <a:bodyPr/>
          <a:lstStyle>
            <a:lvl1pPr>
              <a:defRPr/>
            </a:lvl1pPr>
          </a:lstStyle>
          <a:p>
            <a:fld id="{2ED17B86-F227-4F01-A475-F79419D562E9}" type="slidenum">
              <a:rPr lang="en-US" altLang="ko-KR"/>
              <a:pPr/>
              <a:t>‹#›</a:t>
            </a:fld>
            <a:endParaRPr lang="en-US" altLang="ko-KR"/>
          </a:p>
        </p:txBody>
      </p:sp>
    </p:spTree>
    <p:extLst>
      <p:ext uri="{BB962C8B-B14F-4D97-AF65-F5344CB8AC3E}">
        <p14:creationId xmlns="" xmlns:p14="http://schemas.microsoft.com/office/powerpoint/2010/main" val="38313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슬라이드 번호 개체 틀 1"/>
          <p:cNvSpPr>
            <a:spLocks noGrp="1"/>
          </p:cNvSpPr>
          <p:nvPr>
            <p:ph type="sldNum" sz="quarter" idx="10"/>
          </p:nvPr>
        </p:nvSpPr>
        <p:spPr/>
        <p:txBody>
          <a:bodyPr/>
          <a:lstStyle>
            <a:lvl1pPr>
              <a:defRPr/>
            </a:lvl1pPr>
          </a:lstStyle>
          <a:p>
            <a:fld id="{9D9137E4-855E-420C-B881-6BC726334A00}" type="slidenum">
              <a:rPr lang="en-US" altLang="ko-KR"/>
              <a:pPr/>
              <a:t>‹#›</a:t>
            </a:fld>
            <a:endParaRPr lang="en-US" altLang="ko-KR"/>
          </a:p>
        </p:txBody>
      </p:sp>
    </p:spTree>
    <p:extLst>
      <p:ext uri="{BB962C8B-B14F-4D97-AF65-F5344CB8AC3E}">
        <p14:creationId xmlns="" xmlns:p14="http://schemas.microsoft.com/office/powerpoint/2010/main" val="97250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2999121B-921D-4502-BF8D-FE13067D06DC}" type="slidenum">
              <a:rPr lang="en-US" altLang="ko-KR"/>
              <a:pPr/>
              <a:t>‹#›</a:t>
            </a:fld>
            <a:endParaRPr lang="en-US" altLang="ko-KR"/>
          </a:p>
        </p:txBody>
      </p:sp>
    </p:spTree>
    <p:extLst>
      <p:ext uri="{BB962C8B-B14F-4D97-AF65-F5344CB8AC3E}">
        <p14:creationId xmlns="" xmlns:p14="http://schemas.microsoft.com/office/powerpoint/2010/main" val="60882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슬라이드 번호 개체 틀 4"/>
          <p:cNvSpPr>
            <a:spLocks noGrp="1"/>
          </p:cNvSpPr>
          <p:nvPr>
            <p:ph type="sldNum" sz="quarter" idx="10"/>
          </p:nvPr>
        </p:nvSpPr>
        <p:spPr/>
        <p:txBody>
          <a:bodyPr/>
          <a:lstStyle>
            <a:lvl1pPr>
              <a:defRPr/>
            </a:lvl1pPr>
          </a:lstStyle>
          <a:p>
            <a:fld id="{963C2583-D1AE-4513-9E76-769E0B23EAC3}" type="slidenum">
              <a:rPr lang="en-US" altLang="ko-KR"/>
              <a:pPr/>
              <a:t>‹#›</a:t>
            </a:fld>
            <a:endParaRPr lang="en-US" altLang="ko-KR"/>
          </a:p>
        </p:txBody>
      </p:sp>
    </p:spTree>
    <p:extLst>
      <p:ext uri="{BB962C8B-B14F-4D97-AF65-F5344CB8AC3E}">
        <p14:creationId xmlns="" xmlns:p14="http://schemas.microsoft.com/office/powerpoint/2010/main" val="53122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1.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0" y="0"/>
            <a:ext cx="9144000" cy="692150"/>
          </a:xfrm>
          <a:prstGeom prst="rect">
            <a:avLst/>
          </a:prstGeom>
          <a:noFill/>
          <a:ln>
            <a:noFill/>
          </a:ln>
          <a:effectLst>
            <a:outerShdw dist="17961" dir="2700000" algn="ctr" rotWithShape="0">
              <a:schemeClr val="bg1"/>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smtClean="0"/>
              <a:t>피티라인은 프리젠테이션 디자인의 트랜드를 선도합니다</a:t>
            </a:r>
            <a:r>
              <a:rPr lang="en-US" altLang="ko-KR" smtClean="0"/>
              <a:t>.</a:t>
            </a:r>
          </a:p>
        </p:txBody>
      </p:sp>
      <p:sp>
        <p:nvSpPr>
          <p:cNvPr id="6152" name="Rectangle 8"/>
          <p:cNvSpPr>
            <a:spLocks noGrp="1" noChangeArrowheads="1"/>
          </p:cNvSpPr>
          <p:nvPr>
            <p:ph type="sldNum" sz="quarter" idx="4"/>
          </p:nvPr>
        </p:nvSpPr>
        <p:spPr bwMode="auto">
          <a:xfrm>
            <a:off x="4248150" y="6553200"/>
            <a:ext cx="6477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fld id="{86086C82-4896-48CC-9B59-2C294C5B919C}" type="slidenum">
              <a:rPr lang="en-US" altLang="ko-KR"/>
              <a:pPr/>
              <a:t>‹#›</a:t>
            </a:fld>
            <a:endParaRPr lang="en-US" altLang="ko-K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p:titleStyle>
    <p:bodyStyle>
      <a:lvl1pPr marL="342900" indent="-342900" algn="l" rtl="0" eaLnBrk="1" fontAlgn="base" latinLnBrk="1"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kumimoji="1" sz="2800">
          <a:solidFill>
            <a:schemeClr val="tx1"/>
          </a:solidFill>
          <a:latin typeface="+mn-lt"/>
          <a:ea typeface="+mn-ea"/>
        </a:defRPr>
      </a:lvl2pPr>
      <a:lvl3pPr marL="1143000" indent="-228600" algn="l" rtl="0" eaLnBrk="1" fontAlgn="base" latinLnBrk="1" hangingPunct="1">
        <a:spcBef>
          <a:spcPct val="20000"/>
        </a:spcBef>
        <a:spcAft>
          <a:spcPct val="0"/>
        </a:spcAft>
        <a:buChar char="•"/>
        <a:defRPr kumimoji="1" sz="2400">
          <a:solidFill>
            <a:schemeClr val="tx1"/>
          </a:solidFill>
          <a:latin typeface="+mn-lt"/>
          <a:ea typeface="+mn-ea"/>
        </a:defRPr>
      </a:lvl3pPr>
      <a:lvl4pPr marL="1600200" indent="-228600" algn="l" rtl="0" eaLnBrk="1" fontAlgn="base" latinLnBrk="1" hangingPunct="1">
        <a:spcBef>
          <a:spcPct val="20000"/>
        </a:spcBef>
        <a:spcAft>
          <a:spcPct val="0"/>
        </a:spcAft>
        <a:buChar char="–"/>
        <a:defRPr kumimoji="1" sz="2000">
          <a:solidFill>
            <a:schemeClr val="tx1"/>
          </a:solidFill>
          <a:latin typeface="+mn-lt"/>
          <a:ea typeface="+mn-ea"/>
        </a:defRPr>
      </a:lvl4pPr>
      <a:lvl5pPr marL="2057400" indent="-228600" algn="l" rtl="0" eaLnBrk="1" fontAlgn="base" latinLnBrk="1" hangingPunct="1">
        <a:spcBef>
          <a:spcPct val="20000"/>
        </a:spcBef>
        <a:spcAft>
          <a:spcPct val="0"/>
        </a:spcAft>
        <a:buChar char="»"/>
        <a:defRPr kumimoji="1" sz="2000">
          <a:solidFill>
            <a:schemeClr val="tx1"/>
          </a:solidFill>
          <a:latin typeface="+mn-lt"/>
          <a:ea typeface="+mn-ea"/>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0" y="0"/>
            <a:ext cx="9144000" cy="692150"/>
          </a:xfrm>
          <a:prstGeom prst="rect">
            <a:avLst/>
          </a:prstGeom>
          <a:noFill/>
          <a:ln>
            <a:noFill/>
          </a:ln>
          <a:effectLst>
            <a:outerShdw dist="17961" dir="2700000" algn="ctr" rotWithShape="0">
              <a:schemeClr val="bg1"/>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smtClean="0"/>
              <a:t>피티라인은 프리젠테이션 디자인의 트랜드를 선도합니다</a:t>
            </a:r>
            <a:r>
              <a:rPr lang="en-US" altLang="ko-KR" smtClean="0"/>
              <a:t>.</a:t>
            </a:r>
          </a:p>
        </p:txBody>
      </p:sp>
      <p:sp>
        <p:nvSpPr>
          <p:cNvPr id="6152" name="Rectangle 8"/>
          <p:cNvSpPr>
            <a:spLocks noGrp="1" noChangeArrowheads="1"/>
          </p:cNvSpPr>
          <p:nvPr>
            <p:ph type="sldNum" sz="quarter" idx="4"/>
          </p:nvPr>
        </p:nvSpPr>
        <p:spPr bwMode="auto">
          <a:xfrm>
            <a:off x="4248150" y="6553200"/>
            <a:ext cx="6477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fld id="{86086C82-4896-48CC-9B59-2C294C5B919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407438754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txStyles>
    <p:title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p:titleStyle>
    <p:bodyStyle>
      <a:lvl1pPr marL="342900" indent="-342900" algn="l" rtl="0" eaLnBrk="1" fontAlgn="base" latinLnBrk="1"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kumimoji="1" sz="2800">
          <a:solidFill>
            <a:schemeClr val="tx1"/>
          </a:solidFill>
          <a:latin typeface="+mn-lt"/>
          <a:ea typeface="+mn-ea"/>
        </a:defRPr>
      </a:lvl2pPr>
      <a:lvl3pPr marL="1143000" indent="-228600" algn="l" rtl="0" eaLnBrk="1" fontAlgn="base" latinLnBrk="1" hangingPunct="1">
        <a:spcBef>
          <a:spcPct val="20000"/>
        </a:spcBef>
        <a:spcAft>
          <a:spcPct val="0"/>
        </a:spcAft>
        <a:buChar char="•"/>
        <a:defRPr kumimoji="1" sz="2400">
          <a:solidFill>
            <a:schemeClr val="tx1"/>
          </a:solidFill>
          <a:latin typeface="+mn-lt"/>
          <a:ea typeface="+mn-ea"/>
        </a:defRPr>
      </a:lvl3pPr>
      <a:lvl4pPr marL="1600200" indent="-228600" algn="l" rtl="0" eaLnBrk="1" fontAlgn="base" latinLnBrk="1" hangingPunct="1">
        <a:spcBef>
          <a:spcPct val="20000"/>
        </a:spcBef>
        <a:spcAft>
          <a:spcPct val="0"/>
        </a:spcAft>
        <a:buChar char="–"/>
        <a:defRPr kumimoji="1" sz="2000">
          <a:solidFill>
            <a:schemeClr val="tx1"/>
          </a:solidFill>
          <a:latin typeface="+mn-lt"/>
          <a:ea typeface="+mn-ea"/>
        </a:defRPr>
      </a:lvl4pPr>
      <a:lvl5pPr marL="2057400" indent="-228600" algn="l" rtl="0" eaLnBrk="1" fontAlgn="base" latinLnBrk="1" hangingPunct="1">
        <a:spcBef>
          <a:spcPct val="20000"/>
        </a:spcBef>
        <a:spcAft>
          <a:spcPct val="0"/>
        </a:spcAft>
        <a:buChar char="»"/>
        <a:defRPr kumimoji="1" sz="2000">
          <a:solidFill>
            <a:schemeClr val="tx1"/>
          </a:solidFill>
          <a:latin typeface="+mn-lt"/>
          <a:ea typeface="+mn-ea"/>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0" y="0"/>
            <a:ext cx="9144000" cy="692150"/>
          </a:xfrm>
          <a:prstGeom prst="rect">
            <a:avLst/>
          </a:prstGeom>
          <a:noFill/>
          <a:ln>
            <a:noFill/>
          </a:ln>
          <a:effectLst>
            <a:outerShdw dist="17961" dir="2700000" algn="ctr" rotWithShape="0">
              <a:schemeClr val="bg1"/>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smtClean="0"/>
              <a:t>피티라인은 프리젠테이션 디자인의 트랜드를 선도합니다</a:t>
            </a:r>
            <a:r>
              <a:rPr lang="en-US" altLang="ko-KR" smtClean="0"/>
              <a:t>.</a:t>
            </a:r>
          </a:p>
        </p:txBody>
      </p:sp>
      <p:sp>
        <p:nvSpPr>
          <p:cNvPr id="6152" name="Rectangle 8"/>
          <p:cNvSpPr>
            <a:spLocks noGrp="1" noChangeArrowheads="1"/>
          </p:cNvSpPr>
          <p:nvPr>
            <p:ph type="sldNum" sz="quarter" idx="4"/>
          </p:nvPr>
        </p:nvSpPr>
        <p:spPr bwMode="auto">
          <a:xfrm>
            <a:off x="4248150" y="6553200"/>
            <a:ext cx="6477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fld id="{86086C82-4896-48CC-9B59-2C294C5B919C}" type="slidenum">
              <a:rPr lang="en-US" altLang="ko-KR">
                <a:solidFill>
                  <a:srgbClr val="000000"/>
                </a:solidFill>
              </a:rPr>
              <a:pPr/>
              <a:t>‹#›</a:t>
            </a:fld>
            <a:endParaRPr lang="en-US" altLang="ko-KR">
              <a:solidFill>
                <a:srgbClr val="000000"/>
              </a:solidFill>
            </a:endParaRPr>
          </a:p>
        </p:txBody>
      </p:sp>
    </p:spTree>
    <p:extLst>
      <p:ext uri="{BB962C8B-B14F-4D97-AF65-F5344CB8AC3E}">
        <p14:creationId xmlns="" xmlns:p14="http://schemas.microsoft.com/office/powerpoint/2010/main" val="36198493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p:titleStyle>
    <p:bodyStyle>
      <a:lvl1pPr marL="342900" indent="-342900" algn="l" rtl="0" eaLnBrk="1" fontAlgn="base" latinLnBrk="1"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kumimoji="1" sz="2800">
          <a:solidFill>
            <a:schemeClr val="tx1"/>
          </a:solidFill>
          <a:latin typeface="+mn-lt"/>
          <a:ea typeface="+mn-ea"/>
        </a:defRPr>
      </a:lvl2pPr>
      <a:lvl3pPr marL="1143000" indent="-228600" algn="l" rtl="0" eaLnBrk="1" fontAlgn="base" latinLnBrk="1" hangingPunct="1">
        <a:spcBef>
          <a:spcPct val="20000"/>
        </a:spcBef>
        <a:spcAft>
          <a:spcPct val="0"/>
        </a:spcAft>
        <a:buChar char="•"/>
        <a:defRPr kumimoji="1" sz="2400">
          <a:solidFill>
            <a:schemeClr val="tx1"/>
          </a:solidFill>
          <a:latin typeface="+mn-lt"/>
          <a:ea typeface="+mn-ea"/>
        </a:defRPr>
      </a:lvl3pPr>
      <a:lvl4pPr marL="1600200" indent="-228600" algn="l" rtl="0" eaLnBrk="1" fontAlgn="base" latinLnBrk="1" hangingPunct="1">
        <a:spcBef>
          <a:spcPct val="20000"/>
        </a:spcBef>
        <a:spcAft>
          <a:spcPct val="0"/>
        </a:spcAft>
        <a:buChar char="–"/>
        <a:defRPr kumimoji="1" sz="2000">
          <a:solidFill>
            <a:schemeClr val="tx1"/>
          </a:solidFill>
          <a:latin typeface="+mn-lt"/>
          <a:ea typeface="+mn-ea"/>
        </a:defRPr>
      </a:lvl4pPr>
      <a:lvl5pPr marL="2057400" indent="-228600" algn="l" rtl="0" eaLnBrk="1" fontAlgn="base" latinLnBrk="1" hangingPunct="1">
        <a:spcBef>
          <a:spcPct val="20000"/>
        </a:spcBef>
        <a:spcAft>
          <a:spcPct val="0"/>
        </a:spcAft>
        <a:buChar char="»"/>
        <a:defRPr kumimoji="1" sz="2000">
          <a:solidFill>
            <a:schemeClr val="tx1"/>
          </a:solidFill>
          <a:latin typeface="+mn-lt"/>
          <a:ea typeface="+mn-ea"/>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bkim@krivet.re.k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0" y="1484784"/>
            <a:ext cx="9144000" cy="1658937"/>
          </a:xfrm>
          <a:prstGeom prst="rect">
            <a:avLst/>
          </a:prstGeom>
          <a:noFill/>
          <a:ln>
            <a:noFill/>
          </a:ln>
          <a:effectLst>
            <a:outerShdw dist="28398" dir="14606097" algn="ctr" rotWithShape="0">
              <a:srgbClr val="C0C0C0"/>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0000" anchor="ctr"/>
          <a:lstStyle/>
          <a:p>
            <a:pPr algn="ctr"/>
            <a:r>
              <a:rPr lang="en-US" altLang="ko-KR" sz="4800" b="1" dirty="0" smtClean="0">
                <a:solidFill>
                  <a:srgbClr val="000066"/>
                </a:solidFill>
                <a:latin typeface="Arial" charset="0"/>
              </a:rPr>
              <a:t>Uncovering Creativity and</a:t>
            </a:r>
          </a:p>
          <a:p>
            <a:pPr algn="ctr"/>
            <a:r>
              <a:rPr lang="en-US" altLang="ko-KR" sz="4800" b="1" dirty="0" smtClean="0">
                <a:solidFill>
                  <a:srgbClr val="000066"/>
                </a:solidFill>
                <a:latin typeface="Arial" charset="0"/>
              </a:rPr>
              <a:t>Entrepreneurship in</a:t>
            </a:r>
          </a:p>
          <a:p>
            <a:pPr algn="ctr"/>
            <a:r>
              <a:rPr lang="en-US" altLang="ko-KR" sz="4800" b="1" dirty="0" smtClean="0">
                <a:solidFill>
                  <a:srgbClr val="000066"/>
                </a:solidFill>
                <a:latin typeface="Arial" charset="0"/>
              </a:rPr>
              <a:t>Education Policy</a:t>
            </a:r>
            <a:endParaRPr lang="en-US" altLang="ko-KR" sz="4800" b="1" dirty="0">
              <a:solidFill>
                <a:srgbClr val="000066"/>
              </a:solidFill>
              <a:latin typeface="Arial" charset="0"/>
            </a:endParaRPr>
          </a:p>
        </p:txBody>
      </p:sp>
      <p:sp>
        <p:nvSpPr>
          <p:cNvPr id="2" name="TextBox 1"/>
          <p:cNvSpPr txBox="1"/>
          <p:nvPr/>
        </p:nvSpPr>
        <p:spPr>
          <a:xfrm>
            <a:off x="2483768" y="4365104"/>
            <a:ext cx="184731" cy="369332"/>
          </a:xfrm>
          <a:prstGeom prst="rect">
            <a:avLst/>
          </a:prstGeom>
          <a:noFill/>
        </p:spPr>
        <p:txBody>
          <a:bodyPr wrap="none" rtlCol="0">
            <a:spAutoFit/>
          </a:bodyPr>
          <a:lstStyle/>
          <a:p>
            <a:endParaRPr lang="ko-KR" altLang="en-US" dirty="0"/>
          </a:p>
        </p:txBody>
      </p:sp>
      <p:sp>
        <p:nvSpPr>
          <p:cNvPr id="3" name="직사각형 2"/>
          <p:cNvSpPr/>
          <p:nvPr/>
        </p:nvSpPr>
        <p:spPr>
          <a:xfrm>
            <a:off x="1619672" y="3645676"/>
            <a:ext cx="5904656" cy="2192908"/>
          </a:xfrm>
          <a:prstGeom prst="rect">
            <a:avLst/>
          </a:prstGeom>
        </p:spPr>
        <p:txBody>
          <a:bodyPr wrap="square">
            <a:spAutoFit/>
          </a:bodyPr>
          <a:lstStyle/>
          <a:p>
            <a:pPr algn="ctr">
              <a:spcBef>
                <a:spcPct val="25000"/>
              </a:spcBef>
            </a:pPr>
            <a:r>
              <a:rPr lang="en-US" altLang="ko-KR" sz="2400" b="1" dirty="0" smtClean="0">
                <a:latin typeface="Arial" charset="0"/>
                <a:ea typeface="굴림" charset="-127"/>
                <a:cs typeface="Arial" charset="0"/>
              </a:rPr>
              <a:t> </a:t>
            </a:r>
            <a:r>
              <a:rPr kumimoji="0" lang="en-US" altLang="ko-KR" sz="2400" b="1" dirty="0" smtClean="0">
                <a:solidFill>
                  <a:srgbClr val="00BCB8"/>
                </a:solidFill>
                <a:latin typeface="Arial" charset="0"/>
                <a:ea typeface="굴림" charset="-127"/>
                <a:cs typeface="Arial" charset="0"/>
              </a:rPr>
              <a:t>8 </a:t>
            </a:r>
            <a:r>
              <a:rPr kumimoji="0" lang="en-US" altLang="ko-KR" sz="2400" b="1" dirty="0">
                <a:solidFill>
                  <a:srgbClr val="00BCB8"/>
                </a:solidFill>
                <a:latin typeface="Arial" charset="0"/>
                <a:ea typeface="굴림" charset="-127"/>
                <a:cs typeface="Arial" charset="0"/>
              </a:rPr>
              <a:t>D</a:t>
            </a:r>
            <a:r>
              <a:rPr kumimoji="0" lang="en-US" altLang="ko-KR" sz="2400" b="1" dirty="0" smtClean="0">
                <a:solidFill>
                  <a:srgbClr val="00BCB8"/>
                </a:solidFill>
                <a:latin typeface="Arial" charset="0"/>
                <a:ea typeface="굴림" charset="-127"/>
                <a:cs typeface="Arial" charset="0"/>
              </a:rPr>
              <a:t>ecember, 2011, Jakarta, Indonesia </a:t>
            </a:r>
            <a:endParaRPr lang="en-US" altLang="ko-KR" sz="2400" b="1" dirty="0" smtClean="0">
              <a:solidFill>
                <a:srgbClr val="00BCB8"/>
              </a:solidFill>
              <a:latin typeface="Arial" charset="0"/>
              <a:ea typeface="굴림" charset="-127"/>
              <a:cs typeface="Arial" charset="0"/>
            </a:endParaRPr>
          </a:p>
          <a:p>
            <a:pPr algn="ctr">
              <a:spcBef>
                <a:spcPct val="25000"/>
              </a:spcBef>
            </a:pPr>
            <a:r>
              <a:rPr lang="en-US" altLang="ko-KR" sz="2000" b="1" dirty="0">
                <a:latin typeface="Arial" charset="0"/>
                <a:ea typeface="굴림" charset="-127"/>
                <a:cs typeface="Arial" charset="0"/>
              </a:rPr>
              <a:t>Director. Dr. </a:t>
            </a:r>
            <a:r>
              <a:rPr lang="en-US" altLang="ko-KR" sz="2000" b="1" dirty="0" err="1">
                <a:latin typeface="Arial" charset="0"/>
                <a:ea typeface="굴림" charset="-127"/>
                <a:cs typeface="Arial" charset="0"/>
              </a:rPr>
              <a:t>Seung</a:t>
            </a:r>
            <a:r>
              <a:rPr lang="en-US" altLang="ko-KR" sz="2000" b="1" dirty="0">
                <a:latin typeface="Arial" charset="0"/>
                <a:ea typeface="굴림" charset="-127"/>
                <a:cs typeface="Arial" charset="0"/>
              </a:rPr>
              <a:t>-Bo Kim </a:t>
            </a:r>
            <a:endParaRPr lang="en-US" altLang="ko-KR" sz="2000" b="1" dirty="0" smtClean="0">
              <a:latin typeface="Arial" charset="0"/>
              <a:ea typeface="굴림" charset="-127"/>
              <a:cs typeface="Arial" charset="0"/>
            </a:endParaRPr>
          </a:p>
          <a:p>
            <a:pPr algn="ctr" eaLnBrk="1" hangingPunct="1">
              <a:spcBef>
                <a:spcPct val="25000"/>
              </a:spcBef>
            </a:pPr>
            <a:r>
              <a:rPr lang="en-US" altLang="ko-KR" sz="1600" b="1" dirty="0" smtClean="0">
                <a:latin typeface="Arial" charset="0"/>
                <a:ea typeface="굴림" charset="-127"/>
                <a:cs typeface="Arial" charset="0"/>
              </a:rPr>
              <a:t>C</a:t>
            </a:r>
            <a:r>
              <a:rPr lang="en-US" altLang="ko-KR" sz="1600" b="1" dirty="0" smtClean="0">
                <a:solidFill>
                  <a:schemeClr val="tx1"/>
                </a:solidFill>
                <a:latin typeface="Arial" charset="0"/>
                <a:ea typeface="굴림" charset="-127"/>
                <a:cs typeface="Arial" charset="0"/>
              </a:rPr>
              <a:t>enter for Career </a:t>
            </a:r>
            <a:r>
              <a:rPr lang="en-US" altLang="ko-KR" sz="1600" b="1" dirty="0">
                <a:latin typeface="Arial" charset="0"/>
                <a:ea typeface="굴림" charset="-127"/>
                <a:cs typeface="Arial" charset="0"/>
              </a:rPr>
              <a:t>D</a:t>
            </a:r>
            <a:r>
              <a:rPr lang="en-US" altLang="ko-KR" sz="1600" b="1" dirty="0" smtClean="0">
                <a:solidFill>
                  <a:schemeClr val="tx1"/>
                </a:solidFill>
                <a:latin typeface="Arial" charset="0"/>
                <a:ea typeface="굴림" charset="-127"/>
                <a:cs typeface="Arial" charset="0"/>
              </a:rPr>
              <a:t>evelopment</a:t>
            </a:r>
          </a:p>
          <a:p>
            <a:pPr algn="ctr" eaLnBrk="1" hangingPunct="1">
              <a:spcBef>
                <a:spcPct val="25000"/>
              </a:spcBef>
            </a:pPr>
            <a:r>
              <a:rPr lang="en-US" altLang="ko-KR" sz="1800" b="1" dirty="0" smtClean="0">
                <a:solidFill>
                  <a:schemeClr val="tx1"/>
                </a:solidFill>
                <a:latin typeface="Arial" charset="0"/>
                <a:ea typeface="굴림" charset="-127"/>
                <a:cs typeface="Arial" charset="0"/>
              </a:rPr>
              <a:t> Korea Research Institute for</a:t>
            </a:r>
          </a:p>
          <a:p>
            <a:pPr algn="ctr" eaLnBrk="1" hangingPunct="1">
              <a:spcBef>
                <a:spcPct val="25000"/>
              </a:spcBef>
            </a:pPr>
            <a:r>
              <a:rPr lang="en-US" altLang="ko-KR" b="1" dirty="0" smtClean="0">
                <a:latin typeface="Arial" charset="0"/>
                <a:ea typeface="굴림" charset="-127"/>
                <a:cs typeface="Arial" charset="0"/>
              </a:rPr>
              <a:t>Vocational Education &amp; Training</a:t>
            </a:r>
          </a:p>
          <a:p>
            <a:pPr algn="ctr">
              <a:spcBef>
                <a:spcPct val="25000"/>
              </a:spcBef>
            </a:pPr>
            <a:r>
              <a:rPr kumimoji="0" lang="en-US" altLang="ko-KR" b="1" dirty="0" smtClean="0">
                <a:solidFill>
                  <a:srgbClr val="00BCB8"/>
                </a:solidFill>
                <a:latin typeface="Arial" charset="0"/>
                <a:ea typeface="굴림" charset="-127"/>
                <a:cs typeface="Arial" charset="0"/>
                <a:hlinkClick r:id="rId4"/>
              </a:rPr>
              <a:t>sbkim@krivet.re.kr</a:t>
            </a:r>
            <a:endParaRPr kumimoji="0" lang="en-US" altLang="ko-KR" b="1" dirty="0">
              <a:solidFill>
                <a:srgbClr val="00BCB8"/>
              </a:solidFill>
              <a:latin typeface="Arial" charset="0"/>
              <a:ea typeface="굴림" charset="-127"/>
              <a:cs typeface="Arial" charset="0"/>
            </a:endParaRPr>
          </a:p>
        </p:txBody>
      </p:sp>
    </p:spTree>
  </p:cSld>
  <p:clrMapOvr>
    <a:masterClrMapping/>
  </p:clrMapOvr>
  <p:transition spd="med">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Major Issues in </a:t>
            </a:r>
            <a:r>
              <a:rPr lang="en-US" altLang="ko-KR" sz="2800" dirty="0"/>
              <a:t>t</a:t>
            </a:r>
            <a:r>
              <a:rPr lang="en-US" altLang="ko-KR" sz="2800" dirty="0" smtClean="0"/>
              <a:t>he </a:t>
            </a:r>
            <a:r>
              <a:rPr lang="en-US" altLang="ko-KR" sz="2800" dirty="0"/>
              <a:t>E</a:t>
            </a:r>
            <a:r>
              <a:rPr lang="en-US" altLang="ko-KR" sz="2800" dirty="0" smtClean="0"/>
              <a:t>ducation </a:t>
            </a:r>
            <a:r>
              <a:rPr lang="en-US" altLang="ko-KR" sz="2800" dirty="0"/>
              <a:t>P</a:t>
            </a:r>
            <a:r>
              <a:rPr lang="en-US" altLang="ko-KR" sz="2800" dirty="0" smtClean="0"/>
              <a:t>olicy </a:t>
            </a:r>
            <a:br>
              <a:rPr lang="en-US" altLang="ko-KR" sz="2800" dirty="0" smtClean="0"/>
            </a:br>
            <a:r>
              <a:rPr lang="en-US" altLang="ko-KR" sz="2800" dirty="0" smtClean="0"/>
              <a:t>for Creativity in Korea</a:t>
            </a:r>
            <a:endParaRPr lang="ko-KR" altLang="en-US" sz="2800" dirty="0"/>
          </a:p>
        </p:txBody>
      </p:sp>
      <p:sp>
        <p:nvSpPr>
          <p:cNvPr id="10" name="직사각형 15"/>
          <p:cNvSpPr>
            <a:spLocks noChangeArrowheads="1"/>
          </p:cNvSpPr>
          <p:nvPr/>
        </p:nvSpPr>
        <p:spPr bwMode="auto">
          <a:xfrm>
            <a:off x="323850" y="1484313"/>
            <a:ext cx="8497888"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273050" indent="-273050" algn="ctr">
              <a:lnSpc>
                <a:spcPct val="80000"/>
              </a:lnSpc>
              <a:spcBef>
                <a:spcPts val="600"/>
              </a:spcBef>
              <a:buClr>
                <a:srgbClr val="21B374"/>
              </a:buClr>
              <a:buSzPct val="70000"/>
              <a:buFont typeface="Wingdings" pitchFamily="2" charset="2"/>
              <a:buNone/>
            </a:pPr>
            <a:r>
              <a:rPr kumimoji="0" lang="en-US" altLang="ko-KR" sz="2000" b="1" dirty="0" smtClean="0">
                <a:solidFill>
                  <a:srgbClr val="FF0000"/>
                </a:solidFill>
                <a:latin typeface="Times New Roman" pitchFamily="18" charset="0"/>
                <a:ea typeface="맑은 고딕" pitchFamily="50" charset="-127"/>
                <a:cs typeface="Times New Roman" pitchFamily="18" charset="0"/>
                <a:sym typeface="Wingdings" pitchFamily="2" charset="2"/>
              </a:rPr>
              <a:t>&lt; Rank of math score &amp; math score per hour(PISA in 2006) &gt;</a:t>
            </a:r>
            <a:endParaRPr kumimoji="0" lang="ko-KR" altLang="en-US" sz="2000" b="1" dirty="0">
              <a:solidFill>
                <a:srgbClr val="FF0000"/>
              </a:solidFill>
              <a:latin typeface="Times New Roman" pitchFamily="18" charset="0"/>
              <a:ea typeface="맑은 고딕" pitchFamily="50" charset="-127"/>
              <a:cs typeface="Times New Roman" pitchFamily="18" charset="0"/>
              <a:sym typeface="Wingdings" pitchFamily="2" charset="2"/>
            </a:endParaRPr>
          </a:p>
        </p:txBody>
      </p:sp>
      <p:graphicFrame>
        <p:nvGraphicFramePr>
          <p:cNvPr id="11" name="Group 122"/>
          <p:cNvGraphicFramePr>
            <a:graphicFrameLocks noGrp="1"/>
          </p:cNvGraphicFramePr>
          <p:nvPr>
            <p:extLst>
              <p:ext uri="{D42A27DB-BD31-4B8C-83A1-F6EECF244321}">
                <p14:modId xmlns="" xmlns:p14="http://schemas.microsoft.com/office/powerpoint/2010/main" val="614323807"/>
              </p:ext>
            </p:extLst>
          </p:nvPr>
        </p:nvGraphicFramePr>
        <p:xfrm>
          <a:off x="323850" y="1916113"/>
          <a:ext cx="8497888" cy="4808243"/>
        </p:xfrm>
        <a:graphic>
          <a:graphicData uri="http://schemas.openxmlformats.org/drawingml/2006/table">
            <a:tbl>
              <a:tblPr/>
              <a:tblGrid>
                <a:gridCol w="2087910"/>
                <a:gridCol w="864096"/>
                <a:gridCol w="1008112"/>
                <a:gridCol w="1152128"/>
                <a:gridCol w="936104"/>
                <a:gridCol w="1080120"/>
                <a:gridCol w="1369418"/>
              </a:tblGrid>
              <a:tr h="390525">
                <a:tc rowSpan="2">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Nation</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gridSpan="3">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Math Score</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Math Score per hour</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pPr latinLnBrk="1"/>
                      <a:endParaRPr lang="ko-KR" altLang="en-US"/>
                    </a:p>
                  </a:txBody>
                  <a:tcPr/>
                </a:tc>
                <a:tc hMerge="1">
                  <a:txBody>
                    <a:bodyPr/>
                    <a:lstStyle/>
                    <a:p>
                      <a:pPr latinLnBrk="1"/>
                      <a:endParaRPr lang="ko-KR" altLang="en-US"/>
                    </a:p>
                  </a:txBody>
                  <a:tcPr/>
                </a:tc>
              </a:tr>
              <a:tr h="388938">
                <a:tc vMerge="1">
                  <a:txBody>
                    <a:bodyPr/>
                    <a:lstStyle/>
                    <a:p>
                      <a:pPr latinLnBrk="1"/>
                      <a:endParaRPr lang="ko-KR" altLang="en-US"/>
                    </a:p>
                  </a:txBody>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Rank</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Average</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Standard</a:t>
                      </a:r>
                    </a:p>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Deviation</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Rank</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Average</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Standard</a:t>
                      </a:r>
                    </a:p>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Deviation</a:t>
                      </a:r>
                      <a:endParaRPr kumimoji="1" lang="ko-KR" altLang="en-US" sz="1400" b="0"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Chinese Taipei</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1</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563</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95</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7</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138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123</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88938">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Hong Kong-China</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2</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551</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88</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2</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151</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141</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Finland</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3</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549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76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5</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139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Black" pitchFamily="34" charset="0"/>
                          <a:ea typeface="HY헤드라인M" pitchFamily="18" charset="-127"/>
                          <a:sym typeface="Wingdings" pitchFamily="2" charset="2"/>
                        </a:rPr>
                        <a:t>Korea</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4</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547</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89</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48</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99</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C00000"/>
                          </a:solidFill>
                          <a:effectLst/>
                          <a:latin typeface="Arial Rounded MT Bold" pitchFamily="34" charset="0"/>
                          <a:ea typeface="HY헤드라인M" pitchFamily="18" charset="-127"/>
                          <a:sym typeface="Wingdings" pitchFamily="2" charset="2"/>
                        </a:rPr>
                        <a:t>80</a:t>
                      </a: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88938">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Netherlands</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537</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84</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135</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90</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Arial Black" pitchFamily="34" charset="0"/>
                          <a:ea typeface="HY헤드라인M" pitchFamily="18" charset="-127"/>
                          <a:sym typeface="Wingdings" pitchFamily="2" charset="2"/>
                        </a:rPr>
                        <a:t>CzechRepublic</a:t>
                      </a:r>
                      <a:endParaRPr kumimoji="1" lang="en-US" altLang="ko-KR" sz="1400" b="1" i="0" u="none" strike="noStrike" cap="none" normalizeH="0" baseline="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536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104</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12</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128</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94</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88938">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Switzerland</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7</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528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91</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123</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Arial Black" pitchFamily="34" charset="0"/>
                          <a:ea typeface="HY헤드라인M" pitchFamily="18" charset="-127"/>
                          <a:sym typeface="Wingdings" pitchFamily="2" charset="2"/>
                        </a:rPr>
                        <a:t>Belgium</a:t>
                      </a:r>
                      <a:endParaRPr kumimoji="1" lang="en-US" altLang="ko-KR" sz="1400" b="1" i="0" u="none" strike="noStrike" cap="none" normalizeH="0" baseline="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527</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138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115</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88938">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Japan</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526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86</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135</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111</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r h="390525">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Arial Black" pitchFamily="34" charset="0"/>
                          <a:ea typeface="HY헤드라인M" pitchFamily="18" charset="-127"/>
                          <a:sym typeface="Wingdings" pitchFamily="2" charset="2"/>
                        </a:rPr>
                        <a:t>Liechtenstein</a:t>
                      </a:r>
                      <a:endParaRPr kumimoji="1" lang="en-US" altLang="ko-KR" sz="1400" b="1" i="0" u="none" strike="noStrike" cap="none" normalizeH="0" baseline="0" dirty="0" smtClean="0">
                        <a:ln>
                          <a:noFill/>
                        </a:ln>
                        <a:solidFill>
                          <a:srgbClr val="333399"/>
                        </a:solidFill>
                        <a:effectLst/>
                        <a:latin typeface="Arial Black"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10</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525</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89</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13</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smtClean="0">
                          <a:ln>
                            <a:noFill/>
                          </a:ln>
                          <a:solidFill>
                            <a:srgbClr val="000000"/>
                          </a:solidFill>
                          <a:effectLst/>
                          <a:latin typeface="Arial Rounded MT Bold" pitchFamily="34" charset="0"/>
                          <a:ea typeface="HY헤드라인M" pitchFamily="18" charset="-127"/>
                          <a:sym typeface="Wingdings" pitchFamily="2" charset="2"/>
                        </a:rPr>
                        <a:t>128</a:t>
                      </a:r>
                      <a:endParaRPr kumimoji="1" lang="en-US" altLang="ko-KR" sz="1400" b="0" i="0" u="none" strike="noStrike" cap="none" normalizeH="0" baseline="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rgbClr val="000000"/>
                          </a:solidFill>
                          <a:effectLst/>
                          <a:latin typeface="Arial Rounded MT Bold" pitchFamily="34" charset="0"/>
                          <a:ea typeface="HY헤드라인M" pitchFamily="18" charset="-127"/>
                          <a:sym typeface="Wingdings" pitchFamily="2" charset="2"/>
                        </a:rPr>
                        <a:t>97</a:t>
                      </a:r>
                      <a:endParaRPr kumimoji="1" lang="en-US" altLang="ko-KR" sz="1400" b="0" i="0" u="none" strike="noStrike" cap="none" normalizeH="0" baseline="0" dirty="0" smtClean="0">
                        <a:ln>
                          <a:noFill/>
                        </a:ln>
                        <a:solidFill>
                          <a:srgbClr val="333399"/>
                        </a:solidFill>
                        <a:effectLst/>
                        <a:latin typeface="Arial Rounded MT Bold" pitchFamily="34" charset="0"/>
                        <a:ea typeface="HY헤드라인M" pitchFamily="18" charset="-127"/>
                        <a:sym typeface="Wingdings" pitchFamily="2" charset="2"/>
                      </a:endParaRPr>
                    </a:p>
                  </a:txBody>
                  <a:tcPr marL="92078" marR="92078" marT="46048" marB="46048"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Tree>
    <p:extLst>
      <p:ext uri="{BB962C8B-B14F-4D97-AF65-F5344CB8AC3E}">
        <p14:creationId xmlns="" xmlns:p14="http://schemas.microsoft.com/office/powerpoint/2010/main" val="3310815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1"/>
          <p:cNvSpPr>
            <a:spLocks noGrp="1"/>
          </p:cNvSpPr>
          <p:nvPr>
            <p:ph type="title"/>
          </p:nvPr>
        </p:nvSpPr>
        <p:spPr>
          <a:xfrm>
            <a:off x="20520" y="116632"/>
            <a:ext cx="9144000" cy="692150"/>
          </a:xfrm>
        </p:spPr>
        <p:txBody>
          <a:bodyPr/>
          <a:lstStyle/>
          <a:p>
            <a:r>
              <a:rPr lang="en-US" altLang="ko-KR" sz="2800" dirty="0" smtClean="0"/>
              <a:t>Major Issues in </a:t>
            </a:r>
            <a:r>
              <a:rPr lang="en-US" altLang="ko-KR" sz="2800" dirty="0"/>
              <a:t>t</a:t>
            </a:r>
            <a:r>
              <a:rPr lang="en-US" altLang="ko-KR" sz="2800" dirty="0" smtClean="0"/>
              <a:t>he Education </a:t>
            </a:r>
            <a:r>
              <a:rPr lang="en-US" altLang="ko-KR" sz="2800" dirty="0"/>
              <a:t>P</a:t>
            </a:r>
            <a:r>
              <a:rPr lang="en-US" altLang="ko-KR" sz="2800" dirty="0" smtClean="0"/>
              <a:t>olicy </a:t>
            </a:r>
            <a:br>
              <a:rPr lang="en-US" altLang="ko-KR" sz="2800" dirty="0" smtClean="0"/>
            </a:br>
            <a:r>
              <a:rPr lang="en-US" altLang="ko-KR" sz="2800" dirty="0" smtClean="0"/>
              <a:t>for Creativity in Korea</a:t>
            </a:r>
            <a:endParaRPr lang="ko-KR" altLang="en-US" sz="2800" dirty="0"/>
          </a:p>
        </p:txBody>
      </p:sp>
      <p:grpSp>
        <p:nvGrpSpPr>
          <p:cNvPr id="13" name="그룹 12"/>
          <p:cNvGrpSpPr/>
          <p:nvPr/>
        </p:nvGrpSpPr>
        <p:grpSpPr>
          <a:xfrm>
            <a:off x="21075" y="1772817"/>
            <a:ext cx="9122926" cy="4508304"/>
            <a:chOff x="283011" y="1553924"/>
            <a:chExt cx="8860989" cy="4855607"/>
          </a:xfrm>
        </p:grpSpPr>
        <p:grpSp>
          <p:nvGrpSpPr>
            <p:cNvPr id="6" name="그룹 5"/>
            <p:cNvGrpSpPr/>
            <p:nvPr/>
          </p:nvGrpSpPr>
          <p:grpSpPr>
            <a:xfrm>
              <a:off x="283011" y="1553924"/>
              <a:ext cx="8620125" cy="4855607"/>
              <a:chOff x="261938" y="1185863"/>
              <a:chExt cx="8620125" cy="4855607"/>
            </a:xfrm>
          </p:grpSpPr>
          <p:pic>
            <p:nvPicPr>
              <p:cNvPr id="614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1938" y="1185863"/>
                <a:ext cx="8620125" cy="4486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0432" y="5640010"/>
                <a:ext cx="1079142" cy="369332"/>
              </a:xfrm>
              <a:prstGeom prst="rect">
                <a:avLst/>
              </a:prstGeom>
              <a:noFill/>
            </p:spPr>
            <p:txBody>
              <a:bodyPr wrap="none" rtlCol="0">
                <a:spAutoFit/>
              </a:bodyPr>
              <a:lstStyle/>
              <a:p>
                <a:r>
                  <a:rPr lang="en-US" altLang="ko-KR" dirty="0" smtClean="0"/>
                  <a:t>Level 1</a:t>
                </a:r>
                <a:endParaRPr lang="ko-KR" altLang="en-US" dirty="0"/>
              </a:p>
            </p:txBody>
          </p:sp>
          <p:sp>
            <p:nvSpPr>
              <p:cNvPr id="7" name="TextBox 6"/>
              <p:cNvSpPr txBox="1"/>
              <p:nvPr/>
            </p:nvSpPr>
            <p:spPr>
              <a:xfrm>
                <a:off x="2555776" y="5648980"/>
                <a:ext cx="1079142" cy="369332"/>
              </a:xfrm>
              <a:prstGeom prst="rect">
                <a:avLst/>
              </a:prstGeom>
              <a:noFill/>
            </p:spPr>
            <p:txBody>
              <a:bodyPr wrap="none" rtlCol="0">
                <a:spAutoFit/>
              </a:bodyPr>
              <a:lstStyle/>
              <a:p>
                <a:r>
                  <a:rPr lang="en-US" altLang="ko-KR" dirty="0" smtClean="0"/>
                  <a:t>Level 2</a:t>
                </a:r>
                <a:endParaRPr lang="ko-KR" altLang="en-US" dirty="0"/>
              </a:p>
            </p:txBody>
          </p:sp>
          <p:sp>
            <p:nvSpPr>
              <p:cNvPr id="8" name="TextBox 7"/>
              <p:cNvSpPr txBox="1"/>
              <p:nvPr/>
            </p:nvSpPr>
            <p:spPr>
              <a:xfrm>
                <a:off x="4211960" y="5672138"/>
                <a:ext cx="1079142" cy="369332"/>
              </a:xfrm>
              <a:prstGeom prst="rect">
                <a:avLst/>
              </a:prstGeom>
              <a:noFill/>
            </p:spPr>
            <p:txBody>
              <a:bodyPr wrap="none" rtlCol="0">
                <a:spAutoFit/>
              </a:bodyPr>
              <a:lstStyle/>
              <a:p>
                <a:r>
                  <a:rPr lang="en-US" altLang="ko-KR" dirty="0" smtClean="0"/>
                  <a:t>Level 3</a:t>
                </a:r>
                <a:endParaRPr lang="ko-KR" altLang="en-US" dirty="0"/>
              </a:p>
            </p:txBody>
          </p:sp>
          <p:sp>
            <p:nvSpPr>
              <p:cNvPr id="9" name="TextBox 8"/>
              <p:cNvSpPr txBox="1"/>
              <p:nvPr/>
            </p:nvSpPr>
            <p:spPr>
              <a:xfrm>
                <a:off x="5796136" y="5672138"/>
                <a:ext cx="1079142" cy="369332"/>
              </a:xfrm>
              <a:prstGeom prst="rect">
                <a:avLst/>
              </a:prstGeom>
              <a:noFill/>
            </p:spPr>
            <p:txBody>
              <a:bodyPr wrap="none" rtlCol="0">
                <a:spAutoFit/>
              </a:bodyPr>
              <a:lstStyle/>
              <a:p>
                <a:r>
                  <a:rPr lang="en-US" altLang="ko-KR" dirty="0" smtClean="0"/>
                  <a:t>Level 4</a:t>
                </a:r>
                <a:endParaRPr lang="ko-KR" altLang="en-US" dirty="0"/>
              </a:p>
            </p:txBody>
          </p:sp>
          <p:sp>
            <p:nvSpPr>
              <p:cNvPr id="10" name="TextBox 9"/>
              <p:cNvSpPr txBox="1"/>
              <p:nvPr/>
            </p:nvSpPr>
            <p:spPr>
              <a:xfrm>
                <a:off x="7380312" y="5672138"/>
                <a:ext cx="1079142" cy="369332"/>
              </a:xfrm>
              <a:prstGeom prst="rect">
                <a:avLst/>
              </a:prstGeom>
              <a:noFill/>
            </p:spPr>
            <p:txBody>
              <a:bodyPr wrap="none" rtlCol="0">
                <a:spAutoFit/>
              </a:bodyPr>
              <a:lstStyle/>
              <a:p>
                <a:r>
                  <a:rPr lang="en-US" altLang="ko-KR" dirty="0" smtClean="0"/>
                  <a:t>Level 5</a:t>
                </a:r>
                <a:endParaRPr lang="ko-KR" altLang="en-US" dirty="0"/>
              </a:p>
            </p:txBody>
          </p:sp>
        </p:grpSp>
        <p:sp>
          <p:nvSpPr>
            <p:cNvPr id="12" name="TextBox 11"/>
            <p:cNvSpPr txBox="1"/>
            <p:nvPr/>
          </p:nvSpPr>
          <p:spPr>
            <a:xfrm>
              <a:off x="8026386" y="5638739"/>
              <a:ext cx="1117614" cy="369332"/>
            </a:xfrm>
            <a:prstGeom prst="rect">
              <a:avLst/>
            </a:prstGeom>
            <a:noFill/>
          </p:spPr>
          <p:txBody>
            <a:bodyPr wrap="none" rtlCol="0">
              <a:spAutoFit/>
            </a:bodyPr>
            <a:lstStyle/>
            <a:p>
              <a:r>
                <a:rPr lang="en-US" altLang="ko-KR" dirty="0" smtClean="0"/>
                <a:t>Finland</a:t>
              </a:r>
              <a:endParaRPr lang="ko-KR" altLang="en-US" dirty="0"/>
            </a:p>
          </p:txBody>
        </p:sp>
        <p:sp>
          <p:nvSpPr>
            <p:cNvPr id="15" name="TextBox 14"/>
            <p:cNvSpPr txBox="1"/>
            <p:nvPr/>
          </p:nvSpPr>
          <p:spPr>
            <a:xfrm>
              <a:off x="8004116" y="4958638"/>
              <a:ext cx="1002197" cy="646331"/>
            </a:xfrm>
            <a:prstGeom prst="rect">
              <a:avLst/>
            </a:prstGeom>
            <a:noFill/>
          </p:spPr>
          <p:txBody>
            <a:bodyPr wrap="none" rtlCol="0">
              <a:spAutoFit/>
            </a:bodyPr>
            <a:lstStyle/>
            <a:p>
              <a:pPr algn="ctr"/>
              <a:r>
                <a:rPr lang="en-US" altLang="ko-KR" dirty="0" smtClean="0"/>
                <a:t>United</a:t>
              </a:r>
            </a:p>
            <a:p>
              <a:pPr algn="ctr"/>
              <a:r>
                <a:rPr lang="en-US" altLang="ko-KR" dirty="0" smtClean="0"/>
                <a:t>State</a:t>
              </a:r>
              <a:endParaRPr lang="ko-KR" altLang="en-US" dirty="0"/>
            </a:p>
          </p:txBody>
        </p:sp>
        <p:sp>
          <p:nvSpPr>
            <p:cNvPr id="16" name="TextBox 15"/>
            <p:cNvSpPr txBox="1"/>
            <p:nvPr/>
          </p:nvSpPr>
          <p:spPr>
            <a:xfrm>
              <a:off x="8047396" y="4589306"/>
              <a:ext cx="915635" cy="369332"/>
            </a:xfrm>
            <a:prstGeom prst="rect">
              <a:avLst/>
            </a:prstGeom>
            <a:noFill/>
          </p:spPr>
          <p:txBody>
            <a:bodyPr wrap="none" rtlCol="0">
              <a:spAutoFit/>
            </a:bodyPr>
            <a:lstStyle/>
            <a:p>
              <a:r>
                <a:rPr lang="en-US" altLang="ko-KR" dirty="0" smtClean="0"/>
                <a:t>Japan</a:t>
              </a:r>
              <a:endParaRPr lang="ko-KR" altLang="en-US" dirty="0"/>
            </a:p>
          </p:txBody>
        </p:sp>
        <p:sp>
          <p:nvSpPr>
            <p:cNvPr id="17" name="TextBox 16"/>
            <p:cNvSpPr txBox="1"/>
            <p:nvPr/>
          </p:nvSpPr>
          <p:spPr>
            <a:xfrm>
              <a:off x="7972965" y="1844824"/>
              <a:ext cx="925253" cy="369332"/>
            </a:xfrm>
            <a:prstGeom prst="rect">
              <a:avLst/>
            </a:prstGeom>
            <a:noFill/>
          </p:spPr>
          <p:txBody>
            <a:bodyPr wrap="none" rtlCol="0">
              <a:spAutoFit/>
            </a:bodyPr>
            <a:lstStyle/>
            <a:p>
              <a:r>
                <a:rPr lang="en-US" altLang="ko-KR" dirty="0" smtClean="0"/>
                <a:t>Korea</a:t>
              </a:r>
              <a:endParaRPr lang="ko-KR" altLang="en-US" dirty="0"/>
            </a:p>
          </p:txBody>
        </p:sp>
      </p:grpSp>
      <p:sp>
        <p:nvSpPr>
          <p:cNvPr id="11" name="TextBox 10"/>
          <p:cNvSpPr txBox="1"/>
          <p:nvPr/>
        </p:nvSpPr>
        <p:spPr>
          <a:xfrm>
            <a:off x="-70294" y="1196752"/>
            <a:ext cx="9144000" cy="923330"/>
          </a:xfrm>
          <a:prstGeom prst="rect">
            <a:avLst/>
          </a:prstGeom>
          <a:noFill/>
        </p:spPr>
        <p:txBody>
          <a:bodyPr wrap="square" rtlCol="0">
            <a:spAutoFit/>
          </a:bodyPr>
          <a:lstStyle/>
          <a:p>
            <a:pPr algn="r"/>
            <a:endParaRPr lang="en-US" altLang="ko-KR" b="1" dirty="0" smtClean="0">
              <a:solidFill>
                <a:schemeClr val="accent6">
                  <a:lumMod val="75000"/>
                </a:schemeClr>
              </a:solidFill>
              <a:latin typeface="Times New Roman" pitchFamily="18" charset="0"/>
              <a:cs typeface="Times New Roman" pitchFamily="18" charset="0"/>
            </a:endParaRPr>
          </a:p>
          <a:p>
            <a:pPr algn="r"/>
            <a:endParaRPr lang="en-US" altLang="ko-KR" b="1" dirty="0">
              <a:solidFill>
                <a:schemeClr val="accent6">
                  <a:lumMod val="75000"/>
                </a:schemeClr>
              </a:solidFill>
              <a:latin typeface="Times New Roman" pitchFamily="18" charset="0"/>
              <a:cs typeface="Times New Roman" pitchFamily="18" charset="0"/>
            </a:endParaRPr>
          </a:p>
          <a:p>
            <a:pPr algn="r"/>
            <a:r>
              <a:rPr lang="en-US" altLang="ko-KR" b="1" dirty="0" smtClean="0">
                <a:solidFill>
                  <a:schemeClr val="accent6">
                    <a:lumMod val="75000"/>
                  </a:schemeClr>
                </a:solidFill>
                <a:latin typeface="Times New Roman" pitchFamily="18" charset="0"/>
                <a:cs typeface="Times New Roman" pitchFamily="18" charset="0"/>
              </a:rPr>
              <a:t>(Unit: Hour / Level )</a:t>
            </a:r>
            <a:endParaRPr lang="ko-KR" altLang="en-US" b="1" dirty="0">
              <a:solidFill>
                <a:schemeClr val="accent6">
                  <a:lumMod val="75000"/>
                </a:schemeClr>
              </a:solidFill>
              <a:latin typeface="Times New Roman" pitchFamily="18" charset="0"/>
              <a:cs typeface="Times New Roman" pitchFamily="18" charset="0"/>
            </a:endParaRPr>
          </a:p>
        </p:txBody>
      </p:sp>
      <p:sp>
        <p:nvSpPr>
          <p:cNvPr id="19" name="TextBox 18"/>
          <p:cNvSpPr txBox="1"/>
          <p:nvPr/>
        </p:nvSpPr>
        <p:spPr>
          <a:xfrm>
            <a:off x="321998" y="6286398"/>
            <a:ext cx="8568955" cy="584775"/>
          </a:xfrm>
          <a:prstGeom prst="rect">
            <a:avLst/>
          </a:prstGeom>
          <a:noFill/>
        </p:spPr>
        <p:txBody>
          <a:bodyPr wrap="square" rtlCol="0">
            <a:spAutoFit/>
          </a:bodyPr>
          <a:lstStyle/>
          <a:p>
            <a:r>
              <a:rPr lang="en-US" altLang="ko-KR" sz="1600" dirty="0" smtClean="0">
                <a:solidFill>
                  <a:schemeClr val="accent6">
                    <a:lumMod val="75000"/>
                  </a:schemeClr>
                </a:solidFill>
                <a:latin typeface="Arial Rounded MT Bold" pitchFamily="34" charset="0"/>
              </a:rPr>
              <a:t>Source:  Park, So-young(2009). “Analysis on political direction of PISA 2006” . </a:t>
            </a:r>
          </a:p>
          <a:p>
            <a:r>
              <a:rPr lang="en-US" altLang="ko-KR" sz="1600" dirty="0">
                <a:solidFill>
                  <a:schemeClr val="accent6">
                    <a:lumMod val="75000"/>
                  </a:schemeClr>
                </a:solidFill>
                <a:latin typeface="Arial Rounded MT Bold" pitchFamily="34" charset="0"/>
              </a:rPr>
              <a:t> </a:t>
            </a:r>
            <a:r>
              <a:rPr lang="en-US" altLang="ko-KR" sz="1600" dirty="0" smtClean="0">
                <a:solidFill>
                  <a:schemeClr val="accent6">
                    <a:lumMod val="75000"/>
                  </a:schemeClr>
                </a:solidFill>
                <a:latin typeface="Arial Rounded MT Bold" pitchFamily="34" charset="0"/>
              </a:rPr>
              <a:t>                Korean Educational Development Institute. </a:t>
            </a:r>
            <a:endParaRPr lang="ko-KR" altLang="en-US" dirty="0">
              <a:solidFill>
                <a:schemeClr val="accent6">
                  <a:lumMod val="75000"/>
                </a:schemeClr>
              </a:solidFill>
              <a:latin typeface="Arial Rounded MT Bold" pitchFamily="34" charset="0"/>
            </a:endParaRPr>
          </a:p>
        </p:txBody>
      </p:sp>
      <p:sp>
        <p:nvSpPr>
          <p:cNvPr id="20" name="Rectangle 2"/>
          <p:cNvSpPr txBox="1">
            <a:spLocks noChangeArrowheads="1"/>
          </p:cNvSpPr>
          <p:nvPr/>
        </p:nvSpPr>
        <p:spPr bwMode="white">
          <a:xfrm>
            <a:off x="-21842" y="1010717"/>
            <a:ext cx="9144000" cy="647700"/>
          </a:xfrm>
          <a:prstGeom prst="rect">
            <a:avLst/>
          </a:prstGeom>
          <a:solidFill>
            <a:srgbClr val="21B374">
              <a:lumMod val="20000"/>
              <a:lumOff val="80000"/>
            </a:srgbClr>
          </a:solidFill>
          <a:ln w="9525">
            <a:noFill/>
            <a:miter lim="800000"/>
            <a:headEnd/>
            <a:tailEnd/>
          </a:ln>
          <a:effectLst/>
        </p:spPr>
        <p:txBody>
          <a:bodyPr anchor="ctr">
            <a:noAutofit/>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lang="en-US" altLang="ko-KR" sz="2400" dirty="0">
                <a:solidFill>
                  <a:schemeClr val="accent6">
                    <a:lumMod val="75000"/>
                  </a:schemeClr>
                </a:solidFill>
                <a:latin typeface="Times New Roman" pitchFamily="18" charset="0"/>
                <a:cs typeface="Times New Roman" pitchFamily="18" charset="0"/>
              </a:rPr>
              <a:t>&lt; Private tutoring hour in Korea according to PISA (Math) </a:t>
            </a:r>
            <a:r>
              <a:rPr lang="en-US" altLang="ko-KR" sz="2400" dirty="0" smtClean="0">
                <a:solidFill>
                  <a:schemeClr val="accent6">
                    <a:lumMod val="75000"/>
                  </a:schemeClr>
                </a:solidFill>
                <a:latin typeface="Times New Roman" pitchFamily="18" charset="0"/>
                <a:cs typeface="Times New Roman" pitchFamily="18" charset="0"/>
              </a:rPr>
              <a:t>&gt;</a:t>
            </a:r>
            <a:endParaRPr lang="en-US" altLang="ko-KR" sz="2400" dirty="0">
              <a:solidFill>
                <a:schemeClr val="accent6">
                  <a:lumMod val="7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26822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표 3"/>
          <p:cNvGraphicFramePr>
            <a:graphicFrameLocks noGrp="1"/>
          </p:cNvGraphicFramePr>
          <p:nvPr>
            <p:extLst>
              <p:ext uri="{D42A27DB-BD31-4B8C-83A1-F6EECF244321}">
                <p14:modId xmlns="" xmlns:p14="http://schemas.microsoft.com/office/powerpoint/2010/main" val="4045418783"/>
              </p:ext>
            </p:extLst>
          </p:nvPr>
        </p:nvGraphicFramePr>
        <p:xfrm>
          <a:off x="5359" y="4740754"/>
          <a:ext cx="9045872" cy="1376680"/>
        </p:xfrm>
        <a:graphic>
          <a:graphicData uri="http://schemas.openxmlformats.org/drawingml/2006/table">
            <a:tbl>
              <a:tblPr firstRow="1" bandRow="1">
                <a:tableStyleId>{5C22544A-7EE6-4342-B048-85BDC9FD1C3A}</a:tableStyleId>
              </a:tblPr>
              <a:tblGrid>
                <a:gridCol w="1052984"/>
                <a:gridCol w="1008112"/>
                <a:gridCol w="1152128"/>
                <a:gridCol w="1656184"/>
                <a:gridCol w="1440160"/>
                <a:gridCol w="1440160"/>
                <a:gridCol w="1296144"/>
              </a:tblGrid>
              <a:tr h="504056">
                <a:tc>
                  <a:txBody>
                    <a:bodyPr/>
                    <a:lstStyle/>
                    <a:p>
                      <a:pPr algn="ctr" latinLnBrk="1"/>
                      <a:endParaRPr lang="ko-KR" altLang="en-US" sz="1500" baseline="0" dirty="0">
                        <a:solidFill>
                          <a:schemeClr val="accent2">
                            <a:lumMod val="50000"/>
                          </a:schemeClr>
                        </a:solidFill>
                        <a:latin typeface="Arial Rounded MT Bold" pitchFamily="34" charset="0"/>
                      </a:endParaRP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Total</a:t>
                      </a:r>
                      <a:endParaRPr lang="ko-KR" altLang="en-US" sz="1500" b="0" baseline="0" dirty="0">
                        <a:solidFill>
                          <a:schemeClr val="accent2">
                            <a:lumMod val="50000"/>
                          </a:schemeClr>
                        </a:solidFill>
                        <a:latin typeface="Arial Black" pitchFamily="34" charset="0"/>
                      </a:endParaRP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Financial</a:t>
                      </a:r>
                    </a:p>
                    <a:p>
                      <a:pPr algn="ctr" latinLnBrk="1"/>
                      <a:r>
                        <a:rPr lang="en-US" altLang="ko-KR" sz="1500" b="0" baseline="0" dirty="0" smtClean="0">
                          <a:solidFill>
                            <a:schemeClr val="accent2">
                              <a:lumMod val="50000"/>
                            </a:schemeClr>
                          </a:solidFill>
                          <a:latin typeface="Arial Black" pitchFamily="34" charset="0"/>
                        </a:rPr>
                        <a:t>Vitality</a:t>
                      </a:r>
                      <a:endParaRPr lang="ko-KR" altLang="en-US" sz="1500" b="0" baseline="0" dirty="0">
                        <a:solidFill>
                          <a:schemeClr val="accent2">
                            <a:lumMod val="50000"/>
                          </a:schemeClr>
                        </a:solidFill>
                        <a:latin typeface="Arial Black" pitchFamily="34" charset="0"/>
                      </a:endParaRP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Financial</a:t>
                      </a:r>
                    </a:p>
                    <a:p>
                      <a:pPr algn="ctr" latinLnBrk="1"/>
                      <a:r>
                        <a:rPr lang="en-US" altLang="ko-KR" sz="1500" b="0" baseline="0" dirty="0" smtClean="0">
                          <a:solidFill>
                            <a:schemeClr val="accent2">
                              <a:lumMod val="50000"/>
                            </a:schemeClr>
                          </a:solidFill>
                          <a:latin typeface="Arial Black" pitchFamily="34" charset="0"/>
                        </a:rPr>
                        <a:t>Sustainability</a:t>
                      </a: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Welfare</a:t>
                      </a:r>
                    </a:p>
                    <a:p>
                      <a:pPr algn="ctr" latinLnBrk="1"/>
                      <a:r>
                        <a:rPr lang="en-US" altLang="ko-KR" sz="1500" b="0" baseline="0" dirty="0" smtClean="0">
                          <a:solidFill>
                            <a:schemeClr val="accent2">
                              <a:lumMod val="50000"/>
                            </a:schemeClr>
                          </a:solidFill>
                          <a:latin typeface="Arial Black" pitchFamily="34" charset="0"/>
                        </a:rPr>
                        <a:t>Satisfaction</a:t>
                      </a: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Welfare</a:t>
                      </a:r>
                    </a:p>
                    <a:p>
                      <a:pPr algn="ctr" latinLnBrk="1"/>
                      <a:r>
                        <a:rPr lang="en-US" altLang="ko-KR" sz="1500" b="0" baseline="0" dirty="0" smtClean="0">
                          <a:solidFill>
                            <a:schemeClr val="accent2">
                              <a:lumMod val="50000"/>
                            </a:schemeClr>
                          </a:solidFill>
                          <a:latin typeface="Arial Black" pitchFamily="34" charset="0"/>
                        </a:rPr>
                        <a:t>Satisfaction</a:t>
                      </a:r>
                    </a:p>
                  </a:txBody>
                  <a:tcPr anchor="ctr"/>
                </a:tc>
                <a:tc>
                  <a:txBody>
                    <a:bodyPr/>
                    <a:lstStyle/>
                    <a:p>
                      <a:pPr algn="ctr" latinLnBrk="1"/>
                      <a:r>
                        <a:rPr lang="en-US" altLang="ko-KR" sz="1500" b="0" baseline="0" dirty="0" smtClean="0">
                          <a:solidFill>
                            <a:schemeClr val="accent2">
                              <a:lumMod val="50000"/>
                            </a:schemeClr>
                          </a:solidFill>
                          <a:latin typeface="Arial Black" pitchFamily="34" charset="0"/>
                        </a:rPr>
                        <a:t>National</a:t>
                      </a:r>
                    </a:p>
                    <a:p>
                      <a:pPr algn="ctr" latinLnBrk="1"/>
                      <a:r>
                        <a:rPr lang="en-US" altLang="ko-KR" sz="1500" b="0" baseline="0" dirty="0" smtClean="0">
                          <a:solidFill>
                            <a:schemeClr val="accent2">
                              <a:lumMod val="50000"/>
                            </a:schemeClr>
                          </a:solidFill>
                          <a:latin typeface="Arial Black" pitchFamily="34" charset="0"/>
                        </a:rPr>
                        <a:t>Happiness</a:t>
                      </a:r>
                    </a:p>
                  </a:txBody>
                  <a:tcPr anchor="ctr"/>
                </a:tc>
              </a:tr>
              <a:tr h="243448">
                <a:tc>
                  <a:txBody>
                    <a:bodyPr/>
                    <a:lstStyle/>
                    <a:p>
                      <a:pPr algn="ctr" latinLnBrk="1"/>
                      <a:r>
                        <a:rPr lang="en-US" altLang="ko-KR" sz="1200" dirty="0" smtClean="0">
                          <a:latin typeface="Arial Black" pitchFamily="34" charset="0"/>
                        </a:rPr>
                        <a:t>OECD</a:t>
                      </a:r>
                      <a:r>
                        <a:rPr lang="en-US" altLang="ko-KR" sz="1200" baseline="0" dirty="0" smtClean="0">
                          <a:latin typeface="Arial Black" pitchFamily="34" charset="0"/>
                        </a:rPr>
                        <a:t> Average</a:t>
                      </a:r>
                      <a:endParaRPr lang="ko-KR" altLang="en-US" sz="1200" dirty="0">
                        <a:latin typeface="Arial Black" pitchFamily="34" charset="0"/>
                      </a:endParaRPr>
                    </a:p>
                  </a:txBody>
                  <a:tcPr anchor="ctr"/>
                </a:tc>
                <a:tc>
                  <a:txBody>
                    <a:bodyPr/>
                    <a:lstStyle/>
                    <a:p>
                      <a:pPr algn="ctr" latinLnBrk="1"/>
                      <a:r>
                        <a:rPr lang="en-US" altLang="ko-KR" sz="1400" dirty="0" smtClean="0">
                          <a:latin typeface="Arial Rounded MT Bold" pitchFamily="34" charset="0"/>
                        </a:rPr>
                        <a:t>0.586</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0.535</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0.612</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0.608</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0.578</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0.593</a:t>
                      </a:r>
                      <a:endParaRPr lang="ko-KR" altLang="en-US" sz="1400" dirty="0">
                        <a:latin typeface="Arial Rounded MT Bold" pitchFamily="34" charset="0"/>
                      </a:endParaRPr>
                    </a:p>
                  </a:txBody>
                  <a:tcPr anchor="ctr"/>
                </a:tc>
              </a:tr>
              <a:tr h="370840">
                <a:tc>
                  <a:txBody>
                    <a:bodyPr/>
                    <a:lstStyle/>
                    <a:p>
                      <a:pPr algn="ctr" latinLnBrk="1"/>
                      <a:r>
                        <a:rPr lang="en-US" altLang="ko-KR" sz="1200" dirty="0" smtClean="0">
                          <a:latin typeface="Arial Black" pitchFamily="34" charset="0"/>
                        </a:rPr>
                        <a:t>Korea</a:t>
                      </a:r>
                      <a:endParaRPr lang="ko-KR" altLang="en-US" sz="1200" dirty="0">
                        <a:latin typeface="Arial Black" pitchFamily="34" charset="0"/>
                      </a:endParaRPr>
                    </a:p>
                  </a:txBody>
                  <a:tcPr anchor="ctr"/>
                </a:tc>
                <a:tc>
                  <a:txBody>
                    <a:bodyPr/>
                    <a:lstStyle/>
                    <a:p>
                      <a:pPr algn="ctr" latinLnBrk="1"/>
                      <a:r>
                        <a:rPr lang="en-US" altLang="ko-KR" sz="1400" dirty="0" smtClean="0">
                          <a:latin typeface="Arial Rounded MT Bold" pitchFamily="34" charset="0"/>
                        </a:rPr>
                        <a:t>0.499(26)</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0.575(12)</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0.775(4)</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0.593(17)</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0.363(28)</a:t>
                      </a:r>
                      <a:endParaRPr lang="ko-KR" altLang="en-US" sz="1400" dirty="0">
                        <a:latin typeface="Arial Rounded MT Bold" pitchFamily="34" charset="0"/>
                      </a:endParaRPr>
                    </a:p>
                  </a:txBody>
                  <a:tcPr anchor="ctr"/>
                </a:tc>
                <a:tc>
                  <a:txBody>
                    <a:bodyPr/>
                    <a:lstStyle/>
                    <a:p>
                      <a:pPr algn="ctr" latinLnBrk="1"/>
                      <a:r>
                        <a:rPr lang="en-US" altLang="ko-KR" sz="1400" dirty="0" smtClean="0">
                          <a:latin typeface="Arial Rounded MT Bold" pitchFamily="34" charset="0"/>
                        </a:rPr>
                        <a:t>0.190(29)</a:t>
                      </a:r>
                      <a:endParaRPr lang="ko-KR" altLang="en-US" sz="1400" dirty="0">
                        <a:latin typeface="Arial Rounded MT Bold" pitchFamily="34" charset="0"/>
                      </a:endParaRPr>
                    </a:p>
                  </a:txBody>
                  <a:tcPr anchor="ctr"/>
                </a:tc>
              </a:tr>
            </a:tbl>
          </a:graphicData>
        </a:graphic>
      </p:graphicFrame>
      <p:grpSp>
        <p:nvGrpSpPr>
          <p:cNvPr id="6" name="그룹 5"/>
          <p:cNvGrpSpPr/>
          <p:nvPr/>
        </p:nvGrpSpPr>
        <p:grpSpPr>
          <a:xfrm>
            <a:off x="2205653" y="0"/>
            <a:ext cx="6938346" cy="4581128"/>
            <a:chOff x="1137105" y="494532"/>
            <a:chExt cx="7040666" cy="4567408"/>
          </a:xfrm>
        </p:grpSpPr>
        <p:pic>
          <p:nvPicPr>
            <p:cNvPr id="6553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37105" y="494532"/>
              <a:ext cx="7040666" cy="45674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748032" y="1604211"/>
              <a:ext cx="1142578" cy="424401"/>
            </a:xfrm>
            <a:prstGeom prst="rect">
              <a:avLst/>
            </a:prstGeom>
            <a:noFill/>
          </p:spPr>
          <p:txBody>
            <a:bodyPr wrap="none" rtlCol="0">
              <a:spAutoFit/>
            </a:bodyPr>
            <a:lstStyle/>
            <a:p>
              <a:r>
                <a:rPr lang="en-US" altLang="ko-KR" sz="1200" b="1" dirty="0" smtClean="0">
                  <a:latin typeface="Lucida Console" pitchFamily="49" charset="0"/>
                </a:rPr>
                <a:t>Financial </a:t>
              </a:r>
            </a:p>
            <a:p>
              <a:r>
                <a:rPr lang="en-US" altLang="ko-KR" sz="1200" b="1" dirty="0" smtClean="0">
                  <a:latin typeface="Lucida Console" pitchFamily="49" charset="0"/>
                </a:rPr>
                <a:t>Sustainability</a:t>
              </a:r>
              <a:endParaRPr lang="ko-KR" altLang="en-US" sz="1200" b="1" dirty="0">
                <a:latin typeface="Lucida Console" pitchFamily="49" charset="0"/>
              </a:endParaRPr>
            </a:p>
          </p:txBody>
        </p:sp>
        <p:sp>
          <p:nvSpPr>
            <p:cNvPr id="7" name="TextBox 6"/>
            <p:cNvSpPr txBox="1"/>
            <p:nvPr/>
          </p:nvSpPr>
          <p:spPr>
            <a:xfrm>
              <a:off x="1137105" y="1804627"/>
              <a:ext cx="785214" cy="424401"/>
            </a:xfrm>
            <a:prstGeom prst="rect">
              <a:avLst/>
            </a:prstGeom>
            <a:noFill/>
          </p:spPr>
          <p:txBody>
            <a:bodyPr wrap="none" rtlCol="0">
              <a:spAutoFit/>
            </a:bodyPr>
            <a:lstStyle/>
            <a:p>
              <a:r>
                <a:rPr lang="en-US" altLang="ko-KR" sz="1200" b="1" dirty="0" smtClean="0">
                  <a:latin typeface="Lucida Console" pitchFamily="49" charset="0"/>
                </a:rPr>
                <a:t>National</a:t>
              </a:r>
            </a:p>
            <a:p>
              <a:r>
                <a:rPr lang="en-US" altLang="ko-KR" sz="1200" b="1" dirty="0" smtClean="0">
                  <a:latin typeface="Lucida Console" pitchFamily="49" charset="0"/>
                </a:rPr>
                <a:t>Happiness</a:t>
              </a:r>
              <a:endParaRPr lang="ko-KR" altLang="en-US" sz="1200" b="1" dirty="0">
                <a:latin typeface="Lucida Console" pitchFamily="49" charset="0"/>
              </a:endParaRPr>
            </a:p>
          </p:txBody>
        </p:sp>
        <p:sp>
          <p:nvSpPr>
            <p:cNvPr id="8" name="TextBox 7"/>
            <p:cNvSpPr txBox="1"/>
            <p:nvPr/>
          </p:nvSpPr>
          <p:spPr>
            <a:xfrm>
              <a:off x="3882846" y="860713"/>
              <a:ext cx="856687" cy="424401"/>
            </a:xfrm>
            <a:prstGeom prst="rect">
              <a:avLst/>
            </a:prstGeom>
            <a:noFill/>
          </p:spPr>
          <p:txBody>
            <a:bodyPr wrap="none" rtlCol="0">
              <a:spAutoFit/>
            </a:bodyPr>
            <a:lstStyle/>
            <a:p>
              <a:r>
                <a:rPr lang="en-US" altLang="ko-KR" sz="1200" b="1" dirty="0" smtClean="0">
                  <a:latin typeface="Lucida Console" pitchFamily="49" charset="0"/>
                </a:rPr>
                <a:t>Financial </a:t>
              </a:r>
            </a:p>
            <a:p>
              <a:r>
                <a:rPr lang="en-US" altLang="ko-KR" sz="1200" b="1" dirty="0" smtClean="0">
                  <a:latin typeface="Lucida Console" pitchFamily="49" charset="0"/>
                </a:rPr>
                <a:t>Vitality</a:t>
              </a:r>
              <a:endParaRPr lang="ko-KR" altLang="en-US" sz="1200" b="1" dirty="0">
                <a:latin typeface="Lucida Console" pitchFamily="49" charset="0"/>
              </a:endParaRPr>
            </a:p>
          </p:txBody>
        </p:sp>
        <p:sp>
          <p:nvSpPr>
            <p:cNvPr id="10" name="TextBox 9"/>
            <p:cNvSpPr txBox="1"/>
            <p:nvPr/>
          </p:nvSpPr>
          <p:spPr>
            <a:xfrm>
              <a:off x="5748021" y="4623415"/>
              <a:ext cx="642269" cy="424401"/>
            </a:xfrm>
            <a:prstGeom prst="rect">
              <a:avLst/>
            </a:prstGeom>
            <a:noFill/>
          </p:spPr>
          <p:txBody>
            <a:bodyPr wrap="none" rtlCol="0">
              <a:spAutoFit/>
            </a:bodyPr>
            <a:lstStyle/>
            <a:p>
              <a:r>
                <a:rPr lang="en-US" altLang="ko-KR" sz="1200" b="1" dirty="0" smtClean="0">
                  <a:latin typeface="Lucida Console" pitchFamily="49" charset="0"/>
                </a:rPr>
                <a:t>Welfare</a:t>
              </a:r>
            </a:p>
            <a:p>
              <a:r>
                <a:rPr lang="en-US" altLang="ko-KR" sz="1200" b="1" dirty="0" smtClean="0">
                  <a:latin typeface="Lucida Console" pitchFamily="49" charset="0"/>
                </a:rPr>
                <a:t>Supply</a:t>
              </a:r>
              <a:endParaRPr lang="ko-KR" altLang="en-US" sz="1200" b="1" dirty="0">
                <a:latin typeface="Lucida Console" pitchFamily="49" charset="0"/>
              </a:endParaRPr>
            </a:p>
          </p:txBody>
        </p:sp>
        <p:sp>
          <p:nvSpPr>
            <p:cNvPr id="9" name="TextBox 8"/>
            <p:cNvSpPr txBox="1"/>
            <p:nvPr/>
          </p:nvSpPr>
          <p:spPr>
            <a:xfrm>
              <a:off x="2204195" y="4623414"/>
              <a:ext cx="999633" cy="424401"/>
            </a:xfrm>
            <a:prstGeom prst="rect">
              <a:avLst/>
            </a:prstGeom>
            <a:noFill/>
          </p:spPr>
          <p:txBody>
            <a:bodyPr wrap="none" rtlCol="0">
              <a:spAutoFit/>
            </a:bodyPr>
            <a:lstStyle/>
            <a:p>
              <a:r>
                <a:rPr lang="en-US" altLang="ko-KR" sz="1200" b="1" dirty="0" smtClean="0">
                  <a:latin typeface="Lucida Console" pitchFamily="49" charset="0"/>
                </a:rPr>
                <a:t>Welfare</a:t>
              </a:r>
            </a:p>
            <a:p>
              <a:r>
                <a:rPr lang="en-US" altLang="ko-KR" sz="1200" b="1" dirty="0" smtClean="0">
                  <a:latin typeface="Lucida Console" pitchFamily="49" charset="0"/>
                </a:rPr>
                <a:t>Satisfaction</a:t>
              </a:r>
              <a:endParaRPr lang="ko-KR" altLang="en-US" sz="1200" b="1" dirty="0">
                <a:latin typeface="Lucida Console" pitchFamily="49" charset="0"/>
              </a:endParaRPr>
            </a:p>
          </p:txBody>
        </p:sp>
      </p:grpSp>
      <p:sp>
        <p:nvSpPr>
          <p:cNvPr id="11" name="TextBox 10"/>
          <p:cNvSpPr txBox="1"/>
          <p:nvPr/>
        </p:nvSpPr>
        <p:spPr>
          <a:xfrm>
            <a:off x="-40082" y="6117434"/>
            <a:ext cx="9174460" cy="830997"/>
          </a:xfrm>
          <a:prstGeom prst="rect">
            <a:avLst/>
          </a:prstGeom>
          <a:noFill/>
        </p:spPr>
        <p:txBody>
          <a:bodyPr wrap="square" rtlCol="0">
            <a:spAutoFit/>
          </a:bodyPr>
          <a:lstStyle/>
          <a:p>
            <a:r>
              <a:rPr lang="en-US" altLang="ko-KR" sz="1600" dirty="0" smtClean="0">
                <a:solidFill>
                  <a:schemeClr val="accent2">
                    <a:lumMod val="50000"/>
                  </a:schemeClr>
                </a:solidFill>
                <a:latin typeface="Arial Rounded MT Bold" pitchFamily="34" charset="0"/>
              </a:rPr>
              <a:t>Source: Kim, Young-ha., et al(2011). “A Comparative study on Welfare Index of OECD      </a:t>
            </a:r>
          </a:p>
          <a:p>
            <a:r>
              <a:rPr lang="en-US" altLang="ko-KR" sz="1600" dirty="0">
                <a:solidFill>
                  <a:schemeClr val="accent2">
                    <a:lumMod val="50000"/>
                  </a:schemeClr>
                </a:solidFill>
                <a:latin typeface="Arial Rounded MT Bold" pitchFamily="34" charset="0"/>
              </a:rPr>
              <a:t> </a:t>
            </a:r>
            <a:r>
              <a:rPr lang="en-US" altLang="ko-KR" sz="1600" dirty="0" smtClean="0">
                <a:solidFill>
                  <a:schemeClr val="accent2">
                    <a:lumMod val="50000"/>
                  </a:schemeClr>
                </a:solidFill>
                <a:latin typeface="Arial Rounded MT Bold" pitchFamily="34" charset="0"/>
              </a:rPr>
              <a:t>               Countries: KCWA(KIHASA-</a:t>
            </a:r>
            <a:r>
              <a:rPr lang="en-US" altLang="ko-KR" sz="1600" dirty="0" err="1" smtClean="0">
                <a:solidFill>
                  <a:schemeClr val="accent2">
                    <a:lumMod val="50000"/>
                  </a:schemeClr>
                </a:solidFill>
                <a:latin typeface="Arial Rounded MT Bold" pitchFamily="34" charset="0"/>
              </a:rPr>
              <a:t>Chosun</a:t>
            </a:r>
            <a:r>
              <a:rPr lang="en-US" altLang="ko-KR" sz="1600" dirty="0" smtClean="0">
                <a:solidFill>
                  <a:schemeClr val="accent2">
                    <a:lumMod val="50000"/>
                  </a:schemeClr>
                </a:solidFill>
                <a:latin typeface="Arial Rounded MT Bold" pitchFamily="34" charset="0"/>
              </a:rPr>
              <a:t> </a:t>
            </a:r>
            <a:r>
              <a:rPr lang="en-US" altLang="ko-KR" sz="1600" dirty="0">
                <a:solidFill>
                  <a:schemeClr val="accent2">
                    <a:lumMod val="50000"/>
                  </a:schemeClr>
                </a:solidFill>
                <a:latin typeface="Arial Rounded MT Bold" pitchFamily="34" charset="0"/>
              </a:rPr>
              <a:t>Welfare </a:t>
            </a:r>
            <a:r>
              <a:rPr lang="en-US" altLang="ko-KR" sz="1600" dirty="0" smtClean="0">
                <a:solidFill>
                  <a:schemeClr val="accent2">
                    <a:lumMod val="50000"/>
                  </a:schemeClr>
                </a:solidFill>
                <a:latin typeface="Arial Rounded MT Bold" pitchFamily="34" charset="0"/>
              </a:rPr>
              <a:t>Index 2011)”. </a:t>
            </a:r>
          </a:p>
          <a:p>
            <a:r>
              <a:rPr lang="en-US" altLang="ko-KR" sz="1600" dirty="0">
                <a:solidFill>
                  <a:schemeClr val="accent2">
                    <a:lumMod val="50000"/>
                  </a:schemeClr>
                </a:solidFill>
                <a:latin typeface="Arial Rounded MT Bold" pitchFamily="34" charset="0"/>
              </a:rPr>
              <a:t> </a:t>
            </a:r>
            <a:r>
              <a:rPr lang="en-US" altLang="ko-KR" sz="1600" dirty="0" smtClean="0">
                <a:solidFill>
                  <a:schemeClr val="accent2">
                    <a:lumMod val="50000"/>
                  </a:schemeClr>
                </a:solidFill>
                <a:latin typeface="Arial Rounded MT Bold" pitchFamily="34" charset="0"/>
              </a:rPr>
              <a:t>               Korea Institute for Health and Social Affairs.</a:t>
            </a:r>
            <a:endParaRPr lang="ko-KR" altLang="en-US" dirty="0">
              <a:solidFill>
                <a:schemeClr val="accent2">
                  <a:lumMod val="50000"/>
                </a:schemeClr>
              </a:solidFill>
              <a:latin typeface="Arial Rounded MT Bold" pitchFamily="34" charset="0"/>
            </a:endParaRPr>
          </a:p>
        </p:txBody>
      </p:sp>
      <p:sp>
        <p:nvSpPr>
          <p:cNvPr id="14" name="Rectangle 2"/>
          <p:cNvSpPr txBox="1">
            <a:spLocks noChangeArrowheads="1"/>
          </p:cNvSpPr>
          <p:nvPr/>
        </p:nvSpPr>
        <p:spPr bwMode="white">
          <a:xfrm>
            <a:off x="5359" y="2996456"/>
            <a:ext cx="2597841" cy="864096"/>
          </a:xfrm>
          <a:prstGeom prst="rect">
            <a:avLst/>
          </a:prstGeom>
          <a:solidFill>
            <a:srgbClr val="21B374">
              <a:lumMod val="20000"/>
              <a:lumOff val="80000"/>
            </a:srgbClr>
          </a:solidFill>
          <a:ln w="9525">
            <a:noFill/>
            <a:miter lim="800000"/>
            <a:headEnd/>
            <a:tailEnd/>
          </a:ln>
          <a:effectLst/>
        </p:spPr>
        <p:txBody>
          <a:bodyPr anchor="ctr">
            <a:noAutofit/>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r>
              <a:rPr lang="en-US" altLang="ko-KR" sz="2400" dirty="0" smtClean="0">
                <a:solidFill>
                  <a:schemeClr val="accent6">
                    <a:lumMod val="75000"/>
                  </a:schemeClr>
                </a:solidFill>
                <a:latin typeface="Times New Roman" pitchFamily="18" charset="0"/>
                <a:cs typeface="Times New Roman" pitchFamily="18" charset="0"/>
              </a:rPr>
              <a:t>&lt; </a:t>
            </a:r>
            <a:r>
              <a:rPr lang="en-US" altLang="ko-KR" sz="2400" dirty="0">
                <a:solidFill>
                  <a:schemeClr val="accent6">
                    <a:lumMod val="75000"/>
                  </a:schemeClr>
                </a:solidFill>
                <a:latin typeface="Times New Roman" pitchFamily="18" charset="0"/>
                <a:cs typeface="Times New Roman" pitchFamily="18" charset="0"/>
              </a:rPr>
              <a:t>Welfare Index </a:t>
            </a:r>
          </a:p>
          <a:p>
            <a:r>
              <a:rPr lang="en-US" altLang="ko-KR" sz="2400" dirty="0">
                <a:solidFill>
                  <a:schemeClr val="accent6">
                    <a:lumMod val="75000"/>
                  </a:schemeClr>
                </a:solidFill>
                <a:latin typeface="Times New Roman" pitchFamily="18" charset="0"/>
                <a:cs typeface="Times New Roman" pitchFamily="18" charset="0"/>
              </a:rPr>
              <a:t>(KCWA) 2011 </a:t>
            </a:r>
          </a:p>
        </p:txBody>
      </p:sp>
    </p:spTree>
    <p:extLst>
      <p:ext uri="{BB962C8B-B14F-4D97-AF65-F5344CB8AC3E}">
        <p14:creationId xmlns="" xmlns:p14="http://schemas.microsoft.com/office/powerpoint/2010/main" val="378053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0" y="2674888"/>
            <a:ext cx="9144000" cy="1658937"/>
          </a:xfrm>
          <a:prstGeom prst="rect">
            <a:avLst/>
          </a:prstGeom>
          <a:noFill/>
          <a:ln>
            <a:noFill/>
          </a:ln>
          <a:effectLst>
            <a:outerShdw dist="28398" dir="14606097" algn="ctr" rotWithShape="0">
              <a:srgbClr val="C0C0C0"/>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0000" anchor="ctr"/>
          <a:lstStyle/>
          <a:p>
            <a:pPr algn="ctr"/>
            <a:r>
              <a:rPr kumimoji="0" lang="en-US" altLang="ko-KR" sz="4800" dirty="0" smtClean="0">
                <a:solidFill>
                  <a:schemeClr val="accent2">
                    <a:lumMod val="50000"/>
                  </a:schemeClr>
                </a:solidFill>
                <a:latin typeface="Arial Black" pitchFamily="34" charset="0"/>
                <a:ea typeface="HY헤드라인M" pitchFamily="18" charset="-127"/>
                <a:cs typeface="Arial" charset="0"/>
              </a:rPr>
              <a:t>3. The Education Policy</a:t>
            </a:r>
          </a:p>
          <a:p>
            <a:pPr algn="ctr"/>
            <a:r>
              <a:rPr kumimoji="0" lang="en-US" altLang="ko-KR" sz="4800" dirty="0" smtClean="0">
                <a:solidFill>
                  <a:schemeClr val="accent2">
                    <a:lumMod val="50000"/>
                  </a:schemeClr>
                </a:solidFill>
                <a:latin typeface="Arial Black" pitchFamily="34" charset="0"/>
                <a:ea typeface="HY헤드라인M" pitchFamily="18" charset="-127"/>
                <a:cs typeface="Arial" charset="0"/>
              </a:rPr>
              <a:t>for </a:t>
            </a:r>
            <a:r>
              <a:rPr kumimoji="0" lang="en-US" altLang="ko-KR" sz="4800" dirty="0">
                <a:solidFill>
                  <a:schemeClr val="accent2">
                    <a:lumMod val="50000"/>
                  </a:schemeClr>
                </a:solidFill>
                <a:latin typeface="Arial Black" pitchFamily="34" charset="0"/>
                <a:ea typeface="HY헤드라인M" pitchFamily="18" charset="-127"/>
                <a:cs typeface="Arial" charset="0"/>
              </a:rPr>
              <a:t>Creativity in Schools</a:t>
            </a:r>
            <a:endParaRPr kumimoji="0" lang="ko-KR" altLang="en-US" sz="4800" dirty="0">
              <a:solidFill>
                <a:schemeClr val="accent2">
                  <a:lumMod val="50000"/>
                </a:schemeClr>
              </a:solidFill>
              <a:latin typeface="Arial Black" pitchFamily="34" charset="0"/>
              <a:ea typeface="HY헤드라인M" pitchFamily="18" charset="-127"/>
              <a:cs typeface="Arial" charset="0"/>
            </a:endParaRPr>
          </a:p>
          <a:p>
            <a:pPr algn="ctr"/>
            <a:r>
              <a:rPr lang="en-US" altLang="ko-KR" sz="4800" b="1" dirty="0" smtClean="0">
                <a:solidFill>
                  <a:srgbClr val="000066"/>
                </a:solidFill>
                <a:latin typeface="Arial" charset="0"/>
              </a:rPr>
              <a:t> </a:t>
            </a:r>
            <a:endParaRPr lang="en-US" altLang="ko-KR" sz="4800" b="1" dirty="0">
              <a:solidFill>
                <a:srgbClr val="000066"/>
              </a:solidFill>
              <a:latin typeface="Arial" charset="0"/>
            </a:endParaRPr>
          </a:p>
        </p:txBody>
      </p:sp>
      <p:sp>
        <p:nvSpPr>
          <p:cNvPr id="2" name="TextBox 1"/>
          <p:cNvSpPr txBox="1"/>
          <p:nvPr/>
        </p:nvSpPr>
        <p:spPr>
          <a:xfrm>
            <a:off x="2483768" y="4365104"/>
            <a:ext cx="184731" cy="369332"/>
          </a:xfrm>
          <a:prstGeom prst="rect">
            <a:avLst/>
          </a:prstGeom>
          <a:noFill/>
        </p:spPr>
        <p:txBody>
          <a:bodyPr wrap="none" rtlCol="0">
            <a:spAutoFit/>
          </a:bodyPr>
          <a:lstStyle/>
          <a:p>
            <a:endParaRPr lang="ko-KR" altLang="en-US" dirty="0">
              <a:solidFill>
                <a:srgbClr val="000000"/>
              </a:solidFill>
            </a:endParaRPr>
          </a:p>
        </p:txBody>
      </p:sp>
    </p:spTree>
    <p:extLst>
      <p:ext uri="{BB962C8B-B14F-4D97-AF65-F5344CB8AC3E}">
        <p14:creationId xmlns="" xmlns:p14="http://schemas.microsoft.com/office/powerpoint/2010/main" val="4275917254"/>
      </p:ext>
    </p:extLst>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1" name="Oval 37"/>
          <p:cNvSpPr>
            <a:spLocks noChangeArrowheads="1"/>
          </p:cNvSpPr>
          <p:nvPr/>
        </p:nvSpPr>
        <p:spPr bwMode="auto">
          <a:xfrm>
            <a:off x="981075" y="3432175"/>
            <a:ext cx="817563" cy="911225"/>
          </a:xfrm>
          <a:prstGeom prst="ellipse">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pPr algn="ctr"/>
            <a:endParaRPr lang="ko-KR" altLang="ko-KR" sz="1100">
              <a:solidFill>
                <a:srgbClr val="2B166E"/>
              </a:solidFill>
              <a:latin typeface="HY울릉도B" pitchFamily="18" charset="-127"/>
              <a:ea typeface="HY울릉도B" pitchFamily="18" charset="-127"/>
              <a:sym typeface="Wingdings" pitchFamily="2" charset="2"/>
            </a:endParaRPr>
          </a:p>
        </p:txBody>
      </p:sp>
      <p:graphicFrame>
        <p:nvGraphicFramePr>
          <p:cNvPr id="65584" name="Group 48"/>
          <p:cNvGraphicFramePr>
            <a:graphicFrameLocks noGrp="1"/>
          </p:cNvGraphicFramePr>
          <p:nvPr>
            <p:extLst>
              <p:ext uri="{D42A27DB-BD31-4B8C-83A1-F6EECF244321}">
                <p14:modId xmlns="" xmlns:p14="http://schemas.microsoft.com/office/powerpoint/2010/main" val="1477210351"/>
              </p:ext>
            </p:extLst>
          </p:nvPr>
        </p:nvGraphicFramePr>
        <p:xfrm>
          <a:off x="107504" y="2390013"/>
          <a:ext cx="9003208" cy="3858006"/>
        </p:xfrm>
        <a:graphic>
          <a:graphicData uri="http://schemas.openxmlformats.org/drawingml/2006/table">
            <a:tbl>
              <a:tblPr/>
              <a:tblGrid>
                <a:gridCol w="1944216"/>
                <a:gridCol w="7058992"/>
              </a:tblGrid>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Curriculum</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Direction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Korean</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Strengthen writing </a:t>
                      </a: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skills </a:t>
                      </a: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and integrated language ability</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Mathematics</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Heighten reasoning and problem-solving skills</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581025">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Science</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Develop scientific skills and knowledge linked with everyday life</a:t>
                      </a:r>
                    </a:p>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Improve comprehensive educational approach that integrates art      with STEM</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English</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Strengthen speaking &amp; listening-centered communicative competence  </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Social · Moral</a:t>
                      </a: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Studies</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Worldview · national identity · occupational view</a:t>
                      </a:r>
                    </a:p>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Theme-centered integrated education</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defRPr/>
                      </a:pP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Sports</a:t>
                      </a:r>
                      <a:r>
                        <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 </a:t>
                      </a:r>
                      <a:r>
                        <a:rPr kumimoji="0" lang="en-US" altLang="ko-KR"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 Arts</a:t>
                      </a:r>
                      <a:endParaRPr kumimoji="0" lang="ko-KR" altLang="en-US" sz="14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285750" marR="0" lvl="0" indent="-285750" algn="just"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en-US" altLang="ko-KR"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rPr>
                        <a:t>Physical activities &amp; expression-centered </a:t>
                      </a:r>
                      <a:endParaRPr kumimoji="0" lang="ko-KR" altLang="en-US" sz="1300" b="1" i="0" u="none" strike="noStrike" cap="none" normalizeH="0" baseline="0" dirty="0" smtClean="0">
                        <a:ln>
                          <a:noFill/>
                        </a:ln>
                        <a:solidFill>
                          <a:schemeClr val="tx1"/>
                        </a:solidFill>
                        <a:effectLst/>
                        <a:latin typeface="Verdana" pitchFamily="34" charset="0"/>
                        <a:ea typeface="굴림" pitchFamily="50" charset="-127"/>
                        <a:sym typeface="Wingdings" pitchFamily="2" charset="2"/>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sp>
        <p:nvSpPr>
          <p:cNvPr id="11" name="Rectangle 2"/>
          <p:cNvSpPr txBox="1">
            <a:spLocks noChangeArrowheads="1"/>
          </p:cNvSpPr>
          <p:nvPr/>
        </p:nvSpPr>
        <p:spPr bwMode="white">
          <a:xfrm>
            <a:off x="0" y="980728"/>
            <a:ext cx="9144000" cy="720080"/>
          </a:xfrm>
          <a:prstGeom prst="rect">
            <a:avLst/>
          </a:prstGeom>
          <a:solidFill>
            <a:srgbClr val="B9FFD9"/>
          </a:solidFill>
          <a:ln w="9525">
            <a:noFill/>
            <a:miter lim="800000"/>
            <a:headEnd/>
            <a:tailEnd/>
          </a:ln>
          <a:effectLst/>
        </p:spPr>
        <p:txBody>
          <a:bodyPr anchor="ct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lnSpc>
                <a:spcPct val="150000"/>
              </a:lnSpc>
              <a:defRPr/>
            </a:pPr>
            <a:r>
              <a:rPr lang="en-US" altLang="ko-KR" sz="2400" dirty="0" smtClean="0">
                <a:solidFill>
                  <a:srgbClr val="2B166E"/>
                </a:solidFill>
                <a:latin typeface="Times New Roman" pitchFamily="18" charset="0"/>
                <a:ea typeface="맑은 고딕" pitchFamily="50" charset="-127"/>
                <a:cs typeface="Times New Roman" pitchFamily="18" charset="0"/>
                <a:sym typeface="Wingdings" pitchFamily="2" charset="2"/>
              </a:rPr>
              <a:t>Revise school curriculum focusing on improving core </a:t>
            </a:r>
            <a:r>
              <a:rPr lang="en-US" altLang="ko-KR" sz="2400" dirty="0" smtClean="0">
                <a:solidFill>
                  <a:srgbClr val="2B166E"/>
                </a:solidFill>
                <a:latin typeface="Times New Roman" pitchFamily="18" charset="0"/>
                <a:ea typeface="맑은 고딕" pitchFamily="50" charset="-127"/>
                <a:cs typeface="Times New Roman" pitchFamily="18" charset="0"/>
                <a:sym typeface="Wingdings" pitchFamily="2" charset="2"/>
              </a:rPr>
              <a:t>competence</a:t>
            </a:r>
            <a:endParaRPr lang="ko-KR" altLang="en-US" sz="2400" dirty="0" smtClean="0">
              <a:solidFill>
                <a:srgbClr val="2B166E"/>
              </a:solidFill>
              <a:latin typeface="Times New Roman" pitchFamily="18" charset="0"/>
              <a:ea typeface="맑은 고딕" pitchFamily="50" charset="-127"/>
              <a:cs typeface="Times New Roman" pitchFamily="18" charset="0"/>
              <a:sym typeface="Wingdings" pitchFamily="2" charset="2"/>
            </a:endParaRPr>
          </a:p>
        </p:txBody>
      </p:sp>
      <p:sp>
        <p:nvSpPr>
          <p:cNvPr id="6" name="제목 1"/>
          <p:cNvSpPr txBox="1">
            <a:spLocks/>
          </p:cNvSpPr>
          <p:nvPr/>
        </p:nvSpPr>
        <p:spPr>
          <a:xfrm>
            <a:off x="-33288" y="0"/>
            <a:ext cx="9144000" cy="692150"/>
          </a:xfrm>
          <a:prstGeom prst="rect">
            <a:avLst/>
          </a:prstGeom>
        </p:spPr>
        <p:txBody>
          <a:bodyPr/>
          <a:lst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a:lstStyle>
          <a:p>
            <a:r>
              <a:rPr lang="en-US" altLang="ko-KR" sz="2800" dirty="0" smtClean="0"/>
              <a:t>The Education Policy for Creativity in Schools</a:t>
            </a:r>
            <a:endParaRPr lang="ko-KR" altLang="en-US" sz="2800" dirty="0"/>
          </a:p>
        </p:txBody>
      </p:sp>
      <p:sp>
        <p:nvSpPr>
          <p:cNvPr id="9" name="TextBox 8"/>
          <p:cNvSpPr txBox="1"/>
          <p:nvPr/>
        </p:nvSpPr>
        <p:spPr>
          <a:xfrm>
            <a:off x="65885" y="1916831"/>
            <a:ext cx="8945654" cy="430887"/>
          </a:xfrm>
          <a:prstGeom prst="rect">
            <a:avLst/>
          </a:prstGeom>
          <a:noFill/>
        </p:spPr>
        <p:txBody>
          <a:bodyPr wrap="none" rtlCol="0">
            <a:spAutoFit/>
          </a:bodyPr>
          <a:lstStyle/>
          <a:p>
            <a:r>
              <a:rPr lang="en-US" altLang="ko-KR" sz="2200" b="1" dirty="0" smtClean="0">
                <a:solidFill>
                  <a:schemeClr val="accent6">
                    <a:lumMod val="75000"/>
                  </a:schemeClr>
                </a:solidFill>
                <a:latin typeface="Times New Roman" pitchFamily="18" charset="0"/>
                <a:cs typeface="Times New Roman" pitchFamily="18" charset="0"/>
              </a:rPr>
              <a:t>&lt; Textbooks: From rote-based learning toward practice-based learning &gt;</a:t>
            </a:r>
            <a:endParaRPr lang="ko-KR" altLang="en-US" sz="2200" b="1" dirty="0">
              <a:solidFill>
                <a:schemeClr val="accent6">
                  <a:lumMod val="7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80806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5954" name="Group 2"/>
          <p:cNvGrpSpPr>
            <a:grpSpLocks/>
          </p:cNvGrpSpPr>
          <p:nvPr/>
        </p:nvGrpSpPr>
        <p:grpSpPr bwMode="auto">
          <a:xfrm>
            <a:off x="15119" y="1961029"/>
            <a:ext cx="9144000" cy="4537075"/>
            <a:chOff x="612" y="1797"/>
            <a:chExt cx="4536" cy="2178"/>
          </a:xfrm>
        </p:grpSpPr>
        <p:sp>
          <p:nvSpPr>
            <p:cNvPr id="765956" name="Freeform 3"/>
            <p:cNvSpPr>
              <a:spLocks/>
            </p:cNvSpPr>
            <p:nvPr/>
          </p:nvSpPr>
          <p:spPr bwMode="auto">
            <a:xfrm flipV="1">
              <a:off x="617" y="3607"/>
              <a:ext cx="1688" cy="344"/>
            </a:xfrm>
            <a:custGeom>
              <a:avLst/>
              <a:gdLst>
                <a:gd name="T0" fmla="*/ 0 w 1424"/>
                <a:gd name="T1" fmla="*/ 251096333 h 196"/>
                <a:gd name="T2" fmla="*/ 36220 w 1424"/>
                <a:gd name="T3" fmla="*/ 0 h 196"/>
                <a:gd name="T4" fmla="*/ 100012 w 1424"/>
                <a:gd name="T5" fmla="*/ 0 h 196"/>
                <a:gd name="T6" fmla="*/ 84833 w 1424"/>
                <a:gd name="T7" fmla="*/ 245684892 h 196"/>
                <a:gd name="T8" fmla="*/ 0 w 1424"/>
                <a:gd name="T9" fmla="*/ 251096333 h 196"/>
                <a:gd name="T10" fmla="*/ 0 60000 65536"/>
                <a:gd name="T11" fmla="*/ 0 60000 65536"/>
                <a:gd name="T12" fmla="*/ 0 60000 65536"/>
                <a:gd name="T13" fmla="*/ 0 60000 65536"/>
                <a:gd name="T14" fmla="*/ 0 60000 65536"/>
                <a:gd name="T15" fmla="*/ 0 w 1424"/>
                <a:gd name="T16" fmla="*/ 0 h 196"/>
                <a:gd name="T17" fmla="*/ 1424 w 1424"/>
                <a:gd name="T18" fmla="*/ 196 h 196"/>
              </a:gdLst>
              <a:ahLst/>
              <a:cxnLst>
                <a:cxn ang="T10">
                  <a:pos x="T0" y="T1"/>
                </a:cxn>
                <a:cxn ang="T11">
                  <a:pos x="T2" y="T3"/>
                </a:cxn>
                <a:cxn ang="T12">
                  <a:pos x="T4" y="T5"/>
                </a:cxn>
                <a:cxn ang="T13">
                  <a:pos x="T6" y="T7"/>
                </a:cxn>
                <a:cxn ang="T14">
                  <a:pos x="T8" y="T9"/>
                </a:cxn>
              </a:cxnLst>
              <a:rect l="T15" t="T16" r="T17" b="T18"/>
              <a:pathLst>
                <a:path w="1424" h="196">
                  <a:moveTo>
                    <a:pt x="0" y="196"/>
                  </a:moveTo>
                  <a:lnTo>
                    <a:pt x="516" y="0"/>
                  </a:lnTo>
                  <a:lnTo>
                    <a:pt x="1424" y="0"/>
                  </a:lnTo>
                  <a:lnTo>
                    <a:pt x="1208" y="192"/>
                  </a:lnTo>
                  <a:lnTo>
                    <a:pt x="0" y="196"/>
                  </a:lnTo>
                  <a:close/>
                </a:path>
              </a:pathLst>
            </a:custGeom>
            <a:gradFill rotWithShape="0">
              <a:gsLst>
                <a:gs pos="0">
                  <a:srgbClr val="9CC232"/>
                </a:gs>
                <a:gs pos="50000">
                  <a:srgbClr val="DBE9B4"/>
                </a:gs>
                <a:gs pos="100000">
                  <a:srgbClr val="9CC232"/>
                </a:gs>
              </a:gsLst>
              <a:lin ang="0" scaled="1"/>
            </a:gradFill>
            <a:ln>
              <a:noFill/>
            </a:ln>
            <a:extLst>
              <a:ext uri="{91240B29-F687-4F45-9708-019B960494DF}">
                <a14:hiddenLine xmlns="" xmlns:a14="http://schemas.microsoft.com/office/drawing/2010/main" w="22860">
                  <a:solidFill>
                    <a:srgbClr val="000000"/>
                  </a:solidFill>
                  <a:round/>
                  <a:headEnd/>
                  <a:tailEnd/>
                </a14:hiddenLine>
              </a:ext>
            </a:extLst>
          </p:spPr>
          <p:txBody>
            <a:bodyPr wrap="none"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57" name="Freeform 4"/>
            <p:cNvSpPr>
              <a:spLocks/>
            </p:cNvSpPr>
            <p:nvPr/>
          </p:nvSpPr>
          <p:spPr bwMode="auto">
            <a:xfrm flipV="1">
              <a:off x="2048" y="1993"/>
              <a:ext cx="262" cy="1966"/>
            </a:xfrm>
            <a:custGeom>
              <a:avLst/>
              <a:gdLst>
                <a:gd name="T0" fmla="*/ 342 w 220"/>
                <a:gd name="T1" fmla="*/ 673999046 h 1156"/>
                <a:gd name="T2" fmla="*/ 17399 w 220"/>
                <a:gd name="T3" fmla="*/ 413841601 h 1156"/>
                <a:gd name="T4" fmla="*/ 17399 w 220"/>
                <a:gd name="T5" fmla="*/ 0 h 1156"/>
                <a:gd name="T6" fmla="*/ 0 w 220"/>
                <a:gd name="T7" fmla="*/ 115882930 h 1156"/>
                <a:gd name="T8" fmla="*/ 342 w 220"/>
                <a:gd name="T9" fmla="*/ 673999046 h 1156"/>
                <a:gd name="T10" fmla="*/ 0 60000 65536"/>
                <a:gd name="T11" fmla="*/ 0 60000 65536"/>
                <a:gd name="T12" fmla="*/ 0 60000 65536"/>
                <a:gd name="T13" fmla="*/ 0 60000 65536"/>
                <a:gd name="T14" fmla="*/ 0 60000 65536"/>
                <a:gd name="T15" fmla="*/ 0 w 220"/>
                <a:gd name="T16" fmla="*/ 0 h 1156"/>
                <a:gd name="T17" fmla="*/ 220 w 220"/>
                <a:gd name="T18" fmla="*/ 1156 h 1156"/>
              </a:gdLst>
              <a:ahLst/>
              <a:cxnLst>
                <a:cxn ang="T10">
                  <a:pos x="T0" y="T1"/>
                </a:cxn>
                <a:cxn ang="T11">
                  <a:pos x="T2" y="T3"/>
                </a:cxn>
                <a:cxn ang="T12">
                  <a:pos x="T4" y="T5"/>
                </a:cxn>
                <a:cxn ang="T13">
                  <a:pos x="T6" y="T7"/>
                </a:cxn>
                <a:cxn ang="T14">
                  <a:pos x="T8" y="T9"/>
                </a:cxn>
              </a:cxnLst>
              <a:rect l="T15" t="T16" r="T17" b="T18"/>
              <a:pathLst>
                <a:path w="220" h="1156">
                  <a:moveTo>
                    <a:pt x="4" y="1156"/>
                  </a:moveTo>
                  <a:lnTo>
                    <a:pt x="220" y="710"/>
                  </a:lnTo>
                  <a:lnTo>
                    <a:pt x="220" y="0"/>
                  </a:lnTo>
                  <a:lnTo>
                    <a:pt x="0" y="199"/>
                  </a:lnTo>
                  <a:lnTo>
                    <a:pt x="4" y="1156"/>
                  </a:lnTo>
                  <a:close/>
                </a:path>
              </a:pathLst>
            </a:custGeom>
            <a:gradFill rotWithShape="0">
              <a:gsLst>
                <a:gs pos="0">
                  <a:srgbClr val="DCEBB1"/>
                </a:gs>
                <a:gs pos="100000">
                  <a:srgbClr val="B1D353"/>
                </a:gs>
              </a:gsLst>
              <a:lin ang="189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58" name="Rectangle 5"/>
            <p:cNvSpPr>
              <a:spLocks noChangeArrowheads="1"/>
            </p:cNvSpPr>
            <p:nvPr/>
          </p:nvSpPr>
          <p:spPr bwMode="auto">
            <a:xfrm flipV="1">
              <a:off x="612" y="2001"/>
              <a:ext cx="1441" cy="1614"/>
            </a:xfrm>
            <a:prstGeom prst="rect">
              <a:avLst/>
            </a:prstGeom>
            <a:solidFill>
              <a:srgbClr val="C2DC78"/>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grpSp>
          <p:nvGrpSpPr>
            <p:cNvPr id="765959" name="Group 6"/>
            <p:cNvGrpSpPr>
              <a:grpSpLocks/>
            </p:cNvGrpSpPr>
            <p:nvPr/>
          </p:nvGrpSpPr>
          <p:grpSpPr bwMode="auto">
            <a:xfrm flipV="1">
              <a:off x="612" y="1979"/>
              <a:ext cx="1432" cy="1590"/>
              <a:chOff x="947" y="4758"/>
              <a:chExt cx="1448" cy="606"/>
            </a:xfrm>
          </p:grpSpPr>
          <p:sp>
            <p:nvSpPr>
              <p:cNvPr id="765971" name="AutoShape 7"/>
              <p:cNvSpPr>
                <a:spLocks noChangeArrowheads="1"/>
              </p:cNvSpPr>
              <p:nvPr/>
            </p:nvSpPr>
            <p:spPr bwMode="auto">
              <a:xfrm>
                <a:off x="947" y="4758"/>
                <a:ext cx="1448" cy="606"/>
              </a:xfrm>
              <a:prstGeom prst="roundRect">
                <a:avLst>
                  <a:gd name="adj" fmla="val 4968"/>
                </a:avLst>
              </a:prstGeom>
              <a:gradFill rotWithShape="0">
                <a:gsLst>
                  <a:gs pos="0">
                    <a:srgbClr val="F0DC9E"/>
                  </a:gs>
                  <a:gs pos="100000">
                    <a:srgbClr val="EBD379"/>
                  </a:gs>
                </a:gsLst>
                <a:lin ang="5400000" scaled="1"/>
              </a:gradFill>
              <a:ln>
                <a:noFill/>
              </a:ln>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72" name="AutoShape 8"/>
              <p:cNvSpPr>
                <a:spLocks noChangeArrowheads="1"/>
              </p:cNvSpPr>
              <p:nvPr/>
            </p:nvSpPr>
            <p:spPr bwMode="auto">
              <a:xfrm>
                <a:off x="991" y="4798"/>
                <a:ext cx="1360" cy="534"/>
              </a:xfrm>
              <a:prstGeom prst="roundRect">
                <a:avLst>
                  <a:gd name="adj" fmla="val 4968"/>
                </a:avLst>
              </a:prstGeom>
              <a:solidFill>
                <a:srgbClr val="F9F1D7"/>
              </a:solidFill>
              <a:ln>
                <a:noFill/>
              </a:ln>
              <a:effectLst>
                <a:prstShdw prst="shdw17" dist="17961" dir="13500000">
                  <a:srgbClr val="959181"/>
                </a:prstShdw>
              </a:effectLst>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rot="10800000" wrap="none" anchor="ctr"/>
              <a:lstStyle/>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Introducing</a:t>
                </a:r>
                <a:endParaRPr lang="ko-KR" altLang="en-US" b="1" dirty="0">
                  <a:solidFill>
                    <a:srgbClr val="333399"/>
                  </a:solidFill>
                  <a:latin typeface="맑은 고딕" pitchFamily="50" charset="-127"/>
                  <a:ea typeface="맑은 고딕" pitchFamily="50" charset="-127"/>
                  <a:sym typeface="Wingdings" pitchFamily="2" charset="2"/>
                </a:endParaRPr>
              </a:p>
              <a:p>
                <a:pPr marL="342900" indent="-342900"/>
                <a:r>
                  <a:rPr lang="en-US" altLang="ko-KR" b="1" dirty="0" smtClean="0">
                    <a:solidFill>
                      <a:srgbClr val="FF3300"/>
                    </a:solidFill>
                    <a:latin typeface="맑은 고딕" pitchFamily="50" charset="-127"/>
                    <a:ea typeface="맑은 고딕" pitchFamily="50" charset="-127"/>
                    <a:sym typeface="Wingdings" pitchFamily="2" charset="2"/>
                  </a:rPr>
                  <a:t>Creative Hands-on </a:t>
                </a:r>
              </a:p>
              <a:p>
                <a:pPr marL="342900" indent="-342900"/>
                <a:r>
                  <a:rPr lang="en-US" altLang="ko-KR" b="1" dirty="0" smtClean="0">
                    <a:solidFill>
                      <a:srgbClr val="FF3300"/>
                    </a:solidFill>
                    <a:latin typeface="맑은 고딕" pitchFamily="50" charset="-127"/>
                    <a:ea typeface="맑은 고딕" pitchFamily="50" charset="-127"/>
                    <a:sym typeface="Wingdings" pitchFamily="2" charset="2"/>
                  </a:rPr>
                  <a:t>Activities</a:t>
                </a:r>
                <a:endParaRPr lang="ko-KR" altLang="en-US" b="1" dirty="0">
                  <a:solidFill>
                    <a:srgbClr val="FF3300"/>
                  </a:solidFill>
                  <a:latin typeface="맑은 고딕" pitchFamily="50" charset="-127"/>
                  <a:ea typeface="맑은 고딕" pitchFamily="50" charset="-127"/>
                  <a:sym typeface="Wingdings" pitchFamily="2" charset="2"/>
                </a:endParaRPr>
              </a:p>
              <a:p>
                <a:pPr marL="342900" indent="-342900"/>
                <a:endParaRPr lang="en-US" altLang="ko-KR" dirty="0">
                  <a:solidFill>
                    <a:srgbClr val="333399"/>
                  </a:solidFill>
                  <a:latin typeface="맑은 고딕" pitchFamily="50" charset="-127"/>
                  <a:ea typeface="맑은 고딕" pitchFamily="50" charset="-127"/>
                  <a:sym typeface="Wingdings" pitchFamily="2" charset="2"/>
                </a:endParaRPr>
              </a:p>
              <a:p>
                <a:pPr marL="342900" indent="-342900"/>
                <a:r>
                  <a:rPr lang="en-US" altLang="ko-KR" sz="1400" dirty="0">
                    <a:solidFill>
                      <a:srgbClr val="2B166E"/>
                    </a:solidFill>
                    <a:latin typeface="맑은 고딕" pitchFamily="50" charset="-127"/>
                    <a:ea typeface="맑은 고딕" pitchFamily="50" charset="-127"/>
                    <a:sym typeface="Wingdings" pitchFamily="2" charset="2"/>
                  </a:rPr>
                  <a:t>-&gt; </a:t>
                </a:r>
                <a:r>
                  <a:rPr lang="en-US" altLang="ko-KR" sz="1400" dirty="0" smtClean="0">
                    <a:solidFill>
                      <a:srgbClr val="2B166E"/>
                    </a:solidFill>
                    <a:latin typeface="맑은 고딕" pitchFamily="50" charset="-127"/>
                    <a:ea typeface="맑은 고딕" pitchFamily="50" charset="-127"/>
                    <a:sym typeface="Wingdings" pitchFamily="2" charset="2"/>
                  </a:rPr>
                  <a:t>Allotting </a:t>
                </a: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FF0000"/>
                    </a:solidFill>
                    <a:latin typeface="맑은 고딕" pitchFamily="50" charset="-127"/>
                    <a:ea typeface="맑은 고딕" pitchFamily="50" charset="-127"/>
                    <a:sym typeface="Wingdings" pitchFamily="2" charset="2"/>
                  </a:rPr>
                  <a:t>for </a:t>
                </a:r>
                <a:r>
                  <a:rPr lang="en-US" altLang="ko-KR" sz="1400" dirty="0">
                    <a:solidFill>
                      <a:srgbClr val="FF0000"/>
                    </a:solidFill>
                    <a:latin typeface="맑은 고딕" pitchFamily="50" charset="-127"/>
                    <a:ea typeface="맑은 고딕" pitchFamily="50" charset="-127"/>
                    <a:sym typeface="Wingdings" pitchFamily="2" charset="2"/>
                  </a:rPr>
                  <a:t>3~4 hours per week</a:t>
                </a:r>
                <a:endParaRPr lang="ko-KR" altLang="en-US" sz="1400" dirty="0">
                  <a:solidFill>
                    <a:srgbClr val="2B166E"/>
                  </a:solidFill>
                  <a:latin typeface="맑은 고딕" pitchFamily="50" charset="-127"/>
                  <a:ea typeface="맑은 고딕" pitchFamily="50" charset="-127"/>
                  <a:sym typeface="Wingdings" pitchFamily="2" charset="2"/>
                </a:endParaRPr>
              </a:p>
              <a:p>
                <a:pPr marL="342900" indent="-342900"/>
                <a:r>
                  <a:rPr lang="en-US" altLang="ko-KR" sz="1400" dirty="0" smtClean="0">
                    <a:solidFill>
                      <a:srgbClr val="2B166E"/>
                    </a:solidFill>
                    <a:latin typeface="맑은 고딕" pitchFamily="50" charset="-127"/>
                    <a:ea typeface="맑은 고딕" pitchFamily="50" charset="-127"/>
                    <a:sym typeface="Wingdings" pitchFamily="2" charset="2"/>
                  </a:rPr>
                  <a:t>    </a:t>
                </a:r>
                <a:r>
                  <a:rPr lang="en-US" altLang="ko-KR" sz="1400" dirty="0">
                    <a:solidFill>
                      <a:srgbClr val="2B166E"/>
                    </a:solidFill>
                    <a:latin typeface="맑은 고딕" pitchFamily="50" charset="-127"/>
                    <a:ea typeface="맑은 고딕" pitchFamily="50" charset="-127"/>
                    <a:sym typeface="Wingdings" pitchFamily="2" charset="2"/>
                  </a:rPr>
                  <a:t>classes </a:t>
                </a:r>
                <a:r>
                  <a:rPr lang="en-US" altLang="ko-KR" sz="1400" dirty="0" smtClean="0">
                    <a:solidFill>
                      <a:srgbClr val="2B166E"/>
                    </a:solidFill>
                    <a:latin typeface="맑은 고딕" pitchFamily="50" charset="-127"/>
                    <a:ea typeface="맑은 고딕" pitchFamily="50" charset="-127"/>
                    <a:sym typeface="Wingdings" pitchFamily="2" charset="2"/>
                  </a:rPr>
                  <a:t>in primary and </a:t>
                </a: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secondary schools</a:t>
                </a:r>
              </a:p>
              <a:p>
                <a:pPr marL="342900" indent="-342900"/>
                <a:r>
                  <a:rPr lang="en-US" altLang="ko-KR" sz="1400" dirty="0">
                    <a:solidFill>
                      <a:srgbClr val="2B166E"/>
                    </a:solidFill>
                    <a:latin typeface="HY헤드라인M" pitchFamily="18" charset="-127"/>
                    <a:ea typeface="HY헤드라인M" pitchFamily="18" charset="-127"/>
                    <a:sym typeface="Wingdings" pitchFamily="2" charset="2"/>
                  </a:rPr>
                  <a:t> </a:t>
                </a:r>
                <a:r>
                  <a:rPr lang="en-US" altLang="ko-KR" sz="1400" dirty="0" smtClean="0">
                    <a:solidFill>
                      <a:srgbClr val="2B166E"/>
                    </a:solidFill>
                    <a:latin typeface="HY헤드라인M" pitchFamily="18" charset="-127"/>
                    <a:ea typeface="HY헤드라인M" pitchFamily="18" charset="-127"/>
                    <a:sym typeface="Wingdings" pitchFamily="2" charset="2"/>
                  </a:rPr>
                  <a:t>   </a:t>
                </a:r>
                <a:endParaRPr lang="ko-KR" altLang="en-US" sz="1400" dirty="0">
                  <a:solidFill>
                    <a:srgbClr val="2B166E"/>
                  </a:solidFill>
                  <a:latin typeface="HY헤드라인M" pitchFamily="18" charset="-127"/>
                  <a:ea typeface="HY헤드라인M" pitchFamily="18" charset="-127"/>
                  <a:sym typeface="Wingdings" pitchFamily="2" charset="2"/>
                </a:endParaRPr>
              </a:p>
            </p:txBody>
          </p:sp>
        </p:grpSp>
        <p:sp>
          <p:nvSpPr>
            <p:cNvPr id="765960" name="Rectangle 9"/>
            <p:cNvSpPr>
              <a:spLocks noChangeArrowheads="1"/>
            </p:cNvSpPr>
            <p:nvPr/>
          </p:nvSpPr>
          <p:spPr bwMode="auto">
            <a:xfrm flipH="1" flipV="1">
              <a:off x="3697" y="2017"/>
              <a:ext cx="1441" cy="1618"/>
            </a:xfrm>
            <a:prstGeom prst="rect">
              <a:avLst/>
            </a:prstGeom>
            <a:solidFill>
              <a:srgbClr val="C2DC78"/>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61" name="Freeform 10"/>
            <p:cNvSpPr>
              <a:spLocks/>
            </p:cNvSpPr>
            <p:nvPr/>
          </p:nvSpPr>
          <p:spPr bwMode="auto">
            <a:xfrm flipH="1" flipV="1">
              <a:off x="3446" y="3619"/>
              <a:ext cx="1687" cy="348"/>
            </a:xfrm>
            <a:custGeom>
              <a:avLst/>
              <a:gdLst>
                <a:gd name="T0" fmla="*/ 0 w 1424"/>
                <a:gd name="T1" fmla="*/ 335235199 h 196"/>
                <a:gd name="T2" fmla="*/ 35698 w 1424"/>
                <a:gd name="T3" fmla="*/ 0 h 196"/>
                <a:gd name="T4" fmla="*/ 98539 w 1424"/>
                <a:gd name="T5" fmla="*/ 0 h 196"/>
                <a:gd name="T6" fmla="*/ 83543 w 1424"/>
                <a:gd name="T7" fmla="*/ 328202022 h 196"/>
                <a:gd name="T8" fmla="*/ 0 w 1424"/>
                <a:gd name="T9" fmla="*/ 335235199 h 196"/>
                <a:gd name="T10" fmla="*/ 0 60000 65536"/>
                <a:gd name="T11" fmla="*/ 0 60000 65536"/>
                <a:gd name="T12" fmla="*/ 0 60000 65536"/>
                <a:gd name="T13" fmla="*/ 0 60000 65536"/>
                <a:gd name="T14" fmla="*/ 0 60000 65536"/>
                <a:gd name="T15" fmla="*/ 0 w 1424"/>
                <a:gd name="T16" fmla="*/ 0 h 196"/>
                <a:gd name="T17" fmla="*/ 1424 w 1424"/>
                <a:gd name="T18" fmla="*/ 196 h 196"/>
              </a:gdLst>
              <a:ahLst/>
              <a:cxnLst>
                <a:cxn ang="T10">
                  <a:pos x="T0" y="T1"/>
                </a:cxn>
                <a:cxn ang="T11">
                  <a:pos x="T2" y="T3"/>
                </a:cxn>
                <a:cxn ang="T12">
                  <a:pos x="T4" y="T5"/>
                </a:cxn>
                <a:cxn ang="T13">
                  <a:pos x="T6" y="T7"/>
                </a:cxn>
                <a:cxn ang="T14">
                  <a:pos x="T8" y="T9"/>
                </a:cxn>
              </a:cxnLst>
              <a:rect l="T15" t="T16" r="T17" b="T18"/>
              <a:pathLst>
                <a:path w="1424" h="196">
                  <a:moveTo>
                    <a:pt x="0" y="196"/>
                  </a:moveTo>
                  <a:lnTo>
                    <a:pt x="516" y="0"/>
                  </a:lnTo>
                  <a:lnTo>
                    <a:pt x="1424" y="0"/>
                  </a:lnTo>
                  <a:lnTo>
                    <a:pt x="1208" y="192"/>
                  </a:lnTo>
                  <a:lnTo>
                    <a:pt x="0" y="196"/>
                  </a:lnTo>
                  <a:close/>
                </a:path>
              </a:pathLst>
            </a:custGeom>
            <a:gradFill rotWithShape="0">
              <a:gsLst>
                <a:gs pos="0">
                  <a:srgbClr val="9CC232"/>
                </a:gs>
                <a:gs pos="50000">
                  <a:srgbClr val="DBE9B4"/>
                </a:gs>
                <a:gs pos="100000">
                  <a:srgbClr val="9CC232"/>
                </a:gs>
              </a:gsLst>
              <a:lin ang="0" scaled="1"/>
            </a:gradFill>
            <a:ln>
              <a:noFill/>
            </a:ln>
            <a:extLst>
              <a:ext uri="{91240B29-F687-4F45-9708-019B960494DF}">
                <a14:hiddenLine xmlns="" xmlns:a14="http://schemas.microsoft.com/office/drawing/2010/main" w="22860">
                  <a:solidFill>
                    <a:srgbClr val="000000"/>
                  </a:solidFill>
                  <a:round/>
                  <a:headEnd/>
                  <a:tailEnd/>
                </a14:hiddenLine>
              </a:ext>
            </a:extLst>
          </p:spPr>
          <p:txBody>
            <a:bodyPr wrap="none"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62" name="Freeform 11"/>
            <p:cNvSpPr>
              <a:spLocks/>
            </p:cNvSpPr>
            <p:nvPr/>
          </p:nvSpPr>
          <p:spPr bwMode="auto">
            <a:xfrm flipH="1" flipV="1">
              <a:off x="3441" y="2009"/>
              <a:ext cx="261" cy="1966"/>
            </a:xfrm>
            <a:custGeom>
              <a:avLst/>
              <a:gdLst>
                <a:gd name="T0" fmla="*/ 280 w 220"/>
                <a:gd name="T1" fmla="*/ 673999046 h 1156"/>
                <a:gd name="T2" fmla="*/ 15808 w 220"/>
                <a:gd name="T3" fmla="*/ 413841601 h 1156"/>
                <a:gd name="T4" fmla="*/ 15808 w 220"/>
                <a:gd name="T5" fmla="*/ 0 h 1156"/>
                <a:gd name="T6" fmla="*/ 0 w 220"/>
                <a:gd name="T7" fmla="*/ 115882930 h 1156"/>
                <a:gd name="T8" fmla="*/ 280 w 220"/>
                <a:gd name="T9" fmla="*/ 673999046 h 1156"/>
                <a:gd name="T10" fmla="*/ 0 60000 65536"/>
                <a:gd name="T11" fmla="*/ 0 60000 65536"/>
                <a:gd name="T12" fmla="*/ 0 60000 65536"/>
                <a:gd name="T13" fmla="*/ 0 60000 65536"/>
                <a:gd name="T14" fmla="*/ 0 60000 65536"/>
                <a:gd name="T15" fmla="*/ 0 w 220"/>
                <a:gd name="T16" fmla="*/ 0 h 1156"/>
                <a:gd name="T17" fmla="*/ 220 w 220"/>
                <a:gd name="T18" fmla="*/ 1156 h 1156"/>
              </a:gdLst>
              <a:ahLst/>
              <a:cxnLst>
                <a:cxn ang="T10">
                  <a:pos x="T0" y="T1"/>
                </a:cxn>
                <a:cxn ang="T11">
                  <a:pos x="T2" y="T3"/>
                </a:cxn>
                <a:cxn ang="T12">
                  <a:pos x="T4" y="T5"/>
                </a:cxn>
                <a:cxn ang="T13">
                  <a:pos x="T6" y="T7"/>
                </a:cxn>
                <a:cxn ang="T14">
                  <a:pos x="T8" y="T9"/>
                </a:cxn>
              </a:cxnLst>
              <a:rect l="T15" t="T16" r="T17" b="T18"/>
              <a:pathLst>
                <a:path w="220" h="1156">
                  <a:moveTo>
                    <a:pt x="4" y="1156"/>
                  </a:moveTo>
                  <a:lnTo>
                    <a:pt x="220" y="710"/>
                  </a:lnTo>
                  <a:lnTo>
                    <a:pt x="220" y="0"/>
                  </a:lnTo>
                  <a:lnTo>
                    <a:pt x="0" y="199"/>
                  </a:lnTo>
                  <a:lnTo>
                    <a:pt x="4" y="1156"/>
                  </a:lnTo>
                  <a:close/>
                </a:path>
              </a:pathLst>
            </a:custGeom>
            <a:gradFill rotWithShape="0">
              <a:gsLst>
                <a:gs pos="0">
                  <a:srgbClr val="DCEBB1"/>
                </a:gs>
                <a:gs pos="100000">
                  <a:srgbClr val="B1D353"/>
                </a:gs>
              </a:gsLst>
              <a:lin ang="189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grpSp>
          <p:nvGrpSpPr>
            <p:cNvPr id="765963" name="Group 12"/>
            <p:cNvGrpSpPr>
              <a:grpSpLocks/>
            </p:cNvGrpSpPr>
            <p:nvPr/>
          </p:nvGrpSpPr>
          <p:grpSpPr bwMode="auto">
            <a:xfrm flipH="1" flipV="1">
              <a:off x="3717" y="1973"/>
              <a:ext cx="1431" cy="1642"/>
              <a:chOff x="947" y="4758"/>
              <a:chExt cx="1448" cy="606"/>
            </a:xfrm>
          </p:grpSpPr>
          <p:sp>
            <p:nvSpPr>
              <p:cNvPr id="765969" name="AutoShape 13"/>
              <p:cNvSpPr>
                <a:spLocks noChangeArrowheads="1"/>
              </p:cNvSpPr>
              <p:nvPr/>
            </p:nvSpPr>
            <p:spPr bwMode="auto">
              <a:xfrm>
                <a:off x="947" y="4758"/>
                <a:ext cx="1448" cy="606"/>
              </a:xfrm>
              <a:prstGeom prst="roundRect">
                <a:avLst>
                  <a:gd name="adj" fmla="val 4968"/>
                </a:avLst>
              </a:prstGeom>
              <a:gradFill rotWithShape="0">
                <a:gsLst>
                  <a:gs pos="0">
                    <a:srgbClr val="F0DC9E"/>
                  </a:gs>
                  <a:gs pos="100000">
                    <a:srgbClr val="EBD379"/>
                  </a:gs>
                </a:gsLst>
                <a:lin ang="5400000" scaled="1"/>
              </a:gradFill>
              <a:ln>
                <a:noFill/>
              </a:ln>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70" name="AutoShape 14"/>
              <p:cNvSpPr>
                <a:spLocks noChangeArrowheads="1"/>
              </p:cNvSpPr>
              <p:nvPr/>
            </p:nvSpPr>
            <p:spPr bwMode="auto">
              <a:xfrm>
                <a:off x="991" y="4794"/>
                <a:ext cx="1360" cy="534"/>
              </a:xfrm>
              <a:prstGeom prst="roundRect">
                <a:avLst>
                  <a:gd name="adj" fmla="val 4968"/>
                </a:avLst>
              </a:prstGeom>
              <a:solidFill>
                <a:srgbClr val="F9F1D7"/>
              </a:solidFill>
              <a:ln>
                <a:noFill/>
              </a:ln>
              <a:effectLst>
                <a:prstShdw prst="shdw17" dist="17961" dir="13500000">
                  <a:srgbClr val="959181"/>
                </a:prstShdw>
              </a:effectLst>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rot="10800000" wrap="none" anchor="ctr"/>
              <a:lstStyle/>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Setting up a system</a:t>
                </a:r>
              </a:p>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to support creative</a:t>
                </a:r>
              </a:p>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hand-on experience</a:t>
                </a:r>
                <a:endParaRPr lang="ko-KR" altLang="en-US" b="1" dirty="0">
                  <a:solidFill>
                    <a:srgbClr val="333399"/>
                  </a:solidFill>
                  <a:latin typeface="맑은 고딕" pitchFamily="50" charset="-127"/>
                  <a:ea typeface="맑은 고딕" pitchFamily="50" charset="-127"/>
                  <a:sym typeface="Wingdings" pitchFamily="2" charset="2"/>
                </a:endParaRPr>
              </a:p>
              <a:p>
                <a:pPr marL="342900" indent="-342900"/>
                <a:endParaRPr lang="ko-KR" altLang="en-US" b="1" u="sng" dirty="0">
                  <a:solidFill>
                    <a:srgbClr val="333399"/>
                  </a:solidFill>
                  <a:latin typeface="맑은 고딕" pitchFamily="50" charset="-127"/>
                  <a:ea typeface="맑은 고딕" pitchFamily="50" charset="-127"/>
                  <a:sym typeface="Wingdings" pitchFamily="2" charset="2"/>
                </a:endParaRPr>
              </a:p>
              <a:p>
                <a:pPr marL="342900" indent="-342900">
                  <a:buFont typeface="Wingdings" pitchFamily="2" charset="2"/>
                  <a:buNone/>
                </a:pPr>
                <a:r>
                  <a:rPr lang="en-US" altLang="ko-KR" sz="1400" dirty="0">
                    <a:solidFill>
                      <a:srgbClr val="2B166E"/>
                    </a:solidFill>
                    <a:latin typeface="맑은 고딕" pitchFamily="50" charset="-127"/>
                    <a:ea typeface="맑은 고딕" pitchFamily="50" charset="-127"/>
                    <a:sym typeface="Wingdings" pitchFamily="2" charset="2"/>
                  </a:rPr>
                  <a:t>-&gt; </a:t>
                </a:r>
                <a:r>
                  <a:rPr lang="en-US" altLang="ko-KR" sz="1400" dirty="0" smtClean="0">
                    <a:solidFill>
                      <a:srgbClr val="2B166E"/>
                    </a:solidFill>
                    <a:latin typeface="맑은 고딕" pitchFamily="50" charset="-127"/>
                    <a:ea typeface="맑은 고딕" pitchFamily="50" charset="-127"/>
                    <a:sym typeface="Wingdings" pitchFamily="2" charset="2"/>
                  </a:rPr>
                  <a:t>Encouraging industries, </a:t>
                </a:r>
              </a:p>
              <a:p>
                <a:pPr marL="342900" indent="-342900">
                  <a:buFont typeface="Wingdings" pitchFamily="2" charset="2"/>
                  <a:buNone/>
                </a:pPr>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government- funded</a:t>
                </a:r>
              </a:p>
              <a:p>
                <a:pPr marL="342900" indent="-342900">
                  <a:buFont typeface="Wingdings" pitchFamily="2" charset="2"/>
                  <a:buNone/>
                </a:pPr>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institutions, and universities</a:t>
                </a:r>
              </a:p>
              <a:p>
                <a:pPr marL="342900" indent="-342900">
                  <a:buFont typeface="Wingdings" pitchFamily="2" charset="2"/>
                  <a:buNone/>
                </a:pPr>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to provide human resources, </a:t>
                </a:r>
              </a:p>
              <a:p>
                <a:pPr marL="342900" indent="-342900">
                  <a:buFont typeface="Wingdings" pitchFamily="2" charset="2"/>
                  <a:buNone/>
                </a:pPr>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and facilities</a:t>
                </a:r>
                <a:endParaRPr lang="ko-KR" altLang="en-US" sz="1400" dirty="0">
                  <a:solidFill>
                    <a:srgbClr val="2B166E"/>
                  </a:solidFill>
                  <a:latin typeface="맑은 고딕" pitchFamily="50" charset="-127"/>
                  <a:ea typeface="맑은 고딕" pitchFamily="50" charset="-127"/>
                  <a:sym typeface="Wingdings" pitchFamily="2" charset="2"/>
                </a:endParaRPr>
              </a:p>
            </p:txBody>
          </p:sp>
        </p:grpSp>
        <p:sp>
          <p:nvSpPr>
            <p:cNvPr id="765964" name="Rectangle 15"/>
            <p:cNvSpPr>
              <a:spLocks noChangeArrowheads="1"/>
            </p:cNvSpPr>
            <p:nvPr/>
          </p:nvSpPr>
          <p:spPr bwMode="auto">
            <a:xfrm flipV="1">
              <a:off x="2167" y="1797"/>
              <a:ext cx="1441" cy="1615"/>
            </a:xfrm>
            <a:prstGeom prst="rect">
              <a:avLst/>
            </a:prstGeom>
            <a:solidFill>
              <a:srgbClr val="C2DC78"/>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grpSp>
          <p:nvGrpSpPr>
            <p:cNvPr id="765965" name="Group 16"/>
            <p:cNvGrpSpPr>
              <a:grpSpLocks/>
            </p:cNvGrpSpPr>
            <p:nvPr/>
          </p:nvGrpSpPr>
          <p:grpSpPr bwMode="auto">
            <a:xfrm flipV="1">
              <a:off x="2177" y="1809"/>
              <a:ext cx="1431" cy="1591"/>
              <a:chOff x="947" y="4758"/>
              <a:chExt cx="1448" cy="606"/>
            </a:xfrm>
          </p:grpSpPr>
          <p:sp>
            <p:nvSpPr>
              <p:cNvPr id="765967" name="AutoShape 17"/>
              <p:cNvSpPr>
                <a:spLocks noChangeArrowheads="1"/>
              </p:cNvSpPr>
              <p:nvPr/>
            </p:nvSpPr>
            <p:spPr bwMode="auto">
              <a:xfrm>
                <a:off x="947" y="4758"/>
                <a:ext cx="1448" cy="606"/>
              </a:xfrm>
              <a:prstGeom prst="roundRect">
                <a:avLst>
                  <a:gd name="adj" fmla="val 4968"/>
                </a:avLst>
              </a:prstGeom>
              <a:gradFill rotWithShape="0">
                <a:gsLst>
                  <a:gs pos="0">
                    <a:srgbClr val="F0DC9E"/>
                  </a:gs>
                  <a:gs pos="100000">
                    <a:srgbClr val="EBD379"/>
                  </a:gs>
                </a:gsLst>
                <a:lin ang="5400000" scaled="1"/>
              </a:gradFill>
              <a:ln>
                <a:noFill/>
              </a:ln>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wrap="none" anchor="ctr"/>
              <a:lstStyle/>
              <a:p>
                <a:endParaRPr lang="ko-KR" altLang="en-US">
                  <a:solidFill>
                    <a:srgbClr val="333399"/>
                  </a:solidFill>
                  <a:latin typeface="HY헤드라인M" pitchFamily="18" charset="-127"/>
                  <a:ea typeface="HY헤드라인M" pitchFamily="18" charset="-127"/>
                  <a:sym typeface="Wingdings" pitchFamily="2" charset="2"/>
                </a:endParaRPr>
              </a:p>
            </p:txBody>
          </p:sp>
          <p:sp>
            <p:nvSpPr>
              <p:cNvPr id="765968" name="AutoShape 18"/>
              <p:cNvSpPr>
                <a:spLocks noChangeArrowheads="1"/>
              </p:cNvSpPr>
              <p:nvPr/>
            </p:nvSpPr>
            <p:spPr bwMode="auto">
              <a:xfrm>
                <a:off x="1003" y="4794"/>
                <a:ext cx="1348" cy="534"/>
              </a:xfrm>
              <a:prstGeom prst="roundRect">
                <a:avLst>
                  <a:gd name="adj" fmla="val 4968"/>
                </a:avLst>
              </a:prstGeom>
              <a:solidFill>
                <a:srgbClr val="F9F1D7"/>
              </a:solidFill>
              <a:ln>
                <a:noFill/>
              </a:ln>
              <a:effectLst>
                <a:prstShdw prst="shdw17" dist="17961" dir="13500000">
                  <a:srgbClr val="959181"/>
                </a:prstShdw>
              </a:effectLst>
              <a:extLst>
                <a:ext uri="{91240B29-F687-4F45-9708-019B960494DF}">
                  <a14:hiddenLine xmlns="" xmlns:a14="http://schemas.microsoft.com/office/drawing/2010/main" w="12700">
                    <a:solidFill>
                      <a:srgbClr val="000000"/>
                    </a:solidFill>
                    <a:round/>
                    <a:headEnd type="none" w="sm" len="sm"/>
                    <a:tailEnd type="none" w="sm" len="sm"/>
                  </a14:hiddenLine>
                </a:ext>
              </a:extLst>
            </p:spPr>
            <p:txBody>
              <a:bodyPr rot="10800000" wrap="none" anchor="ctr"/>
              <a:lstStyle/>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Comprehensive</a:t>
                </a:r>
                <a:endParaRPr lang="ko-KR" altLang="en-US" b="1" dirty="0">
                  <a:solidFill>
                    <a:srgbClr val="333399"/>
                  </a:solidFill>
                  <a:latin typeface="맑은 고딕" pitchFamily="50" charset="-127"/>
                  <a:ea typeface="맑은 고딕" pitchFamily="50" charset="-127"/>
                  <a:sym typeface="Wingdings" pitchFamily="2" charset="2"/>
                </a:endParaRPr>
              </a:p>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Student Support </a:t>
                </a:r>
              </a:p>
              <a:p>
                <a:pPr marL="342900" indent="-342900"/>
                <a:r>
                  <a:rPr lang="en-US" altLang="ko-KR" b="1" dirty="0" smtClean="0">
                    <a:solidFill>
                      <a:srgbClr val="333399"/>
                    </a:solidFill>
                    <a:latin typeface="맑은 고딕" pitchFamily="50" charset="-127"/>
                    <a:ea typeface="맑은 고딕" pitchFamily="50" charset="-127"/>
                    <a:sym typeface="Wingdings" pitchFamily="2" charset="2"/>
                  </a:rPr>
                  <a:t>Service</a:t>
                </a:r>
                <a:r>
                  <a:rPr lang="ko-KR" altLang="en-US" b="1" dirty="0">
                    <a:solidFill>
                      <a:srgbClr val="333399"/>
                    </a:solidFill>
                    <a:latin typeface="맑은 고딕" pitchFamily="50" charset="-127"/>
                    <a:ea typeface="맑은 고딕" pitchFamily="50" charset="-127"/>
                    <a:sym typeface="Wingdings" pitchFamily="2" charset="2"/>
                  </a:rPr>
                  <a:t> </a:t>
                </a:r>
                <a:r>
                  <a:rPr lang="en-US" altLang="ko-KR" b="1" dirty="0" smtClean="0">
                    <a:solidFill>
                      <a:srgbClr val="FF3300"/>
                    </a:solidFill>
                    <a:latin typeface="맑은 고딕" pitchFamily="50" charset="-127"/>
                    <a:ea typeface="맑은 고딕" pitchFamily="50" charset="-127"/>
                    <a:sym typeface="Wingdings" pitchFamily="2" charset="2"/>
                  </a:rPr>
                  <a:t>(</a:t>
                </a:r>
                <a:r>
                  <a:rPr lang="en-US" altLang="ko-KR" b="1" dirty="0" err="1">
                    <a:solidFill>
                      <a:srgbClr val="FF3300"/>
                    </a:solidFill>
                    <a:latin typeface="맑은 고딕" pitchFamily="50" charset="-127"/>
                    <a:ea typeface="맑은 고딕" pitchFamily="50" charset="-127"/>
                    <a:sym typeface="Wingdings" pitchFamily="2" charset="2"/>
                  </a:rPr>
                  <a:t>E</a:t>
                </a:r>
                <a:r>
                  <a:rPr lang="en-US" altLang="ko-KR" b="1" dirty="0" err="1" smtClean="0">
                    <a:solidFill>
                      <a:srgbClr val="FF3300"/>
                    </a:solidFill>
                    <a:latin typeface="맑은 고딕" pitchFamily="50" charset="-127"/>
                    <a:ea typeface="맑은 고딕" pitchFamily="50" charset="-127"/>
                    <a:sym typeface="Wingdings" pitchFamily="2" charset="2"/>
                  </a:rPr>
                  <a:t>dupot</a:t>
                </a:r>
                <a:r>
                  <a:rPr lang="en-US" altLang="ko-KR" b="1" dirty="0">
                    <a:solidFill>
                      <a:srgbClr val="FF3300"/>
                    </a:solidFill>
                    <a:latin typeface="맑은 고딕" pitchFamily="50" charset="-127"/>
                    <a:ea typeface="맑은 고딕" pitchFamily="50" charset="-127"/>
                    <a:sym typeface="Wingdings" pitchFamily="2" charset="2"/>
                  </a:rPr>
                  <a:t>)</a:t>
                </a:r>
              </a:p>
              <a:p>
                <a:pPr marL="342900" indent="-342900"/>
                <a:endParaRPr lang="en-US" altLang="ko-KR" sz="1200" dirty="0">
                  <a:solidFill>
                    <a:srgbClr val="2B166E"/>
                  </a:solidFill>
                  <a:latin typeface="맑은 고딕" pitchFamily="50" charset="-127"/>
                  <a:ea typeface="맑은 고딕" pitchFamily="50" charset="-127"/>
                  <a:sym typeface="Wingdings" pitchFamily="2" charset="2"/>
                </a:endParaRPr>
              </a:p>
              <a:p>
                <a:pPr marL="342900" indent="-342900"/>
                <a:r>
                  <a:rPr lang="en-US" altLang="ko-KR" sz="1400" dirty="0" smtClean="0">
                    <a:solidFill>
                      <a:srgbClr val="2B166E"/>
                    </a:solidFill>
                    <a:latin typeface="맑은 고딕" pitchFamily="50" charset="-127"/>
                    <a:ea typeface="맑은 고딕" pitchFamily="50" charset="-127"/>
                    <a:sym typeface="Wingdings" pitchFamily="2" charset="2"/>
                  </a:rPr>
                  <a:t>-&gt;“</a:t>
                </a:r>
                <a:r>
                  <a:rPr lang="en-US" altLang="ko-KR" sz="1400" dirty="0" smtClean="0">
                    <a:solidFill>
                      <a:srgbClr val="FF0000"/>
                    </a:solidFill>
                    <a:latin typeface="맑은 고딕" pitchFamily="50" charset="-127"/>
                    <a:ea typeface="맑은 고딕" pitchFamily="50" charset="-127"/>
                    <a:sym typeface="Wingdings" pitchFamily="2" charset="2"/>
                  </a:rPr>
                  <a:t>Club activities, </a:t>
                </a:r>
              </a:p>
              <a:p>
                <a:pPr marL="342900" indent="-342900"/>
                <a:r>
                  <a:rPr lang="en-US" altLang="ko-KR" sz="1400" dirty="0">
                    <a:solidFill>
                      <a:srgbClr val="FF0000"/>
                    </a:solidFill>
                    <a:latin typeface="맑은 고딕" pitchFamily="50" charset="-127"/>
                    <a:ea typeface="맑은 고딕" pitchFamily="50" charset="-127"/>
                    <a:sym typeface="Wingdings" pitchFamily="2" charset="2"/>
                  </a:rPr>
                  <a:t> </a:t>
                </a:r>
                <a:r>
                  <a:rPr lang="en-US" altLang="ko-KR" sz="1400" dirty="0" smtClean="0">
                    <a:solidFill>
                      <a:srgbClr val="FF0000"/>
                    </a:solidFill>
                    <a:latin typeface="맑은 고딕" pitchFamily="50" charset="-127"/>
                    <a:ea typeface="맑은 고딕" pitchFamily="50" charset="-127"/>
                    <a:sym typeface="Wingdings" pitchFamily="2" charset="2"/>
                  </a:rPr>
                  <a:t>   career activities</a:t>
                </a:r>
                <a:r>
                  <a:rPr lang="en-US" altLang="ko-KR" sz="1400" dirty="0">
                    <a:solidFill>
                      <a:srgbClr val="FF0000"/>
                    </a:solidFill>
                    <a:latin typeface="맑은 고딕" pitchFamily="50" charset="-127"/>
                    <a:ea typeface="맑은 고딕" pitchFamily="50" charset="-127"/>
                    <a:sym typeface="Wingdings" pitchFamily="2" charset="2"/>
                  </a:rPr>
                  <a:t>, </a:t>
                </a:r>
                <a:r>
                  <a:rPr lang="en-US" altLang="ko-KR" sz="1400" dirty="0" smtClean="0">
                    <a:solidFill>
                      <a:srgbClr val="FF0000"/>
                    </a:solidFill>
                    <a:latin typeface="맑은 고딕" pitchFamily="50" charset="-127"/>
                    <a:ea typeface="맑은 고딕" pitchFamily="50" charset="-127"/>
                    <a:sym typeface="Wingdings" pitchFamily="2" charset="2"/>
                  </a:rPr>
                  <a:t>and </a:t>
                </a:r>
              </a:p>
              <a:p>
                <a:pPr marL="342900" indent="-342900"/>
                <a:r>
                  <a:rPr lang="en-US" altLang="ko-KR" sz="1400" dirty="0">
                    <a:solidFill>
                      <a:srgbClr val="FF0000"/>
                    </a:solidFill>
                    <a:latin typeface="맑은 고딕" pitchFamily="50" charset="-127"/>
                    <a:ea typeface="맑은 고딕" pitchFamily="50" charset="-127"/>
                    <a:sym typeface="Wingdings" pitchFamily="2" charset="2"/>
                  </a:rPr>
                  <a:t> </a:t>
                </a:r>
                <a:r>
                  <a:rPr lang="en-US" altLang="ko-KR" sz="1400" dirty="0" smtClean="0">
                    <a:solidFill>
                      <a:srgbClr val="FF0000"/>
                    </a:solidFill>
                    <a:latin typeface="맑은 고딕" pitchFamily="50" charset="-127"/>
                    <a:ea typeface="맑은 고딕" pitchFamily="50" charset="-127"/>
                    <a:sym typeface="Wingdings" pitchFamily="2" charset="2"/>
                  </a:rPr>
                  <a:t>   community </a:t>
                </a:r>
                <a:r>
                  <a:rPr lang="en-US" altLang="ko-KR" sz="1400" dirty="0">
                    <a:solidFill>
                      <a:srgbClr val="FF0000"/>
                    </a:solidFill>
                    <a:latin typeface="맑은 고딕" pitchFamily="50" charset="-127"/>
                    <a:ea typeface="맑은 고딕" pitchFamily="50" charset="-127"/>
                    <a:sym typeface="Wingdings" pitchFamily="2" charset="2"/>
                  </a:rPr>
                  <a:t>services</a:t>
                </a:r>
                <a:r>
                  <a:rPr lang="en-US" altLang="ko-KR" sz="1400" dirty="0" smtClean="0">
                    <a:solidFill>
                      <a:srgbClr val="FF0000"/>
                    </a:solidFill>
                    <a:latin typeface="맑은 고딕" pitchFamily="50" charset="-127"/>
                    <a:ea typeface="맑은 고딕" pitchFamily="50" charset="-127"/>
                    <a:sym typeface="Wingdings" pitchFamily="2" charset="2"/>
                  </a:rPr>
                  <a:t>”</a:t>
                </a:r>
                <a:r>
                  <a:rPr lang="en-US" altLang="ko-KR" sz="1400" dirty="0">
                    <a:solidFill>
                      <a:srgbClr val="2B166E"/>
                    </a:solidFill>
                    <a:latin typeface="맑은 고딕" pitchFamily="50" charset="-127"/>
                    <a:ea typeface="맑은 고딕" pitchFamily="50" charset="-127"/>
                    <a:sym typeface="Wingdings" pitchFamily="2" charset="2"/>
                  </a:rPr>
                  <a:t> </a:t>
                </a:r>
                <a:endParaRPr lang="en-US" altLang="ko-KR" sz="1400" dirty="0" smtClean="0">
                  <a:solidFill>
                    <a:srgbClr val="2B166E"/>
                  </a:solidFill>
                  <a:latin typeface="맑은 고딕" pitchFamily="50" charset="-127"/>
                  <a:ea typeface="맑은 고딕" pitchFamily="50" charset="-127"/>
                  <a:sym typeface="Wingdings" pitchFamily="2" charset="2"/>
                </a:endParaRP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are systematically recorded,</a:t>
                </a:r>
                <a:endParaRPr lang="en-US" altLang="ko-KR" sz="1400" dirty="0">
                  <a:solidFill>
                    <a:srgbClr val="2B166E"/>
                  </a:solidFill>
                  <a:latin typeface="맑은 고딕" pitchFamily="50" charset="-127"/>
                  <a:ea typeface="맑은 고딕" pitchFamily="50" charset="-127"/>
                  <a:sym typeface="Wingdings" pitchFamily="2" charset="2"/>
                </a:endParaRP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so </a:t>
                </a:r>
                <a:r>
                  <a:rPr lang="en-US" altLang="ko-KR" sz="1400" dirty="0">
                    <a:solidFill>
                      <a:srgbClr val="2B166E"/>
                    </a:solidFill>
                    <a:latin typeface="맑은 고딕" pitchFamily="50" charset="-127"/>
                    <a:ea typeface="맑은 고딕" pitchFamily="50" charset="-127"/>
                    <a:sym typeface="Wingdings" pitchFamily="2" charset="2"/>
                  </a:rPr>
                  <a:t>that </a:t>
                </a:r>
                <a:r>
                  <a:rPr lang="en-US" altLang="ko-KR" sz="1400" dirty="0" smtClean="0">
                    <a:solidFill>
                      <a:srgbClr val="2B166E"/>
                    </a:solidFill>
                    <a:latin typeface="맑은 고딕" pitchFamily="50" charset="-127"/>
                    <a:ea typeface="맑은 고딕" pitchFamily="50" charset="-127"/>
                    <a:sym typeface="Wingdings" pitchFamily="2" charset="2"/>
                  </a:rPr>
                  <a:t>these can be </a:t>
                </a: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referred when they entering </a:t>
                </a:r>
              </a:p>
              <a:p>
                <a:pPr marL="342900" indent="-342900"/>
                <a:r>
                  <a:rPr lang="en-US" altLang="ko-KR" sz="1400" dirty="0">
                    <a:solidFill>
                      <a:srgbClr val="2B166E"/>
                    </a:solidFill>
                    <a:latin typeface="맑은 고딕" pitchFamily="50" charset="-127"/>
                    <a:ea typeface="맑은 고딕" pitchFamily="50" charset="-127"/>
                    <a:sym typeface="Wingdings" pitchFamily="2" charset="2"/>
                  </a:rPr>
                  <a:t> </a:t>
                </a:r>
                <a:r>
                  <a:rPr lang="en-US" altLang="ko-KR" sz="1400" dirty="0" smtClean="0">
                    <a:solidFill>
                      <a:srgbClr val="2B166E"/>
                    </a:solidFill>
                    <a:latin typeface="맑은 고딕" pitchFamily="50" charset="-127"/>
                    <a:ea typeface="맑은 고딕" pitchFamily="50" charset="-127"/>
                    <a:sym typeface="Wingdings" pitchFamily="2" charset="2"/>
                  </a:rPr>
                  <a:t>   higher grade.</a:t>
                </a:r>
              </a:p>
            </p:txBody>
          </p:sp>
        </p:grpSp>
        <p:sp>
          <p:nvSpPr>
            <p:cNvPr id="765966" name="AutoShape 19"/>
            <p:cNvSpPr>
              <a:spLocks noChangeArrowheads="1"/>
            </p:cNvSpPr>
            <p:nvPr/>
          </p:nvSpPr>
          <p:spPr bwMode="auto">
            <a:xfrm>
              <a:off x="2167" y="3396"/>
              <a:ext cx="1420" cy="56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3 w 21600"/>
                <a:gd name="T13" fmla="*/ 4489 h 21600"/>
                <a:gd name="T14" fmla="*/ 17097 w 21600"/>
                <a:gd name="T15" fmla="*/ 17111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0">
              <a:gsLst>
                <a:gs pos="0">
                  <a:srgbClr val="E1E9CD"/>
                </a:gs>
                <a:gs pos="100000">
                  <a:srgbClr val="9DB658"/>
                </a:gs>
              </a:gsLst>
              <a:lin ang="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grpSp>
      <p:sp>
        <p:nvSpPr>
          <p:cNvPr id="21" name="제목 1"/>
          <p:cNvSpPr txBox="1">
            <a:spLocks/>
          </p:cNvSpPr>
          <p:nvPr/>
        </p:nvSpPr>
        <p:spPr>
          <a:xfrm>
            <a:off x="-33288" y="0"/>
            <a:ext cx="9144000" cy="692150"/>
          </a:xfrm>
          <a:prstGeom prst="rect">
            <a:avLst/>
          </a:prstGeom>
        </p:spPr>
        <p:txBody>
          <a:bodyPr/>
          <a:lst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a:lstStyle>
          <a:p>
            <a:r>
              <a:rPr lang="en-US" altLang="ko-KR" sz="2800" dirty="0" smtClean="0"/>
              <a:t>The Education Policy for Creativity in Schools</a:t>
            </a:r>
            <a:endParaRPr lang="ko-KR" altLang="en-US" sz="2800" dirty="0"/>
          </a:p>
        </p:txBody>
      </p:sp>
      <p:sp>
        <p:nvSpPr>
          <p:cNvPr id="22" name="Rectangle 2"/>
          <p:cNvSpPr txBox="1">
            <a:spLocks noChangeArrowheads="1"/>
          </p:cNvSpPr>
          <p:nvPr/>
        </p:nvSpPr>
        <p:spPr bwMode="white">
          <a:xfrm>
            <a:off x="0" y="980728"/>
            <a:ext cx="9144000" cy="720080"/>
          </a:xfrm>
          <a:prstGeom prst="rect">
            <a:avLst/>
          </a:prstGeom>
          <a:solidFill>
            <a:srgbClr val="B9FFD9"/>
          </a:solidFill>
          <a:ln w="9525">
            <a:noFill/>
            <a:miter lim="800000"/>
            <a:headEnd/>
            <a:tailEnd/>
          </a:ln>
          <a:effectLst/>
        </p:spPr>
        <p:txBody>
          <a:bodyPr anchor="ct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lnSpc>
                <a:spcPct val="150000"/>
              </a:lnSpc>
              <a:defRPr/>
            </a:pPr>
            <a:r>
              <a:rPr lang="en-US" altLang="ko-KR" sz="2400" dirty="0" smtClean="0">
                <a:solidFill>
                  <a:srgbClr val="2B166E"/>
                </a:solidFill>
                <a:latin typeface="Times New Roman" pitchFamily="18" charset="0"/>
                <a:ea typeface="맑은 고딕" pitchFamily="50" charset="-127"/>
                <a:cs typeface="Times New Roman" pitchFamily="18" charset="0"/>
                <a:sym typeface="Wingdings" pitchFamily="2" charset="2"/>
              </a:rPr>
              <a:t>Introduce Creative Hands-on Activities</a:t>
            </a:r>
            <a:endParaRPr lang="ko-KR" altLang="en-US" sz="2400" dirty="0" smtClean="0">
              <a:solidFill>
                <a:srgbClr val="2B166E"/>
              </a:solidFill>
              <a:latin typeface="Times New Roman" pitchFamily="18" charset="0"/>
              <a:ea typeface="맑은 고딕" pitchFamily="50" charset="-127"/>
              <a:cs typeface="Times New Roman" pitchFamily="18" charset="0"/>
              <a:sym typeface="Wingdings" pitchFamily="2" charset="2"/>
            </a:endParaRPr>
          </a:p>
        </p:txBody>
      </p:sp>
    </p:spTree>
    <p:extLst>
      <p:ext uri="{BB962C8B-B14F-4D97-AF65-F5344CB8AC3E}">
        <p14:creationId xmlns="" xmlns:p14="http://schemas.microsoft.com/office/powerpoint/2010/main" val="2558856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내용 개체 틀 2"/>
          <p:cNvSpPr txBox="1">
            <a:spLocks/>
          </p:cNvSpPr>
          <p:nvPr/>
        </p:nvSpPr>
        <p:spPr>
          <a:xfrm>
            <a:off x="74588" y="2132856"/>
            <a:ext cx="9001968" cy="3960440"/>
          </a:xfrm>
          <a:prstGeom prst="rect">
            <a:avLst/>
          </a:prstGeom>
          <a:solidFill>
            <a:srgbClr val="FFFFFF"/>
          </a:solidFill>
          <a:ln>
            <a:solidFill>
              <a:schemeClr val="bg1"/>
            </a:solidFill>
            <a:miter lim="800000"/>
            <a:headEnd/>
            <a:tailEnd/>
          </a:ln>
        </p:spPr>
        <p:txBody>
          <a:bodyPr/>
          <a:lstStyle>
            <a:lvl1pPr marL="273050" indent="-273050" algn="l" eaLnBrk="1" fontAlgn="base" hangingPunct="1">
              <a:lnSpc>
                <a:spcPct val="150000"/>
              </a:lnSpc>
              <a:spcBef>
                <a:spcPct val="20000"/>
              </a:spcBef>
              <a:buClr>
                <a:schemeClr val="tx1"/>
              </a:buClr>
              <a:buChar char="•"/>
              <a:defRPr sz="2000" b="1">
                <a:solidFill>
                  <a:srgbClr val="5C53D5"/>
                </a:solidFill>
                <a:latin typeface="+mn-lt"/>
                <a:ea typeface="+mn-ea"/>
              </a:defRPr>
            </a:lvl1pPr>
            <a:lvl2pPr marL="742950" indent="-285750" algn="l" eaLnBrk="0" fontAlgn="base" hangingPunct="0">
              <a:spcBef>
                <a:spcPct val="20000"/>
              </a:spcBef>
              <a:buClr>
                <a:schemeClr val="tx2"/>
              </a:buClr>
              <a:buSzPct val="80000"/>
              <a:buChar char="o"/>
              <a:defRPr sz="2400">
                <a:solidFill>
                  <a:schemeClr val="tx1"/>
                </a:solidFill>
                <a:latin typeface="+mn-lt"/>
                <a:ea typeface="+mn-ea"/>
              </a:defRPr>
            </a:lvl2pPr>
            <a:lvl3pPr marL="1143000" indent="-228600" algn="l" eaLnBrk="0" fontAlgn="base" hangingPunct="0">
              <a:spcBef>
                <a:spcPct val="20000"/>
              </a:spcBef>
              <a:buClr>
                <a:schemeClr val="folHlink"/>
              </a:buClr>
              <a:buChar char="•"/>
              <a:defRPr sz="2400">
                <a:solidFill>
                  <a:schemeClr val="tx1"/>
                </a:solidFill>
                <a:latin typeface="+mn-lt"/>
                <a:ea typeface="+mn-ea"/>
              </a:defRPr>
            </a:lvl3pPr>
            <a:lvl4pPr marL="1600200" indent="-228600" algn="l" eaLnBrk="0" fontAlgn="base" hangingPunct="0">
              <a:spcBef>
                <a:spcPct val="20000"/>
              </a:spcBef>
              <a:buClr>
                <a:schemeClr val="tx1"/>
              </a:buClr>
              <a:buSzPct val="80000"/>
              <a:buChar char="o"/>
              <a:defRPr sz="2000">
                <a:solidFill>
                  <a:schemeClr val="tx1"/>
                </a:solidFill>
                <a:latin typeface="+mn-lt"/>
                <a:ea typeface="+mn-ea"/>
              </a:defRPr>
            </a:lvl4pPr>
            <a:lvl5pPr marL="2057400" indent="-228600" algn="l" eaLnBrk="0" fontAlgn="base" hangingPunct="0">
              <a:spcBef>
                <a:spcPct val="20000"/>
              </a:spcBef>
              <a:buClr>
                <a:schemeClr val="hlink"/>
              </a:buClr>
              <a:buChar char="•"/>
              <a:defRPr sz="2000">
                <a:solidFill>
                  <a:schemeClr val="tx1"/>
                </a:solidFill>
                <a:latin typeface="+mn-lt"/>
                <a:ea typeface="+mn-ea"/>
              </a:defRPr>
            </a:lvl5pPr>
            <a:lvl6pPr marL="2514600" indent="-228600" fontAlgn="base">
              <a:spcBef>
                <a:spcPct val="20000"/>
              </a:spcBef>
              <a:spcAft>
                <a:spcPct val="0"/>
              </a:spcAft>
              <a:buClr>
                <a:schemeClr val="hlink"/>
              </a:buClr>
              <a:buChar char="•"/>
              <a:defRPr sz="2000">
                <a:solidFill>
                  <a:schemeClr val="tx1"/>
                </a:solidFill>
                <a:latin typeface="+mn-lt"/>
                <a:ea typeface="+mn-ea"/>
              </a:defRPr>
            </a:lvl6pPr>
            <a:lvl7pPr marL="2971800" indent="-228600" fontAlgn="base">
              <a:spcBef>
                <a:spcPct val="20000"/>
              </a:spcBef>
              <a:spcAft>
                <a:spcPct val="0"/>
              </a:spcAft>
              <a:buClr>
                <a:schemeClr val="hlink"/>
              </a:buClr>
              <a:buChar char="•"/>
              <a:defRPr sz="2000">
                <a:solidFill>
                  <a:schemeClr val="tx1"/>
                </a:solidFill>
                <a:latin typeface="+mn-lt"/>
                <a:ea typeface="+mn-ea"/>
              </a:defRPr>
            </a:lvl7pPr>
            <a:lvl8pPr marL="3429000" indent="-228600" fontAlgn="base">
              <a:spcBef>
                <a:spcPct val="20000"/>
              </a:spcBef>
              <a:spcAft>
                <a:spcPct val="0"/>
              </a:spcAft>
              <a:buClr>
                <a:schemeClr val="hlink"/>
              </a:buClr>
              <a:buChar char="•"/>
              <a:defRPr sz="2000">
                <a:solidFill>
                  <a:schemeClr val="tx1"/>
                </a:solidFill>
                <a:latin typeface="+mn-lt"/>
                <a:ea typeface="+mn-ea"/>
              </a:defRPr>
            </a:lvl8pPr>
            <a:lvl9pPr marL="3886200" indent="-228600" fontAlgn="base">
              <a:spcBef>
                <a:spcPct val="20000"/>
              </a:spcBef>
              <a:spcAft>
                <a:spcPct val="0"/>
              </a:spcAft>
              <a:buClr>
                <a:schemeClr val="hlink"/>
              </a:buClr>
              <a:buChar char="•"/>
              <a:defRPr sz="2000">
                <a:solidFill>
                  <a:schemeClr val="tx1"/>
                </a:solidFill>
                <a:latin typeface="+mn-lt"/>
                <a:ea typeface="+mn-ea"/>
              </a:defRPr>
            </a:lvl9pPr>
          </a:lstStyle>
          <a:p>
            <a:pPr>
              <a:buClr>
                <a:srgbClr val="2B166E"/>
              </a:buClr>
              <a:buFont typeface="Wingdings" pitchFamily="2" charset="2"/>
              <a:buChar char="l"/>
              <a:defRPr/>
            </a:pPr>
            <a:r>
              <a:rPr lang="en-US" altLang="ko-KR" sz="2400" dirty="0" smtClean="0">
                <a:latin typeface="맑은 고딕" pitchFamily="50" charset="-127"/>
                <a:ea typeface="맑은 고딕" pitchFamily="50" charset="-127"/>
                <a:sym typeface="Wingdings" pitchFamily="2" charset="2"/>
              </a:rPr>
              <a:t>A more comprehensive grading system to evaluate narrative responses</a:t>
            </a:r>
            <a:r>
              <a:rPr lang="en-US" altLang="ko-KR" sz="2400" dirty="0">
                <a:latin typeface="맑은 고딕" pitchFamily="50" charset="-127"/>
                <a:ea typeface="맑은 고딕" pitchFamily="50" charset="-127"/>
                <a:sym typeface="Wingdings" pitchFamily="2" charset="2"/>
              </a:rPr>
              <a:t> </a:t>
            </a:r>
            <a:r>
              <a:rPr lang="en-US" altLang="ko-KR" sz="2400" dirty="0" smtClean="0">
                <a:latin typeface="맑은 고딕" pitchFamily="50" charset="-127"/>
                <a:ea typeface="맑은 고딕" pitchFamily="50" charset="-127"/>
                <a:sym typeface="Wingdings" pitchFamily="2" charset="2"/>
              </a:rPr>
              <a:t>(To better assess problem-solving ability and critical thinking)</a:t>
            </a:r>
          </a:p>
          <a:p>
            <a:pPr>
              <a:buClr>
                <a:srgbClr val="2B166E"/>
              </a:buClr>
              <a:buFont typeface="Wingdings" pitchFamily="2" charset="2"/>
              <a:buChar char="l"/>
              <a:defRPr/>
            </a:pPr>
            <a:r>
              <a:rPr lang="en-US" altLang="ko-KR" sz="2400" dirty="0" smtClean="0">
                <a:latin typeface="맑은 고딕" pitchFamily="50" charset="-127"/>
                <a:ea typeface="맑은 고딕" pitchFamily="50" charset="-127"/>
                <a:sym typeface="Wingdings" pitchFamily="2" charset="2"/>
              </a:rPr>
              <a:t>Improve the relative evaluation system that has been stratifying students into 9 levels in a school report</a:t>
            </a:r>
          </a:p>
          <a:p>
            <a:pPr>
              <a:buClr>
                <a:srgbClr val="2B166E"/>
              </a:buClr>
              <a:buFont typeface="Wingdings" pitchFamily="2" charset="2"/>
              <a:buChar char="l"/>
              <a:defRPr/>
            </a:pPr>
            <a:r>
              <a:rPr lang="en-US" altLang="ko-KR" sz="2400" dirty="0" smtClean="0">
                <a:latin typeface="맑은 고딕" pitchFamily="50" charset="-127"/>
                <a:ea typeface="맑은 고딕" pitchFamily="50" charset="-127"/>
                <a:sym typeface="Wingdings" pitchFamily="2" charset="2"/>
              </a:rPr>
              <a:t>Increase the number of career and academic counselors in schools. </a:t>
            </a:r>
            <a:endParaRPr lang="en-US" altLang="ko-KR" sz="2400" dirty="0">
              <a:latin typeface="맑은 고딕" pitchFamily="50" charset="-127"/>
              <a:ea typeface="맑은 고딕" pitchFamily="50" charset="-127"/>
              <a:sym typeface="Wingdings" pitchFamily="2" charset="2"/>
            </a:endParaRPr>
          </a:p>
        </p:txBody>
      </p:sp>
      <p:sp>
        <p:nvSpPr>
          <p:cNvPr id="9" name="Rectangle 2"/>
          <p:cNvSpPr txBox="1">
            <a:spLocks noChangeArrowheads="1"/>
          </p:cNvSpPr>
          <p:nvPr/>
        </p:nvSpPr>
        <p:spPr bwMode="white">
          <a:xfrm>
            <a:off x="0" y="908720"/>
            <a:ext cx="9144000" cy="854273"/>
          </a:xfrm>
          <a:prstGeom prst="rect">
            <a:avLst/>
          </a:prstGeom>
          <a:solidFill>
            <a:srgbClr val="B9FFD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lang="en-US" altLang="ko-KR" sz="2400" dirty="0" smtClean="0">
                <a:solidFill>
                  <a:schemeClr val="tx1"/>
                </a:solidFill>
                <a:latin typeface="Times New Roman" pitchFamily="18" charset="0"/>
                <a:ea typeface="맑은 고딕" pitchFamily="50" charset="-127"/>
                <a:cs typeface="Times New Roman" pitchFamily="18" charset="0"/>
              </a:rPr>
              <a:t>Reinforce career and academic education &amp; school grading system to upgrade the level of classes</a:t>
            </a:r>
            <a:endParaRPr lang="ko-KR" altLang="en-US" sz="2400" dirty="0" smtClean="0">
              <a:solidFill>
                <a:schemeClr val="tx1"/>
              </a:solidFill>
              <a:latin typeface="Times New Roman" pitchFamily="18" charset="0"/>
              <a:ea typeface="맑은 고딕" pitchFamily="50" charset="-127"/>
              <a:cs typeface="Times New Roman" pitchFamily="18" charset="0"/>
            </a:endParaRPr>
          </a:p>
        </p:txBody>
      </p:sp>
      <p:sp>
        <p:nvSpPr>
          <p:cNvPr id="10" name="제목 1"/>
          <p:cNvSpPr txBox="1">
            <a:spLocks/>
          </p:cNvSpPr>
          <p:nvPr/>
        </p:nvSpPr>
        <p:spPr>
          <a:xfrm>
            <a:off x="-33288" y="0"/>
            <a:ext cx="9144000" cy="692150"/>
          </a:xfrm>
          <a:prstGeom prst="rect">
            <a:avLst/>
          </a:prstGeom>
        </p:spPr>
        <p:txBody>
          <a:bodyPr/>
          <a:lst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a:lstStyle>
          <a:p>
            <a:r>
              <a:rPr lang="en-US" altLang="ko-KR" sz="2800" dirty="0" smtClean="0"/>
              <a:t>The Education Policy for Creativity in Schools</a:t>
            </a:r>
            <a:endParaRPr lang="ko-KR" altLang="en-US" sz="2800" dirty="0"/>
          </a:p>
        </p:txBody>
      </p:sp>
    </p:spTree>
    <p:extLst>
      <p:ext uri="{BB962C8B-B14F-4D97-AF65-F5344CB8AC3E}">
        <p14:creationId xmlns="" xmlns:p14="http://schemas.microsoft.com/office/powerpoint/2010/main" val="18203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내용 개체 틀 2"/>
          <p:cNvSpPr txBox="1">
            <a:spLocks/>
          </p:cNvSpPr>
          <p:nvPr/>
        </p:nvSpPr>
        <p:spPr>
          <a:xfrm>
            <a:off x="333374" y="2276872"/>
            <a:ext cx="8561387" cy="4464050"/>
          </a:xfrm>
          <a:prstGeom prst="rect">
            <a:avLst/>
          </a:prstGeom>
          <a:solidFill>
            <a:srgbClr val="FFFFFF"/>
          </a:solidFill>
          <a:ln>
            <a:solidFill>
              <a:schemeClr val="bg1"/>
            </a:solidFill>
            <a:miter lim="800000"/>
            <a:headEnd/>
            <a:tailEnd/>
          </a:ln>
        </p:spPr>
        <p:txBody>
          <a:bodyPr/>
          <a:lstStyle>
            <a:defPPr>
              <a:defRPr lang="en-US"/>
            </a:defPPr>
            <a:lvl1pPr marL="273050" indent="-273050" algn="l" eaLnBrk="1" fontAlgn="base" hangingPunct="1">
              <a:lnSpc>
                <a:spcPct val="150000"/>
              </a:lnSpc>
              <a:spcBef>
                <a:spcPct val="20000"/>
              </a:spcBef>
              <a:buClr>
                <a:schemeClr val="tx1"/>
              </a:buClr>
              <a:buChar char="•"/>
              <a:defRPr sz="2000" b="1">
                <a:solidFill>
                  <a:srgbClr val="5C53D5"/>
                </a:solidFill>
                <a:latin typeface="+mn-lt"/>
                <a:ea typeface="+mn-ea"/>
              </a:defRPr>
            </a:lvl1pPr>
            <a:lvl2pPr marL="742950" indent="-285750" algn="l" eaLnBrk="0" fontAlgn="base" hangingPunct="0">
              <a:spcBef>
                <a:spcPct val="20000"/>
              </a:spcBef>
              <a:buClr>
                <a:schemeClr val="tx2"/>
              </a:buClr>
              <a:buSzPct val="80000"/>
              <a:buChar char="o"/>
              <a:defRPr sz="2400">
                <a:solidFill>
                  <a:schemeClr val="tx1"/>
                </a:solidFill>
                <a:latin typeface="+mn-lt"/>
                <a:ea typeface="+mn-ea"/>
              </a:defRPr>
            </a:lvl2pPr>
            <a:lvl3pPr marL="1143000" indent="-228600" algn="l" eaLnBrk="0" fontAlgn="base" hangingPunct="0">
              <a:spcBef>
                <a:spcPct val="20000"/>
              </a:spcBef>
              <a:buClr>
                <a:schemeClr val="folHlink"/>
              </a:buClr>
              <a:buChar char="•"/>
              <a:defRPr sz="2400">
                <a:solidFill>
                  <a:schemeClr val="tx1"/>
                </a:solidFill>
                <a:latin typeface="+mn-lt"/>
                <a:ea typeface="+mn-ea"/>
              </a:defRPr>
            </a:lvl3pPr>
            <a:lvl4pPr marL="1600200" indent="-228600" algn="l" eaLnBrk="0" fontAlgn="base" hangingPunct="0">
              <a:spcBef>
                <a:spcPct val="20000"/>
              </a:spcBef>
              <a:buClr>
                <a:schemeClr val="tx1"/>
              </a:buClr>
              <a:buSzPct val="80000"/>
              <a:buChar char="o"/>
              <a:defRPr sz="2000">
                <a:solidFill>
                  <a:schemeClr val="tx1"/>
                </a:solidFill>
                <a:latin typeface="+mn-lt"/>
                <a:ea typeface="+mn-ea"/>
              </a:defRPr>
            </a:lvl4pPr>
            <a:lvl5pPr marL="2057400" indent="-228600" algn="l" eaLnBrk="0" fontAlgn="base" hangingPunct="0">
              <a:spcBef>
                <a:spcPct val="20000"/>
              </a:spcBef>
              <a:buClr>
                <a:schemeClr val="hlink"/>
              </a:buClr>
              <a:buChar char="•"/>
              <a:defRPr sz="2000">
                <a:solidFill>
                  <a:schemeClr val="tx1"/>
                </a:solidFill>
                <a:latin typeface="+mn-lt"/>
                <a:ea typeface="+mn-ea"/>
              </a:defRPr>
            </a:lvl5pPr>
            <a:lvl6pPr marL="2514600" indent="-228600" fontAlgn="base">
              <a:spcBef>
                <a:spcPct val="20000"/>
              </a:spcBef>
              <a:spcAft>
                <a:spcPct val="0"/>
              </a:spcAft>
              <a:buClr>
                <a:schemeClr val="hlink"/>
              </a:buClr>
              <a:buChar char="•"/>
              <a:defRPr sz="2000">
                <a:solidFill>
                  <a:schemeClr val="tx1"/>
                </a:solidFill>
                <a:latin typeface="+mn-lt"/>
                <a:ea typeface="+mn-ea"/>
              </a:defRPr>
            </a:lvl6pPr>
            <a:lvl7pPr marL="2971800" indent="-228600" fontAlgn="base">
              <a:spcBef>
                <a:spcPct val="20000"/>
              </a:spcBef>
              <a:spcAft>
                <a:spcPct val="0"/>
              </a:spcAft>
              <a:buClr>
                <a:schemeClr val="hlink"/>
              </a:buClr>
              <a:buChar char="•"/>
              <a:defRPr sz="2000">
                <a:solidFill>
                  <a:schemeClr val="tx1"/>
                </a:solidFill>
                <a:latin typeface="+mn-lt"/>
                <a:ea typeface="+mn-ea"/>
              </a:defRPr>
            </a:lvl7pPr>
            <a:lvl8pPr marL="3429000" indent="-228600" fontAlgn="base">
              <a:spcBef>
                <a:spcPct val="20000"/>
              </a:spcBef>
              <a:spcAft>
                <a:spcPct val="0"/>
              </a:spcAft>
              <a:buClr>
                <a:schemeClr val="hlink"/>
              </a:buClr>
              <a:buChar char="•"/>
              <a:defRPr sz="2000">
                <a:solidFill>
                  <a:schemeClr val="tx1"/>
                </a:solidFill>
                <a:latin typeface="+mn-lt"/>
                <a:ea typeface="+mn-ea"/>
              </a:defRPr>
            </a:lvl8pPr>
            <a:lvl9pPr marL="3886200" indent="-228600" fontAlgn="base">
              <a:spcBef>
                <a:spcPct val="20000"/>
              </a:spcBef>
              <a:spcAft>
                <a:spcPct val="0"/>
              </a:spcAft>
              <a:buClr>
                <a:schemeClr val="hlink"/>
              </a:buClr>
              <a:buChar char="•"/>
              <a:defRPr sz="2000">
                <a:solidFill>
                  <a:schemeClr val="tx1"/>
                </a:solidFill>
                <a:latin typeface="+mn-lt"/>
                <a:ea typeface="+mn-ea"/>
              </a:defRPr>
            </a:lvl9pPr>
          </a:lstStyle>
          <a:p>
            <a:pPr>
              <a:buClr>
                <a:srgbClr val="2B166E"/>
              </a:buClr>
              <a:buFont typeface="Wingdings" pitchFamily="2" charset="2"/>
              <a:buChar char="l"/>
              <a:defRPr/>
            </a:pPr>
            <a:r>
              <a:rPr lang="en-US" altLang="ko-KR" sz="2400" dirty="0" smtClean="0">
                <a:latin typeface="맑은 고딕" pitchFamily="50" charset="-127"/>
                <a:ea typeface="맑은 고딕" pitchFamily="50" charset="-127"/>
                <a:sym typeface="Wingdings" pitchFamily="2" charset="2"/>
              </a:rPr>
              <a:t>Encourage students to take leadership in school events and club activities</a:t>
            </a:r>
          </a:p>
          <a:p>
            <a:pPr>
              <a:buClr>
                <a:srgbClr val="2B166E"/>
              </a:buClr>
              <a:buFont typeface="Wingdings" pitchFamily="2" charset="2"/>
              <a:buChar char="l"/>
              <a:defRPr/>
            </a:pPr>
            <a:endParaRPr lang="en-US" altLang="ko-KR" sz="800" dirty="0" smtClean="0">
              <a:latin typeface="맑은 고딕" pitchFamily="50" charset="-127"/>
              <a:ea typeface="맑은 고딕" pitchFamily="50" charset="-127"/>
              <a:sym typeface="Wingdings" pitchFamily="2" charset="2"/>
            </a:endParaRPr>
          </a:p>
          <a:p>
            <a:pPr>
              <a:buClr>
                <a:srgbClr val="2B166E"/>
              </a:buClr>
              <a:buFont typeface="Wingdings" pitchFamily="2" charset="2"/>
              <a:buChar char="l"/>
              <a:defRPr/>
            </a:pPr>
            <a:r>
              <a:rPr lang="en-US" altLang="ko-KR" sz="2400" dirty="0" smtClean="0">
                <a:latin typeface="맑은 고딕" pitchFamily="50" charset="-127"/>
                <a:ea typeface="맑은 고딕" pitchFamily="50" charset="-127"/>
                <a:sym typeface="Wingdings" pitchFamily="2" charset="2"/>
              </a:rPr>
              <a:t>Make use of resources and programs provided by government agencies</a:t>
            </a:r>
          </a:p>
          <a:p>
            <a:pPr>
              <a:buClr>
                <a:srgbClr val="2B166E"/>
              </a:buClr>
              <a:buFont typeface="Wingdings" pitchFamily="2" charset="2"/>
              <a:buChar char="l"/>
              <a:defRPr/>
            </a:pPr>
            <a:r>
              <a:rPr lang="en-US" altLang="ko-KR" sz="2400" dirty="0">
                <a:solidFill>
                  <a:schemeClr val="accent6">
                    <a:lumMod val="60000"/>
                    <a:lumOff val="40000"/>
                  </a:schemeClr>
                </a:solidFill>
                <a:latin typeface="맑은 고딕" pitchFamily="50" charset="-127"/>
                <a:ea typeface="맑은 고딕" pitchFamily="50" charset="-127"/>
              </a:rPr>
              <a:t>Establish infrastructure to discover creativity and career paths for students from multicultural families and underachievement students</a:t>
            </a:r>
            <a:endParaRPr lang="ko-KR" altLang="en-US" sz="2400" dirty="0"/>
          </a:p>
          <a:p>
            <a:pPr>
              <a:buClr>
                <a:srgbClr val="2B166E"/>
              </a:buClr>
              <a:buFont typeface="Wingdings" pitchFamily="2" charset="2"/>
              <a:buChar char="l"/>
              <a:defRPr/>
            </a:pPr>
            <a:endParaRPr lang="en-US" altLang="ko-KR" sz="2400" dirty="0" smtClean="0">
              <a:latin typeface="맑은 고딕" pitchFamily="50" charset="-127"/>
              <a:ea typeface="맑은 고딕" pitchFamily="50" charset="-127"/>
              <a:sym typeface="Wingdings" pitchFamily="2" charset="2"/>
            </a:endParaRPr>
          </a:p>
          <a:p>
            <a:pPr marL="0" indent="0">
              <a:buClr>
                <a:srgbClr val="2B166E"/>
              </a:buClr>
              <a:buNone/>
              <a:defRPr/>
            </a:pPr>
            <a:r>
              <a:rPr lang="en-US" altLang="ko-KR" dirty="0" smtClean="0">
                <a:sym typeface="Wingdings" pitchFamily="2" charset="2"/>
              </a:rPr>
              <a:t> </a:t>
            </a:r>
          </a:p>
          <a:p>
            <a:pPr marL="0" indent="0">
              <a:buClr>
                <a:srgbClr val="2B166E"/>
              </a:buClr>
              <a:buNone/>
              <a:defRPr/>
            </a:pPr>
            <a:endParaRPr lang="en-US" altLang="ko-KR" dirty="0" smtClean="0">
              <a:sym typeface="Wingdings" pitchFamily="2" charset="2"/>
            </a:endParaRPr>
          </a:p>
        </p:txBody>
      </p:sp>
      <p:sp>
        <p:nvSpPr>
          <p:cNvPr id="7" name="Rectangle 2"/>
          <p:cNvSpPr txBox="1">
            <a:spLocks noChangeArrowheads="1"/>
          </p:cNvSpPr>
          <p:nvPr/>
        </p:nvSpPr>
        <p:spPr bwMode="white">
          <a:xfrm>
            <a:off x="0" y="1124744"/>
            <a:ext cx="9144000" cy="1008658"/>
          </a:xfrm>
          <a:prstGeom prst="rect">
            <a:avLst/>
          </a:prstGeom>
          <a:solidFill>
            <a:srgbClr val="B9FFD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lang="en-US" altLang="ko-KR" sz="2400" dirty="0" smtClean="0">
                <a:solidFill>
                  <a:schemeClr val="tx1"/>
                </a:solidFill>
                <a:latin typeface="Times New Roman" pitchFamily="18" charset="0"/>
                <a:ea typeface="맑은 고딕" pitchFamily="50" charset="-127"/>
                <a:cs typeface="Times New Roman" pitchFamily="18" charset="0"/>
              </a:rPr>
              <a:t>Establish democratic education focused on experience and practice</a:t>
            </a:r>
            <a:endParaRPr lang="ko-KR" altLang="en-US" sz="2400" dirty="0" smtClean="0">
              <a:solidFill>
                <a:schemeClr val="tx1"/>
              </a:solidFill>
              <a:latin typeface="Times New Roman" pitchFamily="18" charset="0"/>
              <a:ea typeface="맑은 고딕" pitchFamily="50" charset="-127"/>
              <a:cs typeface="Times New Roman" pitchFamily="18" charset="0"/>
            </a:endParaRPr>
          </a:p>
        </p:txBody>
      </p:sp>
      <p:sp>
        <p:nvSpPr>
          <p:cNvPr id="4" name="제목 1"/>
          <p:cNvSpPr txBox="1">
            <a:spLocks/>
          </p:cNvSpPr>
          <p:nvPr/>
        </p:nvSpPr>
        <p:spPr>
          <a:xfrm>
            <a:off x="-33288" y="0"/>
            <a:ext cx="9144000" cy="692150"/>
          </a:xfrm>
          <a:prstGeom prst="rect">
            <a:avLst/>
          </a:prstGeom>
        </p:spPr>
        <p:txBody>
          <a:bodyPr/>
          <a:lst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a:lstStyle>
          <a:p>
            <a:r>
              <a:rPr lang="en-US" altLang="ko-KR" sz="2800" dirty="0" smtClean="0"/>
              <a:t>The Education Policy for Creativity in Schools</a:t>
            </a:r>
            <a:endParaRPr lang="ko-KR" altLang="en-US" sz="2800" dirty="0"/>
          </a:p>
        </p:txBody>
      </p:sp>
    </p:spTree>
    <p:extLst>
      <p:ext uri="{BB962C8B-B14F-4D97-AF65-F5344CB8AC3E}">
        <p14:creationId xmlns="" xmlns:p14="http://schemas.microsoft.com/office/powerpoint/2010/main" val="7046558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8220" name="Group 44"/>
          <p:cNvGraphicFramePr>
            <a:graphicFrameLocks noGrp="1"/>
          </p:cNvGraphicFramePr>
          <p:nvPr>
            <p:extLst>
              <p:ext uri="{D42A27DB-BD31-4B8C-83A1-F6EECF244321}">
                <p14:modId xmlns="" xmlns:p14="http://schemas.microsoft.com/office/powerpoint/2010/main" val="2439085617"/>
              </p:ext>
            </p:extLst>
          </p:nvPr>
        </p:nvGraphicFramePr>
        <p:xfrm>
          <a:off x="116236" y="2664378"/>
          <a:ext cx="3124770" cy="1316864"/>
        </p:xfrm>
        <a:graphic>
          <a:graphicData uri="http://schemas.openxmlformats.org/drawingml/2006/table">
            <a:tbl>
              <a:tblPr/>
              <a:tblGrid>
                <a:gridCol w="3124770"/>
              </a:tblGrid>
              <a:tr h="188558">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2000" b="1" i="0" u="none" strike="noStrike" cap="none" normalizeH="0" baseline="0" dirty="0" smtClean="0">
                          <a:ln>
                            <a:noFill/>
                          </a:ln>
                          <a:solidFill>
                            <a:schemeClr val="tx1"/>
                          </a:solidFill>
                          <a:effectLst/>
                          <a:latin typeface="Verdana" pitchFamily="34" charset="0"/>
                          <a:ea typeface="굴림" pitchFamily="50" charset="-127"/>
                        </a:rPr>
                        <a:t>Elementary</a:t>
                      </a:r>
                      <a:endParaRPr kumimoji="0" lang="ko-KR" altLang="en-US" sz="2000" b="1" i="0" u="none" strike="noStrike" cap="none" normalizeH="0" baseline="0" dirty="0" smtClean="0">
                        <a:ln>
                          <a:noFill/>
                        </a:ln>
                        <a:solidFill>
                          <a:schemeClr val="tx1"/>
                        </a:solidFill>
                        <a:effectLst/>
                        <a:latin typeface="Verdana" pitchFamily="34" charset="0"/>
                        <a:ea typeface="굴림" pitchFamily="50" charset="-127"/>
                      </a:endParaRP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628329">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ko-KR" altLang="en-US" sz="1600" b="0" i="0" u="none" strike="noStrike" cap="none" normalizeH="0" baseline="0" dirty="0" smtClean="0">
                          <a:ln>
                            <a:noFill/>
                          </a:ln>
                          <a:solidFill>
                            <a:schemeClr val="tx1"/>
                          </a:solidFill>
                          <a:effectLst/>
                          <a:latin typeface="Verdana" pitchFamily="34" charset="0"/>
                          <a:ea typeface="굴림" pitchFamily="50" charset="-127"/>
                        </a:rPr>
                        <a:t> </a:t>
                      </a: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Search talents · aptitudes</a:t>
                      </a:r>
                      <a:endParaRPr kumimoji="0" lang="ko-KR" altLang="en-US" sz="1600" b="0" i="0" u="none" strike="noStrike" cap="none" normalizeH="0" baseline="0" dirty="0" smtClean="0">
                        <a:ln>
                          <a:noFill/>
                        </a:ln>
                        <a:solidFill>
                          <a:schemeClr val="tx1"/>
                        </a:solidFill>
                        <a:effectLst/>
                        <a:latin typeface="Verdana" pitchFamily="34" charset="0"/>
                        <a:ea typeface="굴림" pitchFamily="50" charset="-127"/>
                      </a:endParaRP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(Understand </a:t>
                      </a: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career · job market)</a:t>
                      </a: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9035" name="AutoShape 33"/>
          <p:cNvSpPr>
            <a:spLocks noChangeArrowheads="1"/>
          </p:cNvSpPr>
          <p:nvPr/>
        </p:nvSpPr>
        <p:spPr bwMode="auto">
          <a:xfrm>
            <a:off x="3310856" y="3173964"/>
            <a:ext cx="360040" cy="360363"/>
          </a:xfrm>
          <a:prstGeom prst="rightArrow">
            <a:avLst>
              <a:gd name="adj1" fmla="val 50000"/>
              <a:gd name="adj2" fmla="val 41740"/>
            </a:avLst>
          </a:prstGeom>
          <a:solidFill>
            <a:srgbClr val="33996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104302" tIns="52152" rIns="104302" bIns="52152"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graphicFrame>
        <p:nvGraphicFramePr>
          <p:cNvPr id="178231" name="Group 55"/>
          <p:cNvGraphicFramePr>
            <a:graphicFrameLocks noGrp="1"/>
          </p:cNvGraphicFramePr>
          <p:nvPr>
            <p:extLst>
              <p:ext uri="{D42A27DB-BD31-4B8C-83A1-F6EECF244321}">
                <p14:modId xmlns="" xmlns:p14="http://schemas.microsoft.com/office/powerpoint/2010/main" val="3051940634"/>
              </p:ext>
            </p:extLst>
          </p:nvPr>
        </p:nvGraphicFramePr>
        <p:xfrm>
          <a:off x="3689400" y="2670728"/>
          <a:ext cx="2232248" cy="1316864"/>
        </p:xfrm>
        <a:graphic>
          <a:graphicData uri="http://schemas.openxmlformats.org/drawingml/2006/table">
            <a:tbl>
              <a:tblPr/>
              <a:tblGrid>
                <a:gridCol w="2232248"/>
              </a:tblGrid>
              <a:tr h="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2000" b="1" i="0" u="none" strike="noStrike" cap="none" normalizeH="0" baseline="0" dirty="0" smtClean="0">
                          <a:ln>
                            <a:noFill/>
                          </a:ln>
                          <a:solidFill>
                            <a:schemeClr val="tx1"/>
                          </a:solidFill>
                          <a:effectLst/>
                          <a:latin typeface="Verdana" pitchFamily="34" charset="0"/>
                          <a:ea typeface="굴림" pitchFamily="50" charset="-127"/>
                        </a:rPr>
                        <a:t>Middle</a:t>
                      </a:r>
                      <a:endParaRPr kumimoji="0" lang="ko-KR" altLang="en-US" sz="2000" b="1" i="0" u="none" strike="noStrike" cap="none" normalizeH="0" baseline="0" dirty="0" smtClean="0">
                        <a:ln>
                          <a:noFill/>
                        </a:ln>
                        <a:solidFill>
                          <a:schemeClr val="tx1"/>
                        </a:solidFill>
                        <a:effectLst/>
                        <a:latin typeface="Verdana" pitchFamily="34" charset="0"/>
                        <a:ea typeface="굴림" pitchFamily="50" charset="-127"/>
                      </a:endParaRP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628329">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ko-KR" altLang="en-US" sz="1600" b="0" i="0" u="none" strike="noStrike" cap="none" normalizeH="0" baseline="0" dirty="0" smtClean="0">
                          <a:ln>
                            <a:noFill/>
                          </a:ln>
                          <a:solidFill>
                            <a:schemeClr val="tx1"/>
                          </a:solidFill>
                          <a:effectLst/>
                          <a:latin typeface="Verdana" pitchFamily="34" charset="0"/>
                          <a:ea typeface="굴림" pitchFamily="50" charset="-127"/>
                        </a:rPr>
                        <a:t> </a:t>
                      </a: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Search career </a:t>
                      </a: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 job market</a:t>
                      </a: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(Select</a:t>
                      </a:r>
                      <a:r>
                        <a:rPr kumimoji="0" lang="ko-KR" altLang="en-US" sz="1600" b="0" i="0" u="none" strike="noStrike" cap="none" normalizeH="0" baseline="0" dirty="0" smtClean="0">
                          <a:ln>
                            <a:noFill/>
                          </a:ln>
                          <a:solidFill>
                            <a:schemeClr val="tx1"/>
                          </a:solidFill>
                          <a:effectLst/>
                          <a:latin typeface="Verdana" pitchFamily="34" charset="0"/>
                          <a:ea typeface="굴림" pitchFamily="50" charset="-127"/>
                        </a:rPr>
                        <a:t> </a:t>
                      </a: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high school)</a:t>
                      </a: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9044" name="AutoShape 42"/>
          <p:cNvSpPr>
            <a:spLocks noChangeArrowheads="1"/>
          </p:cNvSpPr>
          <p:nvPr/>
        </p:nvSpPr>
        <p:spPr bwMode="auto">
          <a:xfrm>
            <a:off x="5997760" y="3173965"/>
            <a:ext cx="355960" cy="360363"/>
          </a:xfrm>
          <a:prstGeom prst="rightArrow">
            <a:avLst>
              <a:gd name="adj1" fmla="val 50000"/>
              <a:gd name="adj2" fmla="val 41740"/>
            </a:avLst>
          </a:prstGeom>
          <a:solidFill>
            <a:srgbClr val="33996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104302" tIns="52152" rIns="104302" bIns="52152" anchor="ctr"/>
          <a:lstStyle/>
          <a:p>
            <a:pPr algn="ctr" fontAlgn="t"/>
            <a:endParaRPr lang="ko-KR" altLang="en-US">
              <a:solidFill>
                <a:srgbClr val="333399"/>
              </a:solidFill>
              <a:latin typeface="HY헤드라인M" pitchFamily="18" charset="-127"/>
              <a:ea typeface="HY헤드라인M" pitchFamily="18" charset="-127"/>
              <a:sym typeface="Wingdings" pitchFamily="2" charset="2"/>
            </a:endParaRPr>
          </a:p>
        </p:txBody>
      </p:sp>
      <p:graphicFrame>
        <p:nvGraphicFramePr>
          <p:cNvPr id="178222" name="Group 46"/>
          <p:cNvGraphicFramePr>
            <a:graphicFrameLocks noGrp="1"/>
          </p:cNvGraphicFramePr>
          <p:nvPr>
            <p:extLst>
              <p:ext uri="{D42A27DB-BD31-4B8C-83A1-F6EECF244321}">
                <p14:modId xmlns="" xmlns:p14="http://schemas.microsoft.com/office/powerpoint/2010/main" val="3502862280"/>
              </p:ext>
            </p:extLst>
          </p:nvPr>
        </p:nvGraphicFramePr>
        <p:xfrm>
          <a:off x="6353720" y="2664378"/>
          <a:ext cx="2664271" cy="1316864"/>
        </p:xfrm>
        <a:graphic>
          <a:graphicData uri="http://schemas.openxmlformats.org/drawingml/2006/table">
            <a:tbl>
              <a:tblPr/>
              <a:tblGrid>
                <a:gridCol w="2664271"/>
              </a:tblGrid>
              <a:tr h="0">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2000" b="1" i="0" u="none" strike="noStrike" cap="none" normalizeH="0" baseline="0" dirty="0" smtClean="0">
                          <a:ln>
                            <a:noFill/>
                          </a:ln>
                          <a:solidFill>
                            <a:schemeClr val="tx1"/>
                          </a:solidFill>
                          <a:effectLst/>
                          <a:latin typeface="Verdana" pitchFamily="34" charset="0"/>
                          <a:ea typeface="굴림" pitchFamily="50" charset="-127"/>
                        </a:rPr>
                        <a:t>High</a:t>
                      </a:r>
                      <a:endParaRPr kumimoji="0" lang="ko-KR" altLang="en-US" sz="2000" b="1" i="0" u="none" strike="noStrike" cap="none" normalizeH="0" baseline="0" dirty="0" smtClean="0">
                        <a:ln>
                          <a:noFill/>
                        </a:ln>
                        <a:solidFill>
                          <a:schemeClr val="tx1"/>
                        </a:solidFill>
                        <a:effectLst/>
                        <a:latin typeface="Verdana" pitchFamily="34" charset="0"/>
                        <a:ea typeface="굴림" pitchFamily="50" charset="-127"/>
                      </a:endParaRP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628329">
                <a:tc>
                  <a:txBody>
                    <a:bodyPr/>
                    <a:lstStyle/>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Char char="§"/>
                        <a:tabLst/>
                      </a:pPr>
                      <a:r>
                        <a:rPr kumimoji="0" lang="ko-KR" altLang="en-US" sz="1600" b="0" i="0" u="none" strike="noStrike" cap="none" normalizeH="0" baseline="0" dirty="0" smtClean="0">
                          <a:ln>
                            <a:noFill/>
                          </a:ln>
                          <a:solidFill>
                            <a:schemeClr val="tx1"/>
                          </a:solidFill>
                          <a:effectLst/>
                          <a:latin typeface="Verdana" pitchFamily="34" charset="0"/>
                          <a:ea typeface="굴림" pitchFamily="50" charset="-127"/>
                        </a:rPr>
                        <a:t> </a:t>
                      </a: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Select career · job</a:t>
                      </a:r>
                      <a:endParaRPr kumimoji="0" lang="ko-KR" altLang="en-US" sz="1600" b="0" i="0" u="none" strike="noStrike" cap="none" normalizeH="0" baseline="0" dirty="0" smtClean="0">
                        <a:ln>
                          <a:noFill/>
                        </a:ln>
                        <a:solidFill>
                          <a:schemeClr val="tx1"/>
                        </a:solidFill>
                        <a:effectLst/>
                        <a:latin typeface="Verdana" pitchFamily="34" charset="0"/>
                        <a:ea typeface="굴림" pitchFamily="50" charset="-127"/>
                      </a:endParaRP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(Select work·</a:t>
                      </a:r>
                    </a:p>
                    <a:p>
                      <a:pPr marL="0" marR="0" lvl="0" indent="0" algn="ctr" defTabSz="914400" rtl="0" eaLnBrk="0" fontAlgn="base" latinLnBrk="0" hangingPunct="0">
                        <a:lnSpc>
                          <a:spcPct val="100000"/>
                        </a:lnSpc>
                        <a:spcBef>
                          <a:spcPct val="20000"/>
                        </a:spcBef>
                        <a:spcAft>
                          <a:spcPct val="0"/>
                        </a:spcAft>
                        <a:buClr>
                          <a:schemeClr val="tx1"/>
                        </a:buClr>
                        <a:buSzPct val="120000"/>
                        <a:buFont typeface="Wingdings" pitchFamily="2" charset="2"/>
                        <a:buNone/>
                        <a:tabLst/>
                      </a:pPr>
                      <a:r>
                        <a:rPr kumimoji="0" lang="en-US" altLang="ko-KR" sz="1600" b="0" i="0" u="none" strike="noStrike" cap="none" normalizeH="0" baseline="0" dirty="0" smtClean="0">
                          <a:ln>
                            <a:noFill/>
                          </a:ln>
                          <a:solidFill>
                            <a:schemeClr val="tx1"/>
                          </a:solidFill>
                          <a:effectLst/>
                          <a:latin typeface="Verdana" pitchFamily="34" charset="0"/>
                          <a:ea typeface="굴림" pitchFamily="50" charset="-127"/>
                        </a:rPr>
                        <a:t>department/university)</a:t>
                      </a:r>
                    </a:p>
                  </a:txBody>
                  <a:tcPr marT="45752" marB="4575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9054" name="내용 개체 틀 2"/>
          <p:cNvSpPr txBox="1">
            <a:spLocks/>
          </p:cNvSpPr>
          <p:nvPr/>
        </p:nvSpPr>
        <p:spPr bwMode="auto">
          <a:xfrm>
            <a:off x="254100" y="1916832"/>
            <a:ext cx="8153400" cy="567506"/>
          </a:xfrm>
          <a:prstGeom prst="rect">
            <a:avLst/>
          </a:prstGeom>
          <a:solidFill>
            <a:srgbClr val="FFFFFF"/>
          </a:solidFill>
          <a:ln w="9525">
            <a:solidFill>
              <a:schemeClr val="bg1"/>
            </a:solidFill>
            <a:miter lim="800000"/>
            <a:headEnd/>
            <a:tailEnd/>
          </a:ln>
        </p:spPr>
        <p:txBody>
          <a:bodyPr/>
          <a:lstStyle>
            <a:lvl1pPr marL="273050" indent="-273050"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marL="342900" indent="-342900" eaLnBrk="1" hangingPunct="1">
              <a:lnSpc>
                <a:spcPct val="150000"/>
              </a:lnSpc>
              <a:spcBef>
                <a:spcPct val="20000"/>
              </a:spcBef>
              <a:buClr>
                <a:srgbClr val="2B166E"/>
              </a:buClr>
              <a:buFont typeface="Wingdings" pitchFamily="2" charset="2"/>
              <a:buChar char="l"/>
            </a:pPr>
            <a:r>
              <a:rPr lang="en-US" altLang="ko-KR" sz="2400" b="1" dirty="0" smtClean="0">
                <a:solidFill>
                  <a:srgbClr val="5C53D5"/>
                </a:solidFill>
                <a:latin typeface="맑은 고딕" pitchFamily="50" charset="-127"/>
                <a:ea typeface="맑은 고딕" pitchFamily="50" charset="-127"/>
              </a:rPr>
              <a:t>Strengthen career education  </a:t>
            </a:r>
            <a:endParaRPr lang="en-US" altLang="ko-KR" sz="2400" b="1" dirty="0">
              <a:solidFill>
                <a:srgbClr val="5C53D5"/>
              </a:solidFill>
              <a:latin typeface="맑은 고딕" pitchFamily="50" charset="-127"/>
              <a:ea typeface="맑은 고딕" pitchFamily="50" charset="-127"/>
            </a:endParaRPr>
          </a:p>
        </p:txBody>
      </p:sp>
      <p:sp>
        <p:nvSpPr>
          <p:cNvPr id="12" name="Rectangle 2"/>
          <p:cNvSpPr txBox="1">
            <a:spLocks noChangeArrowheads="1"/>
          </p:cNvSpPr>
          <p:nvPr/>
        </p:nvSpPr>
        <p:spPr bwMode="white">
          <a:xfrm>
            <a:off x="0" y="1052736"/>
            <a:ext cx="9154840" cy="864096"/>
          </a:xfrm>
          <a:prstGeom prst="rect">
            <a:avLst/>
          </a:prstGeom>
          <a:solidFill>
            <a:srgbClr val="B9FFD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lang="en-US" altLang="ko-KR" sz="2400" dirty="0" smtClean="0">
                <a:solidFill>
                  <a:srgbClr val="000000"/>
                </a:solidFill>
                <a:latin typeface="Times New Roman" pitchFamily="18" charset="0"/>
                <a:ea typeface="맑은 고딕" pitchFamily="50" charset="-127"/>
                <a:cs typeface="Times New Roman" pitchFamily="18" charset="0"/>
              </a:rPr>
              <a:t>Vitalize career education in primary and secondary schools</a:t>
            </a:r>
            <a:endParaRPr lang="ko-KR" altLang="en-US" sz="2400" dirty="0" smtClean="0">
              <a:solidFill>
                <a:srgbClr val="000000"/>
              </a:solidFill>
              <a:latin typeface="Times New Roman" pitchFamily="18" charset="0"/>
              <a:ea typeface="맑은 고딕" pitchFamily="50" charset="-127"/>
              <a:cs typeface="Times New Roman" pitchFamily="18" charset="0"/>
            </a:endParaRPr>
          </a:p>
        </p:txBody>
      </p:sp>
      <p:sp>
        <p:nvSpPr>
          <p:cNvPr id="9" name="제목 1"/>
          <p:cNvSpPr txBox="1">
            <a:spLocks/>
          </p:cNvSpPr>
          <p:nvPr/>
        </p:nvSpPr>
        <p:spPr>
          <a:xfrm>
            <a:off x="-33288" y="0"/>
            <a:ext cx="9144000" cy="692150"/>
          </a:xfrm>
          <a:prstGeom prst="rect">
            <a:avLst/>
          </a:prstGeom>
        </p:spPr>
        <p:txBody>
          <a:bodyPr/>
          <a:lstStyle>
            <a:lvl1pPr algn="ctr" rtl="0" eaLnBrk="1" fontAlgn="base" latinLnBrk="1" hangingPunct="1">
              <a:spcBef>
                <a:spcPct val="0"/>
              </a:spcBef>
              <a:spcAft>
                <a:spcPct val="0"/>
              </a:spcAft>
              <a:defRPr kumimoji="1" sz="2600">
                <a:solidFill>
                  <a:srgbClr val="000066"/>
                </a:solidFill>
                <a:latin typeface="+mj-lt"/>
                <a:ea typeface="+mj-ea"/>
                <a:cs typeface="+mj-cs"/>
              </a:defRPr>
            </a:lvl1pPr>
            <a:lvl2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2pPr>
            <a:lvl3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3pPr>
            <a:lvl4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4pPr>
            <a:lvl5pPr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5pPr>
            <a:lvl6pPr marL="4572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6pPr>
            <a:lvl7pPr marL="9144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7pPr>
            <a:lvl8pPr marL="13716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8pPr>
            <a:lvl9pPr marL="1828800" algn="ctr" rtl="0" eaLnBrk="1" fontAlgn="base" latinLnBrk="1" hangingPunct="1">
              <a:spcBef>
                <a:spcPct val="0"/>
              </a:spcBef>
              <a:spcAft>
                <a:spcPct val="0"/>
              </a:spcAft>
              <a:defRPr kumimoji="1" sz="2600">
                <a:solidFill>
                  <a:srgbClr val="000066"/>
                </a:solidFill>
                <a:latin typeface="HY견고딕" pitchFamily="18" charset="-127"/>
                <a:ea typeface="HY견고딕" pitchFamily="18" charset="-127"/>
              </a:defRPr>
            </a:lvl9pPr>
          </a:lstStyle>
          <a:p>
            <a:r>
              <a:rPr lang="en-US" altLang="ko-KR" sz="2800" dirty="0" smtClean="0"/>
              <a:t>The Education Policy for Creativity in Schools</a:t>
            </a:r>
            <a:endParaRPr lang="ko-KR" altLang="en-US" sz="2800" dirty="0"/>
          </a:p>
        </p:txBody>
      </p:sp>
      <p:sp>
        <p:nvSpPr>
          <p:cNvPr id="2" name="직사각형 1"/>
          <p:cNvSpPr/>
          <p:nvPr/>
        </p:nvSpPr>
        <p:spPr>
          <a:xfrm>
            <a:off x="218232" y="3987592"/>
            <a:ext cx="8640960" cy="3010055"/>
          </a:xfrm>
          <a:prstGeom prst="rect">
            <a:avLst/>
          </a:prstGeom>
        </p:spPr>
        <p:txBody>
          <a:bodyPr wrap="square">
            <a:spAutoFit/>
          </a:bodyPr>
          <a:lstStyle/>
          <a:p>
            <a:pPr marL="342900" indent="-342900">
              <a:lnSpc>
                <a:spcPct val="150000"/>
              </a:lnSpc>
              <a:spcBef>
                <a:spcPct val="20000"/>
              </a:spcBef>
              <a:buClr>
                <a:srgbClr val="2B166E"/>
              </a:buClr>
              <a:buFont typeface="Wingdings" pitchFamily="2" charset="2"/>
              <a:buChar char="l"/>
            </a:pPr>
            <a:r>
              <a:rPr lang="en-US" altLang="ko-KR" sz="2400" b="1" dirty="0">
                <a:solidFill>
                  <a:srgbClr val="5C53D5"/>
                </a:solidFill>
                <a:latin typeface="맑은 고딕" pitchFamily="50" charset="-127"/>
                <a:ea typeface="맑은 고딕" pitchFamily="50" charset="-127"/>
              </a:rPr>
              <a:t>Bolster career education in school </a:t>
            </a:r>
            <a:r>
              <a:rPr lang="en-US" altLang="ko-KR" sz="2400" b="1" dirty="0" smtClean="0">
                <a:solidFill>
                  <a:srgbClr val="5C53D5"/>
                </a:solidFill>
                <a:latin typeface="맑은 고딕" pitchFamily="50" charset="-127"/>
                <a:ea typeface="맑은 고딕" pitchFamily="50" charset="-127"/>
              </a:rPr>
              <a:t>curriculum, so that it better bridges with the </a:t>
            </a:r>
            <a:r>
              <a:rPr lang="en-US" altLang="ko-KR" sz="2400" b="1" dirty="0">
                <a:solidFill>
                  <a:srgbClr val="5C53D5"/>
                </a:solidFill>
                <a:latin typeface="맑은 고딕" pitchFamily="50" charset="-127"/>
                <a:ea typeface="맑은 고딕" pitchFamily="50" charset="-127"/>
              </a:rPr>
              <a:t>curriculum, career, and </a:t>
            </a:r>
            <a:r>
              <a:rPr lang="en-US" altLang="ko-KR" sz="2400" b="1" dirty="0" smtClean="0">
                <a:solidFill>
                  <a:srgbClr val="5C53D5"/>
                </a:solidFill>
                <a:latin typeface="맑은 고딕" pitchFamily="50" charset="-127"/>
                <a:ea typeface="맑은 고딕" pitchFamily="50" charset="-127"/>
              </a:rPr>
              <a:t>the future job  </a:t>
            </a:r>
            <a:endParaRPr lang="en-US" altLang="ko-KR" sz="2400" b="1" dirty="0">
              <a:solidFill>
                <a:srgbClr val="5C53D5"/>
              </a:solidFill>
              <a:latin typeface="맑은 고딕" pitchFamily="50" charset="-127"/>
              <a:ea typeface="맑은 고딕" pitchFamily="50" charset="-127"/>
            </a:endParaRPr>
          </a:p>
          <a:p>
            <a:pPr marL="342900" indent="-342900">
              <a:lnSpc>
                <a:spcPct val="150000"/>
              </a:lnSpc>
              <a:spcBef>
                <a:spcPct val="20000"/>
              </a:spcBef>
              <a:buClr>
                <a:srgbClr val="2B166E"/>
              </a:buClr>
              <a:buFont typeface="Wingdings" pitchFamily="2" charset="2"/>
              <a:buChar char="l"/>
            </a:pPr>
            <a:r>
              <a:rPr lang="en-US" altLang="ko-KR" sz="2400" b="1" dirty="0">
                <a:solidFill>
                  <a:srgbClr val="5C53D5"/>
                </a:solidFill>
                <a:latin typeface="맑은 고딕" pitchFamily="50" charset="-127"/>
                <a:ea typeface="맑은 고딕" pitchFamily="50" charset="-127"/>
              </a:rPr>
              <a:t>‘Career and Job’,  A pilot program of ‘Career Zone’ for the departmentalized classroom system</a:t>
            </a:r>
            <a:endParaRPr lang="ko-KR" altLang="en-US" sz="2400" b="1" dirty="0">
              <a:solidFill>
                <a:srgbClr val="5C53D5"/>
              </a:solidFill>
              <a:latin typeface="맑은 고딕" pitchFamily="50" charset="-127"/>
              <a:ea typeface="맑은 고딕" pitchFamily="50" charset="-127"/>
            </a:endParaRPr>
          </a:p>
        </p:txBody>
      </p:sp>
    </p:spTree>
    <p:extLst>
      <p:ext uri="{BB962C8B-B14F-4D97-AF65-F5344CB8AC3E}">
        <p14:creationId xmlns="" xmlns:p14="http://schemas.microsoft.com/office/powerpoint/2010/main" val="2726131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0" y="2674888"/>
            <a:ext cx="9144000" cy="1658937"/>
          </a:xfrm>
          <a:prstGeom prst="rect">
            <a:avLst/>
          </a:prstGeom>
          <a:noFill/>
          <a:ln>
            <a:noFill/>
          </a:ln>
          <a:effectLst>
            <a:outerShdw dist="28398" dir="14606097" algn="ctr" rotWithShape="0">
              <a:srgbClr val="C0C0C0"/>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0000" anchor="ctr"/>
          <a:lstStyle/>
          <a:p>
            <a:pPr marL="914400" indent="-914400" algn="ctr">
              <a:buAutoNum type="arabicPeriod"/>
            </a:pPr>
            <a:r>
              <a:rPr lang="en-US" altLang="ko-KR" sz="4800" b="1" dirty="0" smtClean="0">
                <a:solidFill>
                  <a:srgbClr val="333399">
                    <a:lumMod val="50000"/>
                  </a:srgbClr>
                </a:solidFill>
                <a:latin typeface="Arial Black" pitchFamily="34" charset="0"/>
              </a:rPr>
              <a:t>Why is Creativity </a:t>
            </a:r>
          </a:p>
          <a:p>
            <a:pPr algn="ctr"/>
            <a:r>
              <a:rPr lang="en-US" altLang="ko-KR" sz="4800" b="1" dirty="0">
                <a:solidFill>
                  <a:srgbClr val="333399">
                    <a:lumMod val="50000"/>
                  </a:srgbClr>
                </a:solidFill>
                <a:latin typeface="Arial Black" pitchFamily="34" charset="0"/>
              </a:rPr>
              <a:t> </a:t>
            </a:r>
            <a:r>
              <a:rPr lang="en-US" altLang="ko-KR" sz="4800" b="1" dirty="0" smtClean="0">
                <a:solidFill>
                  <a:srgbClr val="333399">
                    <a:lumMod val="50000"/>
                  </a:srgbClr>
                </a:solidFill>
                <a:latin typeface="Arial Black" pitchFamily="34" charset="0"/>
              </a:rPr>
              <a:t>        Important </a:t>
            </a:r>
            <a:r>
              <a:rPr lang="en-US" altLang="ko-KR" sz="4800" dirty="0" smtClean="0">
                <a:solidFill>
                  <a:srgbClr val="333399">
                    <a:lumMod val="50000"/>
                  </a:srgbClr>
                </a:solidFill>
                <a:latin typeface="Arial Black" pitchFamily="34" charset="0"/>
              </a:rPr>
              <a:t>in Korea? </a:t>
            </a:r>
            <a:endParaRPr lang="ko-KR" altLang="en-US" sz="4800" dirty="0">
              <a:solidFill>
                <a:srgbClr val="333399">
                  <a:lumMod val="50000"/>
                </a:srgbClr>
              </a:solidFill>
              <a:latin typeface="Arial Black" pitchFamily="34" charset="0"/>
            </a:endParaRPr>
          </a:p>
          <a:p>
            <a:pPr algn="ctr"/>
            <a:r>
              <a:rPr lang="en-US" altLang="ko-KR" sz="4800" b="1" dirty="0" smtClean="0">
                <a:solidFill>
                  <a:srgbClr val="000066"/>
                </a:solidFill>
                <a:latin typeface="Arial" charset="0"/>
              </a:rPr>
              <a:t> </a:t>
            </a:r>
            <a:endParaRPr lang="en-US" altLang="ko-KR" sz="4800" b="1" dirty="0">
              <a:solidFill>
                <a:srgbClr val="000066"/>
              </a:solidFill>
              <a:latin typeface="Arial" charset="0"/>
            </a:endParaRPr>
          </a:p>
        </p:txBody>
      </p:sp>
      <p:sp>
        <p:nvSpPr>
          <p:cNvPr id="2" name="TextBox 1"/>
          <p:cNvSpPr txBox="1"/>
          <p:nvPr/>
        </p:nvSpPr>
        <p:spPr>
          <a:xfrm>
            <a:off x="2483768" y="4365104"/>
            <a:ext cx="184731" cy="369332"/>
          </a:xfrm>
          <a:prstGeom prst="rect">
            <a:avLst/>
          </a:prstGeom>
          <a:noFill/>
        </p:spPr>
        <p:txBody>
          <a:bodyPr wrap="none" rtlCol="0">
            <a:spAutoFit/>
          </a:bodyPr>
          <a:lstStyle/>
          <a:p>
            <a:endParaRPr lang="ko-KR" altLang="en-US" dirty="0">
              <a:solidFill>
                <a:srgbClr val="000000"/>
              </a:solidFill>
            </a:endParaRPr>
          </a:p>
        </p:txBody>
      </p:sp>
    </p:spTree>
    <p:extLst>
      <p:ext uri="{BB962C8B-B14F-4D97-AF65-F5344CB8AC3E}">
        <p14:creationId xmlns="" xmlns:p14="http://schemas.microsoft.com/office/powerpoint/2010/main" val="1493621858"/>
      </p:ext>
    </p:extLst>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7"/>
          <p:cNvSpPr>
            <a:spLocks noChangeArrowheads="1"/>
          </p:cNvSpPr>
          <p:nvPr/>
        </p:nvSpPr>
        <p:spPr bwMode="auto">
          <a:xfrm>
            <a:off x="0" y="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l" fontAlgn="base" latinLnBrk="0"/>
            <a:endParaRPr kumimoji="0" lang="ko-KR" altLang="en-US">
              <a:solidFill>
                <a:srgbClr val="2B166E"/>
              </a:solidFill>
              <a:latin typeface="Arial" pitchFamily="34" charset="0"/>
              <a:ea typeface="휴먼매직체" pitchFamily="18" charset="-127"/>
            </a:endParaRPr>
          </a:p>
        </p:txBody>
      </p:sp>
      <p:sp>
        <p:nvSpPr>
          <p:cNvPr id="721924" name="TextBox 9"/>
          <p:cNvSpPr txBox="1">
            <a:spLocks noChangeArrowheads="1"/>
          </p:cNvSpPr>
          <p:nvPr/>
        </p:nvSpPr>
        <p:spPr bwMode="auto">
          <a:xfrm>
            <a:off x="215168" y="6267693"/>
            <a:ext cx="8713663"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l" eaLnBrk="1" fontAlgn="base" latinLnBrk="0" hangingPunct="1"/>
            <a:r>
              <a:rPr kumimoji="0" lang="en-US" altLang="ko-KR" sz="1600" dirty="0" smtClean="0">
                <a:solidFill>
                  <a:schemeClr val="accent6">
                    <a:lumMod val="75000"/>
                  </a:schemeClr>
                </a:solidFill>
                <a:latin typeface="Arial Rounded MT Bold" pitchFamily="34" charset="0"/>
                <a:ea typeface="굴림" pitchFamily="50" charset="-127"/>
              </a:rPr>
              <a:t>Source: Korea Productivity Center(2009</a:t>
            </a:r>
            <a:r>
              <a:rPr kumimoji="0" lang="en-US" altLang="ko-KR" sz="1600" dirty="0">
                <a:solidFill>
                  <a:schemeClr val="accent6">
                    <a:lumMod val="75000"/>
                  </a:schemeClr>
                </a:solidFill>
                <a:latin typeface="Arial Rounded MT Bold" pitchFamily="34" charset="0"/>
                <a:ea typeface="굴림" pitchFamily="50" charset="-127"/>
              </a:rPr>
              <a:t>). </a:t>
            </a:r>
            <a:endParaRPr kumimoji="0" lang="en-US" altLang="ko-KR" sz="1600" dirty="0" smtClean="0">
              <a:solidFill>
                <a:schemeClr val="accent6">
                  <a:lumMod val="75000"/>
                </a:schemeClr>
              </a:solidFill>
              <a:latin typeface="Arial Rounded MT Bold" pitchFamily="34" charset="0"/>
              <a:ea typeface="굴림" pitchFamily="50" charset="-127"/>
            </a:endParaRPr>
          </a:p>
          <a:p>
            <a:pPr algn="l" eaLnBrk="1" fontAlgn="base" latinLnBrk="0" hangingPunct="1"/>
            <a:r>
              <a:rPr kumimoji="0" lang="en-US" altLang="ko-KR" sz="1600" dirty="0">
                <a:solidFill>
                  <a:schemeClr val="accent6">
                    <a:lumMod val="75000"/>
                  </a:schemeClr>
                </a:solidFill>
                <a:latin typeface="Arial Rounded MT Bold" pitchFamily="34" charset="0"/>
                <a:ea typeface="굴림" pitchFamily="50" charset="-127"/>
              </a:rPr>
              <a:t> </a:t>
            </a:r>
            <a:r>
              <a:rPr kumimoji="0" lang="en-US" altLang="ko-KR" sz="1600" dirty="0" smtClean="0">
                <a:solidFill>
                  <a:schemeClr val="accent6">
                    <a:lumMod val="75000"/>
                  </a:schemeClr>
                </a:solidFill>
                <a:latin typeface="Arial Rounded MT Bold" pitchFamily="34" charset="0"/>
                <a:ea typeface="굴림" pitchFamily="50" charset="-127"/>
              </a:rPr>
              <a:t>               Reconstruction on “International comparison of TFP”</a:t>
            </a:r>
            <a:endParaRPr kumimoji="0" lang="ko-KR" altLang="en-US" sz="1600" dirty="0">
              <a:solidFill>
                <a:schemeClr val="accent6">
                  <a:lumMod val="75000"/>
                </a:schemeClr>
              </a:solidFill>
              <a:latin typeface="Arial Rounded MT Bold" pitchFamily="34" charset="0"/>
              <a:ea typeface="굴림" pitchFamily="50" charset="-127"/>
            </a:endParaRPr>
          </a:p>
        </p:txBody>
      </p:sp>
      <p:graphicFrame>
        <p:nvGraphicFramePr>
          <p:cNvPr id="18819" name="Group 387"/>
          <p:cNvGraphicFramePr>
            <a:graphicFrameLocks noGrp="1"/>
          </p:cNvGraphicFramePr>
          <p:nvPr>
            <p:extLst>
              <p:ext uri="{D42A27DB-BD31-4B8C-83A1-F6EECF244321}">
                <p14:modId xmlns="" xmlns:p14="http://schemas.microsoft.com/office/powerpoint/2010/main" val="367927226"/>
              </p:ext>
            </p:extLst>
          </p:nvPr>
        </p:nvGraphicFramePr>
        <p:xfrm>
          <a:off x="111469" y="3737780"/>
          <a:ext cx="8925028" cy="2514601"/>
        </p:xfrm>
        <a:graphic>
          <a:graphicData uri="http://schemas.openxmlformats.org/drawingml/2006/table">
            <a:tbl>
              <a:tblPr/>
              <a:tblGrid>
                <a:gridCol w="1465904"/>
                <a:gridCol w="1050411"/>
                <a:gridCol w="936104"/>
                <a:gridCol w="1080120"/>
                <a:gridCol w="1152128"/>
                <a:gridCol w="1227429"/>
                <a:gridCol w="1134624"/>
                <a:gridCol w="878308"/>
              </a:tblGrid>
              <a:tr h="784225">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Nation</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Gross Out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Labor</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Input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Capital</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Input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Energy</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Input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Material</a:t>
                      </a:r>
                      <a:r>
                        <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rPr>
                        <a:t> </a:t>
                      </a: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Input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Service</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Input</a:t>
                      </a:r>
                      <a:endParaRPr kumimoji="1" lang="ko-KR" altLang="en-US" sz="1600" b="1" i="0" u="none" strike="noStrike" cap="none" normalizeH="0" baseline="0" dirty="0" smtClean="0">
                        <a:ln>
                          <a:noFill/>
                        </a:ln>
                        <a:solidFill>
                          <a:srgbClr val="5C53D5"/>
                        </a:solidFill>
                        <a:effectLst/>
                        <a:latin typeface="Arial Black" pitchFamily="34" charset="0"/>
                        <a:ea typeface="나눔고딕 ExtraBold" pitchFamily="50" charset="-127"/>
                      </a:endParaRPr>
                    </a:p>
                  </a:txBody>
                  <a:tcPr marL="93600" marR="936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1" i="0" u="none" strike="noStrike" cap="none" normalizeH="0" baseline="0" dirty="0" smtClean="0">
                          <a:ln>
                            <a:noFill/>
                          </a:ln>
                          <a:solidFill>
                            <a:srgbClr val="5C53D5"/>
                          </a:solidFill>
                          <a:effectLst/>
                          <a:latin typeface="Arial Black" pitchFamily="34" charset="0"/>
                          <a:ea typeface="나눔고딕 ExtraBold" pitchFamily="50" charset="-127"/>
                        </a:rPr>
                        <a:t>TFP</a:t>
                      </a:r>
                    </a:p>
                  </a:txBody>
                  <a:tcPr marL="93600" marR="936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r>
              <a:tr h="433388">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Korea</a:t>
                      </a:r>
                      <a:endParaRPr kumimoji="1" lang="ko-KR" altLang="en-US" sz="16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L="93600" marR="936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7.74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0.64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1.91</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0.48</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3.08</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1.44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0.20</a:t>
                      </a:r>
                    </a:p>
                  </a:txBody>
                  <a:tcPr marL="93600" marR="936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United State</a:t>
                      </a:r>
                      <a:endParaRPr kumimoji="1" lang="ko-KR" altLang="en-US" sz="16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L="93600" marR="936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2.76</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0.56</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0.72</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- 0.04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0.45</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0.67</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0.40</a:t>
                      </a:r>
                    </a:p>
                  </a:txBody>
                  <a:tcPr marL="93600" marR="936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Japan</a:t>
                      </a:r>
                      <a:endParaRPr kumimoji="1" lang="ko-KR" altLang="en-US" sz="16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L="93600" marR="936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2.32</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0.06</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0.93</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0.04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0.53</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0.58</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0.17</a:t>
                      </a:r>
                    </a:p>
                  </a:txBody>
                  <a:tcPr marL="93600" marR="936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EU(10)</a:t>
                      </a:r>
                      <a:endParaRPr kumimoji="1" lang="ko-KR" altLang="en-US" sz="16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L="93600" marR="936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2.37</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smtClean="0">
                          <a:ln>
                            <a:noFill/>
                          </a:ln>
                          <a:solidFill>
                            <a:schemeClr val="tx1"/>
                          </a:solidFill>
                          <a:effectLst/>
                          <a:latin typeface="Arial Rounded MT Bold" pitchFamily="34" charset="0"/>
                          <a:ea typeface="나눔고딕 ExtraBold" pitchFamily="50" charset="-127"/>
                        </a:rPr>
                        <a:t>0.21</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0.54</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0.03</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0.53</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0.73</a:t>
                      </a:r>
                    </a:p>
                  </a:txBody>
                  <a:tcPr marL="93600" marR="936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600" b="0" i="0" u="none" strike="noStrike" cap="none" normalizeH="0" baseline="0" dirty="0" smtClean="0">
                          <a:ln>
                            <a:noFill/>
                          </a:ln>
                          <a:solidFill>
                            <a:schemeClr val="tx1"/>
                          </a:solidFill>
                          <a:effectLst/>
                          <a:latin typeface="Arial Rounded MT Bold" pitchFamily="34" charset="0"/>
                          <a:ea typeface="나눔고딕 ExtraBold" pitchFamily="50" charset="-127"/>
                        </a:rPr>
                        <a:t>0.34</a:t>
                      </a:r>
                    </a:p>
                  </a:txBody>
                  <a:tcPr marL="93600" marR="936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721982" name="Picture 66"/>
          <p:cNvPicPr>
            <a:picLocks noChangeAspect="1" noChangeArrowheads="1"/>
          </p:cNvPicPr>
          <p:nvPr/>
        </p:nvPicPr>
        <p:blipFill>
          <a:blip>
            <a:extLst>
              <a:ext uri="{28A0092B-C50C-407E-A947-70E740481C1C}">
                <a14:useLocalDpi xmlns="" xmlns:a14="http://schemas.microsoft.com/office/drawing/2010/main" val="0"/>
              </a:ext>
            </a:extLst>
          </a:blip>
          <a:srcRect/>
          <a:stretch>
            <a:fillRect/>
          </a:stretch>
        </p:blipFill>
        <p:spPr bwMode="auto">
          <a:xfrm>
            <a:off x="8243888" y="4365625"/>
            <a:ext cx="360362"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pic>
      <p:sp>
        <p:nvSpPr>
          <p:cNvPr id="721984" name="직사각형 11"/>
          <p:cNvSpPr>
            <a:spLocks noChangeArrowheads="1"/>
          </p:cNvSpPr>
          <p:nvPr/>
        </p:nvSpPr>
        <p:spPr bwMode="auto">
          <a:xfrm>
            <a:off x="1115617" y="1052736"/>
            <a:ext cx="7704856"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en-US" altLang="ko-KR" dirty="0" smtClean="0">
                <a:latin typeface="Verdana" pitchFamily="34" charset="0"/>
              </a:rPr>
              <a:t>“…economic </a:t>
            </a:r>
            <a:r>
              <a:rPr lang="en-US" altLang="ko-KR" dirty="0">
                <a:latin typeface="Verdana" pitchFamily="34" charset="0"/>
              </a:rPr>
              <a:t>growth that is based on expansion of inputs, </a:t>
            </a:r>
            <a:endParaRPr lang="en-US" altLang="ko-KR" dirty="0" smtClean="0">
              <a:latin typeface="Verdana" pitchFamily="34" charset="0"/>
            </a:endParaRPr>
          </a:p>
          <a:p>
            <a:pPr algn="just">
              <a:lnSpc>
                <a:spcPct val="150000"/>
              </a:lnSpc>
            </a:pPr>
            <a:r>
              <a:rPr lang="en-US" altLang="ko-KR" dirty="0" smtClean="0">
                <a:latin typeface="Verdana" pitchFamily="34" charset="0"/>
              </a:rPr>
              <a:t>rather </a:t>
            </a:r>
            <a:r>
              <a:rPr lang="en-US" altLang="ko-KR" dirty="0">
                <a:latin typeface="Verdana" pitchFamily="34" charset="0"/>
              </a:rPr>
              <a:t>than on growth in output per unit of input, </a:t>
            </a:r>
            <a:endParaRPr lang="en-US" altLang="ko-KR" dirty="0" smtClean="0">
              <a:latin typeface="Verdana" pitchFamily="34" charset="0"/>
            </a:endParaRPr>
          </a:p>
          <a:p>
            <a:pPr algn="just">
              <a:lnSpc>
                <a:spcPct val="150000"/>
              </a:lnSpc>
            </a:pPr>
            <a:r>
              <a:rPr lang="en-US" altLang="ko-KR" dirty="0" smtClean="0">
                <a:latin typeface="Verdana" pitchFamily="34" charset="0"/>
              </a:rPr>
              <a:t>is </a:t>
            </a:r>
            <a:r>
              <a:rPr lang="en-US" altLang="ko-KR" dirty="0">
                <a:latin typeface="Verdana" pitchFamily="34" charset="0"/>
              </a:rPr>
              <a:t>inevitable subject </a:t>
            </a:r>
            <a:r>
              <a:rPr lang="en-US" altLang="ko-KR" dirty="0" smtClean="0">
                <a:latin typeface="Verdana" pitchFamily="34" charset="0"/>
              </a:rPr>
              <a:t>to </a:t>
            </a:r>
            <a:r>
              <a:rPr lang="en-US" altLang="ko-KR" dirty="0">
                <a:latin typeface="Verdana" pitchFamily="34" charset="0"/>
              </a:rPr>
              <a:t>diminishing returns</a:t>
            </a:r>
            <a:r>
              <a:rPr lang="en-US" altLang="ko-KR" dirty="0" smtClean="0">
                <a:latin typeface="Verdana" pitchFamily="34" charset="0"/>
              </a:rPr>
              <a:t>.”</a:t>
            </a:r>
          </a:p>
          <a:p>
            <a:pPr algn="just">
              <a:lnSpc>
                <a:spcPct val="150000"/>
              </a:lnSpc>
            </a:pPr>
            <a:r>
              <a:rPr kumimoji="0" lang="en-US" altLang="ko-KR" dirty="0" smtClean="0">
                <a:latin typeface="Franklin Gothic Book" pitchFamily="34" charset="0"/>
                <a:ea typeface="맑은 고딕" pitchFamily="50" charset="-127"/>
              </a:rPr>
              <a:t>(“The </a:t>
            </a:r>
            <a:r>
              <a:rPr kumimoji="0" lang="en-US" altLang="ko-KR" dirty="0">
                <a:latin typeface="Franklin Gothic Book" pitchFamily="34" charset="0"/>
                <a:ea typeface="맑은 고딕" pitchFamily="50" charset="-127"/>
              </a:rPr>
              <a:t>Myth of Asia’s </a:t>
            </a:r>
            <a:r>
              <a:rPr kumimoji="0" lang="en-US" altLang="ko-KR" dirty="0" smtClean="0">
                <a:latin typeface="Franklin Gothic Book" pitchFamily="34" charset="0"/>
                <a:ea typeface="맑은 고딕" pitchFamily="50" charset="-127"/>
              </a:rPr>
              <a:t>Miracle” by </a:t>
            </a:r>
            <a:r>
              <a:rPr lang="en-US" altLang="ko-KR" dirty="0">
                <a:latin typeface="Franklin Gothic Book" pitchFamily="34" charset="0"/>
                <a:ea typeface="맑은 고딕" pitchFamily="50" charset="-127"/>
              </a:rPr>
              <a:t>Paul </a:t>
            </a:r>
            <a:r>
              <a:rPr lang="en-US" altLang="ko-KR" dirty="0" err="1" smtClean="0">
                <a:latin typeface="Franklin Gothic Book" pitchFamily="34" charset="0"/>
                <a:ea typeface="맑은 고딕" pitchFamily="50" charset="-127"/>
              </a:rPr>
              <a:t>Krugman</a:t>
            </a:r>
            <a:r>
              <a:rPr kumimoji="0" lang="en-US" altLang="ko-KR" dirty="0" smtClean="0">
                <a:latin typeface="Franklin Gothic Book" pitchFamily="34" charset="0"/>
                <a:ea typeface="맑은 고딕" pitchFamily="50" charset="-127"/>
              </a:rPr>
              <a:t>, </a:t>
            </a:r>
            <a:r>
              <a:rPr kumimoji="0" lang="en-US" altLang="ko-KR" dirty="0">
                <a:latin typeface="Franklin Gothic Book" pitchFamily="34" charset="0"/>
                <a:ea typeface="맑은 고딕" pitchFamily="50" charset="-127"/>
              </a:rPr>
              <a:t>Foreign Affairs </a:t>
            </a:r>
            <a:r>
              <a:rPr kumimoji="0" lang="en-US" altLang="ko-KR" dirty="0" smtClean="0">
                <a:latin typeface="Franklin Gothic Book" pitchFamily="34" charset="0"/>
                <a:ea typeface="맑은 고딕" pitchFamily="50" charset="-127"/>
              </a:rPr>
              <a:t>vol.73 in 1994)</a:t>
            </a:r>
            <a:r>
              <a:rPr lang="en-US" altLang="ko-KR" dirty="0" smtClean="0">
                <a:latin typeface="Franklin Gothic Book" pitchFamily="34" charset="0"/>
                <a:ea typeface="맑은 고딕" pitchFamily="50" charset="-127"/>
              </a:rPr>
              <a:t> </a:t>
            </a:r>
            <a:endParaRPr lang="en-US" altLang="ko-KR" dirty="0">
              <a:latin typeface="Franklin Gothic Book" pitchFamily="34" charset="0"/>
              <a:ea typeface="맑은 고딕" pitchFamily="50" charset="-127"/>
            </a:endParaRPr>
          </a:p>
        </p:txBody>
      </p:sp>
      <p:sp>
        <p:nvSpPr>
          <p:cNvPr id="8" name="제목 1"/>
          <p:cNvSpPr>
            <a:spLocks noGrp="1"/>
          </p:cNvSpPr>
          <p:nvPr>
            <p:ph type="title"/>
          </p:nvPr>
        </p:nvSpPr>
        <p:spPr/>
        <p:txBody>
          <a:bodyPr/>
          <a:lstStyle/>
          <a:p>
            <a:r>
              <a:rPr lang="en-US" altLang="ko-KR" dirty="0"/>
              <a:t>Why is creativity important ?</a:t>
            </a:r>
            <a:endParaRPr lang="ko-KR" altLang="en-US" dirty="0"/>
          </a:p>
        </p:txBody>
      </p:sp>
      <p:sp>
        <p:nvSpPr>
          <p:cNvPr id="11" name="Rectangle 2"/>
          <p:cNvSpPr txBox="1">
            <a:spLocks noChangeArrowheads="1"/>
          </p:cNvSpPr>
          <p:nvPr/>
        </p:nvSpPr>
        <p:spPr bwMode="white">
          <a:xfrm>
            <a:off x="-1" y="2852936"/>
            <a:ext cx="9144000" cy="739324"/>
          </a:xfrm>
          <a:prstGeom prst="rect">
            <a:avLst/>
          </a:prstGeom>
          <a:solidFill>
            <a:srgbClr val="21B374">
              <a:lumMod val="20000"/>
              <a:lumOff val="80000"/>
            </a:srgbClr>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&lt; Analysis</a:t>
            </a:r>
            <a:r>
              <a:rPr kumimoji="0" lang="ko-KR" altLang="en-US"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 </a:t>
            </a:r>
            <a:r>
              <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on growth rate of output</a:t>
            </a:r>
            <a:r>
              <a:rPr kumimoji="0" lang="ko-KR" altLang="en-US"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 </a:t>
            </a:r>
            <a:r>
              <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&amp; contributing factors </a:t>
            </a:r>
            <a:endPar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endParaRPr>
          </a:p>
          <a:p>
            <a:pPr eaLnBrk="1" hangingPunct="1">
              <a:defRPr/>
            </a:pPr>
            <a:r>
              <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by industries </a:t>
            </a:r>
            <a:r>
              <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(‘81-‘05</a:t>
            </a:r>
            <a:r>
              <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 &gt;</a:t>
            </a:r>
            <a:endPar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endParaRPr>
          </a:p>
        </p:txBody>
      </p:sp>
    </p:spTree>
    <p:extLst>
      <p:ext uri="{BB962C8B-B14F-4D97-AF65-F5344CB8AC3E}">
        <p14:creationId xmlns="" xmlns:p14="http://schemas.microsoft.com/office/powerpoint/2010/main" val="1319298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Rectangle 7"/>
          <p:cNvSpPr>
            <a:spLocks noChangeArrowheads="1"/>
          </p:cNvSpPr>
          <p:nvPr/>
        </p:nvSpPr>
        <p:spPr bwMode="auto">
          <a:xfrm>
            <a:off x="0" y="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l" fontAlgn="base" latinLnBrk="0"/>
            <a:endParaRPr kumimoji="0" lang="ko-KR" altLang="en-US">
              <a:solidFill>
                <a:srgbClr val="2B166E"/>
              </a:solidFill>
              <a:latin typeface="Arial" pitchFamily="34" charset="0"/>
              <a:ea typeface="휴먼매직체" pitchFamily="18" charset="-127"/>
            </a:endParaRPr>
          </a:p>
        </p:txBody>
      </p:sp>
      <p:sp>
        <p:nvSpPr>
          <p:cNvPr id="1177602" name="Rectangle 2"/>
          <p:cNvSpPr>
            <a:spLocks noChangeArrowheads="1"/>
          </p:cNvSpPr>
          <p:nvPr/>
        </p:nvSpPr>
        <p:spPr bwMode="auto">
          <a:xfrm>
            <a:off x="0" y="0"/>
            <a:ext cx="9144000" cy="4572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spAutoFit/>
          </a:bodyPr>
          <a:lstStyle/>
          <a:p>
            <a:pPr algn="l" fontAlgn="base">
              <a:defRPr/>
            </a:pPr>
            <a:endParaRPr lang="ko-KR" altLang="en-US">
              <a:cs typeface="Arial" pitchFamily="34" charset="0"/>
            </a:endParaRPr>
          </a:p>
        </p:txBody>
      </p:sp>
      <p:pic>
        <p:nvPicPr>
          <p:cNvPr id="5122"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16632"/>
            <a:ext cx="9172575" cy="67413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04067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is creativity important ?</a:t>
            </a:r>
            <a:endParaRPr lang="ko-KR" altLang="en-US" dirty="0"/>
          </a:p>
        </p:txBody>
      </p:sp>
      <p:pic>
        <p:nvPicPr>
          <p:cNvPr id="614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99592" y="1340768"/>
            <a:ext cx="7056784" cy="4248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9"/>
          <p:cNvSpPr txBox="1">
            <a:spLocks noChangeArrowheads="1"/>
          </p:cNvSpPr>
          <p:nvPr/>
        </p:nvSpPr>
        <p:spPr bwMode="auto">
          <a:xfrm>
            <a:off x="251520" y="5682917"/>
            <a:ext cx="8713663"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algn="l" eaLnBrk="1" fontAlgn="base" latinLnBrk="0" hangingPunct="1"/>
            <a:r>
              <a:rPr kumimoji="0" lang="en-US" altLang="ko-KR" sz="1600" dirty="0" smtClean="0">
                <a:solidFill>
                  <a:schemeClr val="accent6">
                    <a:lumMod val="75000"/>
                  </a:schemeClr>
                </a:solidFill>
                <a:latin typeface="Arial Rounded MT Bold" pitchFamily="34" charset="0"/>
                <a:ea typeface="굴림" pitchFamily="50" charset="-127"/>
              </a:rPr>
              <a:t>Source: Daniel  H. Pink(2005). A Whole New Mind: Moving from the  Information Age</a:t>
            </a:r>
          </a:p>
          <a:p>
            <a:pPr algn="l" eaLnBrk="1" fontAlgn="base" latinLnBrk="0" hangingPunct="1"/>
            <a:r>
              <a:rPr kumimoji="0" lang="en-US" altLang="ko-KR" sz="1600" dirty="0">
                <a:solidFill>
                  <a:schemeClr val="accent6">
                    <a:lumMod val="75000"/>
                  </a:schemeClr>
                </a:solidFill>
                <a:latin typeface="Arial Rounded MT Bold" pitchFamily="34" charset="0"/>
                <a:ea typeface="굴림" pitchFamily="50" charset="-127"/>
              </a:rPr>
              <a:t> </a:t>
            </a:r>
            <a:r>
              <a:rPr kumimoji="0" lang="en-US" altLang="ko-KR" sz="1600" dirty="0" smtClean="0">
                <a:solidFill>
                  <a:schemeClr val="accent6">
                    <a:lumMod val="75000"/>
                  </a:schemeClr>
                </a:solidFill>
                <a:latin typeface="Arial Rounded MT Bold" pitchFamily="34" charset="0"/>
                <a:ea typeface="굴림" pitchFamily="50" charset="-127"/>
              </a:rPr>
              <a:t>                                                          to Conceptual Age. </a:t>
            </a:r>
          </a:p>
        </p:txBody>
      </p:sp>
    </p:spTree>
    <p:extLst>
      <p:ext uri="{BB962C8B-B14F-4D97-AF65-F5344CB8AC3E}">
        <p14:creationId xmlns="" xmlns:p14="http://schemas.microsoft.com/office/powerpoint/2010/main" val="3865727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is creativity important ?</a:t>
            </a:r>
            <a:endParaRPr lang="ko-KR" altLang="en-US" dirty="0"/>
          </a:p>
        </p:txBody>
      </p:sp>
      <p:graphicFrame>
        <p:nvGraphicFramePr>
          <p:cNvPr id="4" name="내용 개체 틀 3"/>
          <p:cNvGraphicFramePr>
            <a:graphicFrameLocks noGrp="1"/>
          </p:cNvGraphicFramePr>
          <p:nvPr>
            <p:ph idx="1"/>
            <p:extLst>
              <p:ext uri="{D42A27DB-BD31-4B8C-83A1-F6EECF244321}">
                <p14:modId xmlns="" xmlns:p14="http://schemas.microsoft.com/office/powerpoint/2010/main" val="3628098967"/>
              </p:ext>
            </p:extLst>
          </p:nvPr>
        </p:nvGraphicFramePr>
        <p:xfrm>
          <a:off x="331229" y="2127796"/>
          <a:ext cx="8568954" cy="1097280"/>
        </p:xfrm>
        <a:graphic>
          <a:graphicData uri="http://schemas.openxmlformats.org/drawingml/2006/table">
            <a:tbl>
              <a:tblPr firstRow="1" bandRow="1">
                <a:tableStyleId>{5C22544A-7EE6-4342-B048-85BDC9FD1C3A}</a:tableStyleId>
              </a:tblPr>
              <a:tblGrid>
                <a:gridCol w="1576475"/>
                <a:gridCol w="1440160"/>
                <a:gridCol w="1296144"/>
                <a:gridCol w="1656184"/>
                <a:gridCol w="1171832"/>
                <a:gridCol w="1428159"/>
              </a:tblGrid>
              <a:tr h="370840">
                <a:tc>
                  <a:txBody>
                    <a:bodyPr/>
                    <a:lstStyle/>
                    <a:p>
                      <a:pPr algn="ctr" latinLnBrk="1"/>
                      <a:endParaRPr lang="ko-KR" altLang="en-US" sz="1400" dirty="0"/>
                    </a:p>
                  </a:txBody>
                  <a:tcPr/>
                </a:tc>
                <a:tc>
                  <a:txBody>
                    <a:bodyPr/>
                    <a:lstStyle/>
                    <a:p>
                      <a:pPr algn="ctr" latinLnBrk="1"/>
                      <a:r>
                        <a:rPr lang="en-US" altLang="ko-KR" sz="2000" b="1" baseline="0" dirty="0" smtClean="0">
                          <a:solidFill>
                            <a:schemeClr val="accent2"/>
                          </a:solidFill>
                        </a:rPr>
                        <a:t>Creativity</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Expertise</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Daring spirit</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Morality</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Teamwork</a:t>
                      </a:r>
                      <a:endParaRPr lang="ko-KR" altLang="en-US" sz="2000" b="1" baseline="0" dirty="0">
                        <a:solidFill>
                          <a:schemeClr val="accent2"/>
                        </a:solidFill>
                      </a:endParaRPr>
                    </a:p>
                  </a:txBody>
                  <a:tcPr/>
                </a:tc>
              </a:tr>
              <a:tr h="370840">
                <a:tc>
                  <a:txBody>
                    <a:bodyPr/>
                    <a:lstStyle/>
                    <a:p>
                      <a:pPr algn="ctr" latinLnBrk="1"/>
                      <a:r>
                        <a:rPr lang="en-US" altLang="ko-KR" sz="2000" b="1" dirty="0" smtClean="0"/>
                        <a:t>Top 100</a:t>
                      </a:r>
                    </a:p>
                    <a:p>
                      <a:pPr algn="ctr" latinLnBrk="1"/>
                      <a:r>
                        <a:rPr lang="en-US" altLang="ko-KR" sz="2000" b="1" dirty="0" smtClean="0"/>
                        <a:t>Companies</a:t>
                      </a:r>
                      <a:endParaRPr lang="ko-KR" altLang="en-US" sz="2000" b="1" dirty="0"/>
                    </a:p>
                  </a:txBody>
                  <a:tcPr anchor="ctr"/>
                </a:tc>
                <a:tc>
                  <a:txBody>
                    <a:bodyPr/>
                    <a:lstStyle/>
                    <a:p>
                      <a:pPr algn="ctr" latinLnBrk="1"/>
                      <a:r>
                        <a:rPr lang="en-US" altLang="ko-KR" sz="2000" b="1" dirty="0" smtClean="0"/>
                        <a:t>71.0</a:t>
                      </a:r>
                      <a:endParaRPr lang="ko-KR" altLang="en-US" sz="2000" b="1" dirty="0"/>
                    </a:p>
                  </a:txBody>
                  <a:tcPr anchor="ctr"/>
                </a:tc>
                <a:tc>
                  <a:txBody>
                    <a:bodyPr/>
                    <a:lstStyle/>
                    <a:p>
                      <a:pPr algn="ctr" latinLnBrk="1"/>
                      <a:r>
                        <a:rPr lang="en-US" altLang="ko-KR" sz="2000" b="1" dirty="0" smtClean="0"/>
                        <a:t>65.0</a:t>
                      </a:r>
                      <a:endParaRPr lang="ko-KR" altLang="en-US" sz="2000" b="1" dirty="0"/>
                    </a:p>
                  </a:txBody>
                  <a:tcPr anchor="ctr"/>
                </a:tc>
                <a:tc>
                  <a:txBody>
                    <a:bodyPr/>
                    <a:lstStyle/>
                    <a:p>
                      <a:pPr algn="ctr" latinLnBrk="1"/>
                      <a:r>
                        <a:rPr lang="en-US" altLang="ko-KR" sz="2000" b="1" dirty="0" smtClean="0"/>
                        <a:t>59.0</a:t>
                      </a:r>
                      <a:endParaRPr lang="ko-KR" altLang="en-US" sz="2000" b="1" dirty="0"/>
                    </a:p>
                  </a:txBody>
                  <a:tcPr anchor="ctr"/>
                </a:tc>
                <a:tc>
                  <a:txBody>
                    <a:bodyPr/>
                    <a:lstStyle/>
                    <a:p>
                      <a:pPr algn="ctr" latinLnBrk="1"/>
                      <a:r>
                        <a:rPr lang="en-US" altLang="ko-KR" sz="2000" b="1" dirty="0" smtClean="0"/>
                        <a:t>52.0</a:t>
                      </a:r>
                      <a:endParaRPr lang="ko-KR" altLang="en-US" sz="2000" b="1" dirty="0"/>
                    </a:p>
                  </a:txBody>
                  <a:tcPr anchor="ctr"/>
                </a:tc>
                <a:tc>
                  <a:txBody>
                    <a:bodyPr/>
                    <a:lstStyle/>
                    <a:p>
                      <a:pPr algn="ctr" latinLnBrk="1"/>
                      <a:r>
                        <a:rPr lang="en-US" altLang="ko-KR" sz="2000" b="1" dirty="0" smtClean="0"/>
                        <a:t>43.0</a:t>
                      </a:r>
                      <a:endParaRPr lang="ko-KR" altLang="en-US" sz="2000" b="1" dirty="0"/>
                    </a:p>
                  </a:txBody>
                  <a:tcPr anchor="ctr"/>
                </a:tc>
              </a:tr>
            </a:tbl>
          </a:graphicData>
        </a:graphic>
      </p:graphicFrame>
      <p:graphicFrame>
        <p:nvGraphicFramePr>
          <p:cNvPr id="5" name="표 4"/>
          <p:cNvGraphicFramePr>
            <a:graphicFrameLocks noGrp="1"/>
          </p:cNvGraphicFramePr>
          <p:nvPr>
            <p:extLst>
              <p:ext uri="{D42A27DB-BD31-4B8C-83A1-F6EECF244321}">
                <p14:modId xmlns="" xmlns:p14="http://schemas.microsoft.com/office/powerpoint/2010/main" val="2452296037"/>
              </p:ext>
            </p:extLst>
          </p:nvPr>
        </p:nvGraphicFramePr>
        <p:xfrm>
          <a:off x="331229" y="3501008"/>
          <a:ext cx="8568956" cy="1097280"/>
        </p:xfrm>
        <a:graphic>
          <a:graphicData uri="http://schemas.openxmlformats.org/drawingml/2006/table">
            <a:tbl>
              <a:tblPr firstRow="1" bandRow="1">
                <a:tableStyleId>{5C22544A-7EE6-4342-B048-85BDC9FD1C3A}</a:tableStyleId>
              </a:tblPr>
              <a:tblGrid>
                <a:gridCol w="1576475"/>
                <a:gridCol w="2239949"/>
                <a:gridCol w="1648483"/>
                <a:gridCol w="1447861"/>
                <a:gridCol w="1656188"/>
              </a:tblGrid>
              <a:tr h="370840">
                <a:tc>
                  <a:txBody>
                    <a:bodyPr/>
                    <a:lstStyle/>
                    <a:p>
                      <a:pPr algn="ctr" latinLnBrk="1"/>
                      <a:endParaRPr lang="ko-KR" altLang="en-US" sz="2000" dirty="0"/>
                    </a:p>
                  </a:txBody>
                  <a:tcPr/>
                </a:tc>
                <a:tc>
                  <a:txBody>
                    <a:bodyPr/>
                    <a:lstStyle/>
                    <a:p>
                      <a:pPr algn="ctr" latinLnBrk="1"/>
                      <a:r>
                        <a:rPr lang="en-US" altLang="ko-KR" sz="2000" b="1" baseline="0" dirty="0" smtClean="0">
                          <a:solidFill>
                            <a:schemeClr val="accent2"/>
                          </a:solidFill>
                        </a:rPr>
                        <a:t>Globalized ability</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Earnestness</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Ownership</a:t>
                      </a:r>
                      <a:endParaRPr lang="ko-KR" altLang="en-US" sz="2000" b="1" baseline="0" dirty="0">
                        <a:solidFill>
                          <a:schemeClr val="accent2"/>
                        </a:solidFill>
                      </a:endParaRPr>
                    </a:p>
                  </a:txBody>
                  <a:tcPr/>
                </a:tc>
                <a:tc>
                  <a:txBody>
                    <a:bodyPr/>
                    <a:lstStyle/>
                    <a:p>
                      <a:pPr algn="ctr" latinLnBrk="1"/>
                      <a:r>
                        <a:rPr lang="en-US" altLang="ko-KR" sz="2000" b="1" baseline="0" dirty="0" smtClean="0">
                          <a:solidFill>
                            <a:schemeClr val="accent2"/>
                          </a:solidFill>
                        </a:rPr>
                        <a:t>Execution</a:t>
                      </a:r>
                      <a:endParaRPr lang="ko-KR" altLang="en-US" sz="2000" b="1" baseline="0" dirty="0">
                        <a:solidFill>
                          <a:schemeClr val="accent2"/>
                        </a:solidFill>
                      </a:endParaRPr>
                    </a:p>
                  </a:txBody>
                  <a:tcPr/>
                </a:tc>
              </a:tr>
              <a:tr h="370840">
                <a:tc>
                  <a:txBody>
                    <a:bodyPr/>
                    <a:lstStyle/>
                    <a:p>
                      <a:pPr algn="ctr" latinLnBrk="1"/>
                      <a:r>
                        <a:rPr lang="en-US" altLang="ko-KR" sz="2000" b="1" dirty="0" smtClean="0"/>
                        <a:t>Top</a:t>
                      </a:r>
                      <a:r>
                        <a:rPr lang="en-US" altLang="ko-KR" sz="2000" b="1" baseline="0" dirty="0" smtClean="0"/>
                        <a:t> </a:t>
                      </a:r>
                      <a:r>
                        <a:rPr lang="en-US" altLang="ko-KR" sz="2000" b="1" dirty="0" smtClean="0"/>
                        <a:t>100</a:t>
                      </a:r>
                    </a:p>
                    <a:p>
                      <a:pPr algn="ctr" latinLnBrk="1"/>
                      <a:r>
                        <a:rPr lang="en-US" altLang="ko-KR" sz="2000" b="1" dirty="0" smtClean="0"/>
                        <a:t>Companies</a:t>
                      </a:r>
                      <a:endParaRPr lang="ko-KR" altLang="en-US" sz="2000" b="1" dirty="0"/>
                    </a:p>
                  </a:txBody>
                  <a:tcPr anchor="ctr"/>
                </a:tc>
                <a:tc>
                  <a:txBody>
                    <a:bodyPr/>
                    <a:lstStyle/>
                    <a:p>
                      <a:pPr algn="ctr" latinLnBrk="1"/>
                      <a:r>
                        <a:rPr lang="en-US" altLang="ko-KR" sz="2000" b="1" dirty="0" smtClean="0"/>
                        <a:t>41.0</a:t>
                      </a:r>
                      <a:endParaRPr lang="ko-KR" altLang="en-US" sz="2000" b="1" dirty="0"/>
                    </a:p>
                  </a:txBody>
                  <a:tcPr anchor="ctr"/>
                </a:tc>
                <a:tc>
                  <a:txBody>
                    <a:bodyPr/>
                    <a:lstStyle/>
                    <a:p>
                      <a:pPr algn="ctr" latinLnBrk="1"/>
                      <a:r>
                        <a:rPr lang="en-US" altLang="ko-KR" sz="2000" b="1" dirty="0" smtClean="0"/>
                        <a:t>29.0</a:t>
                      </a:r>
                      <a:endParaRPr lang="ko-KR" altLang="en-US" sz="2000" b="1" dirty="0"/>
                    </a:p>
                  </a:txBody>
                  <a:tcPr anchor="ctr"/>
                </a:tc>
                <a:tc>
                  <a:txBody>
                    <a:bodyPr/>
                    <a:lstStyle/>
                    <a:p>
                      <a:pPr algn="ctr" latinLnBrk="1"/>
                      <a:r>
                        <a:rPr lang="en-US" altLang="ko-KR" sz="2000" b="1" dirty="0" smtClean="0"/>
                        <a:t>13.0</a:t>
                      </a:r>
                      <a:endParaRPr lang="ko-KR" altLang="en-US" sz="2000" b="1" dirty="0"/>
                    </a:p>
                  </a:txBody>
                  <a:tcPr anchor="ctr"/>
                </a:tc>
                <a:tc>
                  <a:txBody>
                    <a:bodyPr/>
                    <a:lstStyle/>
                    <a:p>
                      <a:pPr algn="ctr" latinLnBrk="1"/>
                      <a:r>
                        <a:rPr lang="en-US" altLang="ko-KR" sz="2000" b="1" dirty="0" smtClean="0"/>
                        <a:t>10.0</a:t>
                      </a:r>
                      <a:endParaRPr lang="ko-KR" altLang="en-US" sz="2000" b="1" dirty="0"/>
                    </a:p>
                  </a:txBody>
                  <a:tcPr anchor="ctr"/>
                </a:tc>
              </a:tr>
            </a:tbl>
          </a:graphicData>
        </a:graphic>
      </p:graphicFrame>
      <p:sp>
        <p:nvSpPr>
          <p:cNvPr id="7" name="직사각형 6"/>
          <p:cNvSpPr/>
          <p:nvPr/>
        </p:nvSpPr>
        <p:spPr>
          <a:xfrm>
            <a:off x="1979712" y="2127796"/>
            <a:ext cx="1224136" cy="109728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TextBox 7"/>
          <p:cNvSpPr txBox="1"/>
          <p:nvPr/>
        </p:nvSpPr>
        <p:spPr>
          <a:xfrm>
            <a:off x="331229" y="4868802"/>
            <a:ext cx="8568955" cy="584775"/>
          </a:xfrm>
          <a:prstGeom prst="rect">
            <a:avLst/>
          </a:prstGeom>
          <a:noFill/>
        </p:spPr>
        <p:txBody>
          <a:bodyPr wrap="square" rtlCol="0">
            <a:spAutoFit/>
          </a:bodyPr>
          <a:lstStyle/>
          <a:p>
            <a:r>
              <a:rPr lang="en-US" altLang="ko-KR" sz="1600" dirty="0" smtClean="0">
                <a:solidFill>
                  <a:schemeClr val="accent6">
                    <a:lumMod val="75000"/>
                  </a:schemeClr>
                </a:solidFill>
                <a:latin typeface="Arial Rounded MT Bold" pitchFamily="34" charset="0"/>
              </a:rPr>
              <a:t>Source:  Korea Chamber of Commerce &amp; industry (2008). </a:t>
            </a:r>
          </a:p>
          <a:p>
            <a:r>
              <a:rPr lang="en-US" altLang="ko-KR" sz="1600" dirty="0">
                <a:solidFill>
                  <a:schemeClr val="accent6">
                    <a:lumMod val="75000"/>
                  </a:schemeClr>
                </a:solidFill>
                <a:latin typeface="Arial Rounded MT Bold" pitchFamily="34" charset="0"/>
              </a:rPr>
              <a:t> </a:t>
            </a:r>
            <a:r>
              <a:rPr lang="en-US" altLang="ko-KR" sz="1600" dirty="0" smtClean="0">
                <a:solidFill>
                  <a:schemeClr val="accent6">
                    <a:lumMod val="75000"/>
                  </a:schemeClr>
                </a:solidFill>
                <a:latin typeface="Arial Rounded MT Bold" pitchFamily="34" charset="0"/>
              </a:rPr>
              <a:t>                “A report on employees wanted by Top 100 businesses”.</a:t>
            </a:r>
            <a:endParaRPr lang="ko-KR" altLang="en-US" dirty="0">
              <a:solidFill>
                <a:schemeClr val="accent6">
                  <a:lumMod val="75000"/>
                </a:schemeClr>
              </a:solidFill>
              <a:latin typeface="Arial Rounded MT Bold" pitchFamily="34" charset="0"/>
            </a:endParaRPr>
          </a:p>
        </p:txBody>
      </p:sp>
      <p:sp>
        <p:nvSpPr>
          <p:cNvPr id="9" name="Rectangle 2"/>
          <p:cNvSpPr txBox="1">
            <a:spLocks noChangeArrowheads="1"/>
          </p:cNvSpPr>
          <p:nvPr/>
        </p:nvSpPr>
        <p:spPr bwMode="white">
          <a:xfrm>
            <a:off x="0" y="1196752"/>
            <a:ext cx="9144000" cy="739324"/>
          </a:xfrm>
          <a:prstGeom prst="rect">
            <a:avLst/>
          </a:prstGeom>
          <a:solidFill>
            <a:srgbClr val="21B374">
              <a:lumMod val="20000"/>
              <a:lumOff val="80000"/>
            </a:srgbClr>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&lt; Employees wanted by Top 100 businesses &gt;</a:t>
            </a:r>
            <a:endPar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endParaRPr>
          </a:p>
        </p:txBody>
      </p:sp>
    </p:spTree>
    <p:extLst>
      <p:ext uri="{BB962C8B-B14F-4D97-AF65-F5344CB8AC3E}">
        <p14:creationId xmlns="" xmlns:p14="http://schemas.microsoft.com/office/powerpoint/2010/main" val="2251824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0" y="2674888"/>
            <a:ext cx="9144000" cy="1658937"/>
          </a:xfrm>
          <a:prstGeom prst="rect">
            <a:avLst/>
          </a:prstGeom>
          <a:noFill/>
          <a:ln>
            <a:noFill/>
          </a:ln>
          <a:effectLst>
            <a:outerShdw dist="28398" dir="14606097" algn="ctr" rotWithShape="0">
              <a:srgbClr val="C0C0C0"/>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0000" anchor="ctr"/>
          <a:lstStyle/>
          <a:p>
            <a:pPr algn="ctr"/>
            <a:r>
              <a:rPr lang="en-US" altLang="ko-KR" sz="4800" b="1" dirty="0" smtClean="0">
                <a:solidFill>
                  <a:schemeClr val="accent2">
                    <a:lumMod val="50000"/>
                  </a:schemeClr>
                </a:solidFill>
                <a:latin typeface="Arial" charset="0"/>
              </a:rPr>
              <a:t>2. </a:t>
            </a:r>
            <a:r>
              <a:rPr lang="en-US" altLang="ko-KR" sz="4800" dirty="0">
                <a:solidFill>
                  <a:schemeClr val="accent2">
                    <a:lumMod val="50000"/>
                  </a:schemeClr>
                </a:solidFill>
                <a:latin typeface="Arial Black" pitchFamily="34" charset="0"/>
              </a:rPr>
              <a:t>Major Issues in the </a:t>
            </a:r>
            <a:endParaRPr lang="en-US" altLang="ko-KR" sz="4800" dirty="0" smtClean="0">
              <a:solidFill>
                <a:schemeClr val="accent2">
                  <a:lumMod val="50000"/>
                </a:schemeClr>
              </a:solidFill>
              <a:latin typeface="Arial Black" pitchFamily="34" charset="0"/>
            </a:endParaRPr>
          </a:p>
          <a:p>
            <a:pPr algn="ctr"/>
            <a:r>
              <a:rPr lang="en-US" altLang="ko-KR" sz="4800" dirty="0" smtClean="0">
                <a:solidFill>
                  <a:schemeClr val="accent2">
                    <a:lumMod val="50000"/>
                  </a:schemeClr>
                </a:solidFill>
                <a:latin typeface="Arial Black" pitchFamily="34" charset="0"/>
              </a:rPr>
              <a:t>Education </a:t>
            </a:r>
            <a:r>
              <a:rPr lang="en-US" altLang="ko-KR" sz="4800" dirty="0">
                <a:solidFill>
                  <a:schemeClr val="accent2">
                    <a:lumMod val="50000"/>
                  </a:schemeClr>
                </a:solidFill>
                <a:latin typeface="Arial Black" pitchFamily="34" charset="0"/>
              </a:rPr>
              <a:t>Policy </a:t>
            </a:r>
            <a:endParaRPr lang="en-US" altLang="ko-KR" sz="4800" dirty="0" smtClean="0">
              <a:solidFill>
                <a:schemeClr val="accent2">
                  <a:lumMod val="50000"/>
                </a:schemeClr>
              </a:solidFill>
              <a:latin typeface="Arial Black" pitchFamily="34" charset="0"/>
            </a:endParaRPr>
          </a:p>
          <a:p>
            <a:pPr algn="ctr"/>
            <a:r>
              <a:rPr lang="en-US" altLang="ko-KR" sz="4800" dirty="0" smtClean="0">
                <a:solidFill>
                  <a:schemeClr val="accent2">
                    <a:lumMod val="50000"/>
                  </a:schemeClr>
                </a:solidFill>
                <a:latin typeface="Arial Black" pitchFamily="34" charset="0"/>
              </a:rPr>
              <a:t>for Creativity </a:t>
            </a:r>
            <a:endParaRPr lang="ko-KR" altLang="en-US" sz="4800" dirty="0">
              <a:solidFill>
                <a:schemeClr val="accent2">
                  <a:lumMod val="50000"/>
                </a:schemeClr>
              </a:solidFill>
              <a:latin typeface="Arial Black" pitchFamily="34" charset="0"/>
            </a:endParaRPr>
          </a:p>
          <a:p>
            <a:pPr algn="ctr"/>
            <a:r>
              <a:rPr lang="en-US" altLang="ko-KR" sz="4800" b="1" dirty="0" smtClean="0">
                <a:solidFill>
                  <a:srgbClr val="000066"/>
                </a:solidFill>
                <a:latin typeface="Arial" charset="0"/>
              </a:rPr>
              <a:t> </a:t>
            </a:r>
            <a:endParaRPr lang="en-US" altLang="ko-KR" sz="4800" b="1" dirty="0">
              <a:solidFill>
                <a:srgbClr val="000066"/>
              </a:solidFill>
              <a:latin typeface="Arial" charset="0"/>
            </a:endParaRPr>
          </a:p>
        </p:txBody>
      </p:sp>
      <p:sp>
        <p:nvSpPr>
          <p:cNvPr id="2" name="TextBox 1"/>
          <p:cNvSpPr txBox="1"/>
          <p:nvPr/>
        </p:nvSpPr>
        <p:spPr>
          <a:xfrm>
            <a:off x="2483768" y="4365104"/>
            <a:ext cx="184731" cy="369332"/>
          </a:xfrm>
          <a:prstGeom prst="rect">
            <a:avLst/>
          </a:prstGeom>
          <a:noFill/>
        </p:spPr>
        <p:txBody>
          <a:bodyPr wrap="none" rtlCol="0">
            <a:spAutoFit/>
          </a:bodyPr>
          <a:lstStyle/>
          <a:p>
            <a:endParaRPr lang="ko-KR" altLang="en-US" dirty="0">
              <a:solidFill>
                <a:srgbClr val="000000"/>
              </a:solidFill>
            </a:endParaRPr>
          </a:p>
        </p:txBody>
      </p:sp>
    </p:spTree>
    <p:extLst>
      <p:ext uri="{BB962C8B-B14F-4D97-AF65-F5344CB8AC3E}">
        <p14:creationId xmlns="" xmlns:p14="http://schemas.microsoft.com/office/powerpoint/2010/main" val="1532467799"/>
      </p:ext>
    </p:extLst>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12"/>
          <p:cNvGraphicFramePr>
            <a:graphicFrameLocks/>
          </p:cNvGraphicFramePr>
          <p:nvPr>
            <p:extLst>
              <p:ext uri="{D42A27DB-BD31-4B8C-83A1-F6EECF244321}">
                <p14:modId xmlns="" xmlns:p14="http://schemas.microsoft.com/office/powerpoint/2010/main" val="590850122"/>
              </p:ext>
            </p:extLst>
          </p:nvPr>
        </p:nvGraphicFramePr>
        <p:xfrm>
          <a:off x="63814" y="1594816"/>
          <a:ext cx="9077793" cy="4690545"/>
        </p:xfrm>
        <a:graphic>
          <a:graphicData uri="http://schemas.openxmlformats.org/drawingml/2006/table">
            <a:tbl>
              <a:tblPr/>
              <a:tblGrid>
                <a:gridCol w="1372937"/>
                <a:gridCol w="1080120"/>
                <a:gridCol w="1944216"/>
                <a:gridCol w="1584176"/>
                <a:gridCol w="1170260"/>
                <a:gridCol w="1926084"/>
              </a:tblGrid>
              <a:tr h="856305">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Nation</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Education fever</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Effects of </a:t>
                      </a: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economic growth </a:t>
                      </a:r>
                    </a:p>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by education fever</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Nation</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Education fever</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defRPr/>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Effects of </a:t>
                      </a:r>
                    </a:p>
                    <a:p>
                      <a:pPr marL="0" marR="0" lvl="0" indent="0" algn="ctr" defTabSz="914400" rtl="0" eaLnBrk="1" fontAlgn="base" latinLnBrk="1" hangingPunct="1">
                        <a:lnSpc>
                          <a:spcPct val="100000"/>
                        </a:lnSpc>
                        <a:spcBef>
                          <a:spcPct val="20000"/>
                        </a:spcBef>
                        <a:spcAft>
                          <a:spcPct val="0"/>
                        </a:spcAft>
                        <a:buClr>
                          <a:schemeClr val="tx1"/>
                        </a:buClr>
                        <a:buSzTx/>
                        <a:buFontTx/>
                        <a:buNone/>
                        <a:tabLst/>
                        <a:defRPr/>
                      </a:pPr>
                      <a:r>
                        <a:rPr kumimoji="1" lang="en-US" altLang="ko-KR" sz="1400" b="1" i="0" u="none" strike="noStrike" cap="none" normalizeH="0" baseline="0" dirty="0" smtClean="0">
                          <a:ln>
                            <a:noFill/>
                          </a:ln>
                          <a:solidFill>
                            <a:srgbClr val="5C53D5"/>
                          </a:solidFill>
                          <a:effectLst/>
                          <a:latin typeface="Arial Rounded MT Bold" pitchFamily="34" charset="0"/>
                          <a:ea typeface="나눔고딕 ExtraBold" pitchFamily="50" charset="-127"/>
                        </a:rPr>
                        <a:t>economic growth by education fever</a:t>
                      </a:r>
                      <a:endParaRPr kumimoji="1" lang="ko-KR" altLang="en-US" sz="1400" b="1" i="0" u="none" strike="noStrike" cap="none" normalizeH="0" baseline="0" dirty="0" smtClean="0">
                        <a:ln>
                          <a:noFill/>
                        </a:ln>
                        <a:solidFill>
                          <a:srgbClr val="5C53D5"/>
                        </a:solidFill>
                        <a:effectLst/>
                        <a:latin typeface="Arial Rounded MT Bold" pitchFamily="34" charset="0"/>
                        <a:ea typeface="나눔고딕 ExtraBold" pitchFamily="50" charset="-127"/>
                      </a:endParaRPr>
                    </a:p>
                  </a:txBody>
                  <a:tcPr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Poland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3.2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0.93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Switzerland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- 0.02</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New Zealand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2.3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0.67</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Denmark</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- 0.03</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Korea, Rep.</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2.3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0.65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United Kingdom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- 0.4</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- 0.12</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Hungary</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2.0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0.59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Mexico</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- 0.13</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Canada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1.8</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0.51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Netherlands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- 0.13</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United States</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1.8</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0.51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Ireland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- 0.7</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- 0.20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Sweden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1.4</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0.40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Belgium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- 0.25</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Norway</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1.1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0.32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Japan</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- 0.27</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Australia</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1.1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0.32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Austria</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- 0.9</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- 0.27</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Finland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0.14</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France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- 1.2</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- 0.35</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Greece</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0.4</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0.10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Turkey</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- 1.3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- 0.36</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52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Germany</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smtClean="0">
                          <a:ln>
                            <a:noFill/>
                          </a:ln>
                          <a:solidFill>
                            <a:schemeClr val="tx1"/>
                          </a:solidFill>
                          <a:effectLst/>
                          <a:latin typeface="Arial Rounded MT Bold" pitchFamily="34" charset="0"/>
                          <a:ea typeface="나눔고딕 ExtraBold" pitchFamily="50" charset="-127"/>
                        </a:rPr>
                        <a:t>0.1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r>
                        <a:rPr kumimoji="1" lang="en-US" altLang="ko-KR" sz="1400" b="0" i="0" u="none" strike="noStrike" cap="none" normalizeH="0" baseline="0" dirty="0" smtClean="0">
                          <a:ln>
                            <a:noFill/>
                          </a:ln>
                          <a:solidFill>
                            <a:schemeClr val="tx1"/>
                          </a:solidFill>
                          <a:effectLst/>
                          <a:latin typeface="Arial Rounded MT Bold" pitchFamily="34" charset="0"/>
                          <a:ea typeface="나눔고딕 ExtraBold" pitchFamily="50" charset="-127"/>
                        </a:rPr>
                        <a:t>0.03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endParaRPr kumimoji="1" lang="ko-KR" altLang="en-US" sz="1400" b="0" i="0" u="none" strike="noStrike" cap="none" normalizeH="0" baseline="0" smtClean="0">
                        <a:ln>
                          <a:noFill/>
                        </a:ln>
                        <a:solidFill>
                          <a:schemeClr val="tx1"/>
                        </a:solidFill>
                        <a:effectLst/>
                        <a:latin typeface="Arial Rounded MT Bold" pitchFamily="34" charset="0"/>
                        <a:ea typeface="나눔고딕 ExtraBold" pitchFamily="50" charset="-127"/>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endParaRPr kumimoji="1" lang="ko-KR" altLang="en-US" sz="14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Tx/>
                        <a:buNone/>
                        <a:tabLst/>
                      </a:pPr>
                      <a:endParaRPr kumimoji="1" lang="ko-KR" altLang="en-US" sz="1400" b="0" i="0" u="none" strike="noStrike" cap="none" normalizeH="0" baseline="0" dirty="0" smtClean="0">
                        <a:ln>
                          <a:noFill/>
                        </a:ln>
                        <a:solidFill>
                          <a:schemeClr val="tx1"/>
                        </a:solidFill>
                        <a:effectLst/>
                        <a:latin typeface="Arial Rounded MT Bold" pitchFamily="34" charset="0"/>
                        <a:ea typeface="나눔고딕 ExtraBold" pitchFamily="50" charset="-127"/>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Line 56"/>
          <p:cNvSpPr>
            <a:spLocks noChangeShapeType="1"/>
          </p:cNvSpPr>
          <p:nvPr/>
        </p:nvSpPr>
        <p:spPr bwMode="auto">
          <a:xfrm>
            <a:off x="30711" y="3356992"/>
            <a:ext cx="3816350" cy="0"/>
          </a:xfrm>
          <a:prstGeom prst="line">
            <a:avLst/>
          </a:prstGeom>
          <a:noFill/>
          <a:ln w="38100">
            <a:solidFill>
              <a:srgbClr val="FF0000"/>
            </a:solidFill>
            <a:round/>
            <a:headEnd/>
            <a:tailEnd/>
          </a:ln>
          <a:extLst>
            <a:ext uri="{909E8E84-426E-40DD-AFC4-6F175D3DCCD1}">
              <a14:hiddenFill xmlns="" xmlns:a14="http://schemas.microsoft.com/office/drawing/2010/main">
                <a:noFill/>
              </a14:hiddenFill>
            </a:ext>
          </a:extLst>
        </p:spPr>
        <p:txBody>
          <a:bodyPr lIns="93600" tIns="46800" rIns="93600" bIns="46800" anchor="ctr">
            <a:spAutoFit/>
          </a:bodyPr>
          <a:lstStyle>
            <a:defPPr>
              <a:defRPr lang="en-US"/>
            </a:defPPr>
            <a:lvl1pPr algn="ctr" rtl="0" fontAlgn="t" latinLnBrk="1">
              <a:spcBef>
                <a:spcPct val="0"/>
              </a:spcBef>
              <a:spcAft>
                <a:spcPct val="0"/>
              </a:spcAft>
              <a:defRPr kumimoji="1" kern="1200">
                <a:solidFill>
                  <a:srgbClr val="333399"/>
                </a:solidFill>
                <a:latin typeface="HY헤드라인M" pitchFamily="18" charset="-127"/>
                <a:ea typeface="HY헤드라인M" pitchFamily="18" charset="-127"/>
                <a:cs typeface="+mn-cs"/>
                <a:sym typeface="Wingdings" pitchFamily="2" charset="2"/>
              </a:defRPr>
            </a:lvl1pPr>
            <a:lvl2pPr marL="457200" algn="ctr" rtl="0" fontAlgn="t" latinLnBrk="1">
              <a:spcBef>
                <a:spcPct val="0"/>
              </a:spcBef>
              <a:spcAft>
                <a:spcPct val="0"/>
              </a:spcAft>
              <a:defRPr kumimoji="1" kern="1200">
                <a:solidFill>
                  <a:srgbClr val="333399"/>
                </a:solidFill>
                <a:latin typeface="HY헤드라인M" pitchFamily="18" charset="-127"/>
                <a:ea typeface="HY헤드라인M" pitchFamily="18" charset="-127"/>
                <a:cs typeface="+mn-cs"/>
                <a:sym typeface="Wingdings" pitchFamily="2" charset="2"/>
              </a:defRPr>
            </a:lvl2pPr>
            <a:lvl3pPr marL="914400" algn="ctr" rtl="0" fontAlgn="t" latinLnBrk="1">
              <a:spcBef>
                <a:spcPct val="0"/>
              </a:spcBef>
              <a:spcAft>
                <a:spcPct val="0"/>
              </a:spcAft>
              <a:defRPr kumimoji="1" kern="1200">
                <a:solidFill>
                  <a:srgbClr val="333399"/>
                </a:solidFill>
                <a:latin typeface="HY헤드라인M" pitchFamily="18" charset="-127"/>
                <a:ea typeface="HY헤드라인M" pitchFamily="18" charset="-127"/>
                <a:cs typeface="+mn-cs"/>
                <a:sym typeface="Wingdings" pitchFamily="2" charset="2"/>
              </a:defRPr>
            </a:lvl3pPr>
            <a:lvl4pPr marL="1371600" algn="ctr" rtl="0" fontAlgn="t" latinLnBrk="1">
              <a:spcBef>
                <a:spcPct val="0"/>
              </a:spcBef>
              <a:spcAft>
                <a:spcPct val="0"/>
              </a:spcAft>
              <a:defRPr kumimoji="1" kern="1200">
                <a:solidFill>
                  <a:srgbClr val="333399"/>
                </a:solidFill>
                <a:latin typeface="HY헤드라인M" pitchFamily="18" charset="-127"/>
                <a:ea typeface="HY헤드라인M" pitchFamily="18" charset="-127"/>
                <a:cs typeface="+mn-cs"/>
                <a:sym typeface="Wingdings" pitchFamily="2" charset="2"/>
              </a:defRPr>
            </a:lvl4pPr>
            <a:lvl5pPr marL="1828800" algn="ctr" rtl="0" fontAlgn="t" latinLnBrk="1">
              <a:spcBef>
                <a:spcPct val="0"/>
              </a:spcBef>
              <a:spcAft>
                <a:spcPct val="0"/>
              </a:spcAft>
              <a:defRPr kumimoji="1" kern="1200">
                <a:solidFill>
                  <a:srgbClr val="333399"/>
                </a:solidFill>
                <a:latin typeface="HY헤드라인M" pitchFamily="18" charset="-127"/>
                <a:ea typeface="HY헤드라인M" pitchFamily="18" charset="-127"/>
                <a:cs typeface="+mn-cs"/>
                <a:sym typeface="Wingdings" pitchFamily="2" charset="2"/>
              </a:defRPr>
            </a:lvl5pPr>
            <a:lvl6pPr marL="2286000" algn="l" defTabSz="914400" rtl="0" eaLnBrk="1" latinLnBrk="1" hangingPunct="1">
              <a:defRPr kumimoji="1" kern="1200">
                <a:solidFill>
                  <a:srgbClr val="333399"/>
                </a:solidFill>
                <a:latin typeface="HY헤드라인M" pitchFamily="18" charset="-127"/>
                <a:ea typeface="HY헤드라인M" pitchFamily="18" charset="-127"/>
                <a:cs typeface="+mn-cs"/>
                <a:sym typeface="Wingdings" pitchFamily="2" charset="2"/>
              </a:defRPr>
            </a:lvl6pPr>
            <a:lvl7pPr marL="2743200" algn="l" defTabSz="914400" rtl="0" eaLnBrk="1" latinLnBrk="1" hangingPunct="1">
              <a:defRPr kumimoji="1" kern="1200">
                <a:solidFill>
                  <a:srgbClr val="333399"/>
                </a:solidFill>
                <a:latin typeface="HY헤드라인M" pitchFamily="18" charset="-127"/>
                <a:ea typeface="HY헤드라인M" pitchFamily="18" charset="-127"/>
                <a:cs typeface="+mn-cs"/>
                <a:sym typeface="Wingdings" pitchFamily="2" charset="2"/>
              </a:defRPr>
            </a:lvl7pPr>
            <a:lvl8pPr marL="3200400" algn="l" defTabSz="914400" rtl="0" eaLnBrk="1" latinLnBrk="1" hangingPunct="1">
              <a:defRPr kumimoji="1" kern="1200">
                <a:solidFill>
                  <a:srgbClr val="333399"/>
                </a:solidFill>
                <a:latin typeface="HY헤드라인M" pitchFamily="18" charset="-127"/>
                <a:ea typeface="HY헤드라인M" pitchFamily="18" charset="-127"/>
                <a:cs typeface="+mn-cs"/>
                <a:sym typeface="Wingdings" pitchFamily="2" charset="2"/>
              </a:defRPr>
            </a:lvl8pPr>
            <a:lvl9pPr marL="3657600" algn="l" defTabSz="914400" rtl="0" eaLnBrk="1" latinLnBrk="1" hangingPunct="1">
              <a:defRPr kumimoji="1" kern="1200">
                <a:solidFill>
                  <a:srgbClr val="333399"/>
                </a:solidFill>
                <a:latin typeface="HY헤드라인M" pitchFamily="18" charset="-127"/>
                <a:ea typeface="HY헤드라인M" pitchFamily="18" charset="-127"/>
                <a:cs typeface="+mn-cs"/>
                <a:sym typeface="Wingdings" pitchFamily="2" charset="2"/>
              </a:defRPr>
            </a:lvl9pPr>
          </a:lstStyle>
          <a:p>
            <a:endParaRPr lang="ko-KR" altLang="en-US"/>
          </a:p>
        </p:txBody>
      </p:sp>
      <p:sp>
        <p:nvSpPr>
          <p:cNvPr id="6" name="TextBox 9"/>
          <p:cNvSpPr txBox="1">
            <a:spLocks noChangeArrowheads="1"/>
          </p:cNvSpPr>
          <p:nvPr/>
        </p:nvSpPr>
        <p:spPr bwMode="auto">
          <a:xfrm>
            <a:off x="1" y="6273225"/>
            <a:ext cx="91440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rgbClr val="333399"/>
                </a:solidFill>
                <a:latin typeface="HY헤드라인M" pitchFamily="18" charset="-127"/>
                <a:ea typeface="HY헤드라인M" pitchFamily="18" charset="-127"/>
                <a:sym typeface="Wingdings" pitchFamily="2" charset="2"/>
              </a:defRPr>
            </a:lvl1pPr>
            <a:lvl2pPr marL="742950" indent="-285750" eaLnBrk="0" hangingPunct="0">
              <a:defRPr kumimoji="1">
                <a:solidFill>
                  <a:srgbClr val="333399"/>
                </a:solidFill>
                <a:latin typeface="HY헤드라인M" pitchFamily="18" charset="-127"/>
                <a:ea typeface="HY헤드라인M" pitchFamily="18" charset="-127"/>
                <a:sym typeface="Wingdings" pitchFamily="2" charset="2"/>
              </a:defRPr>
            </a:lvl2pPr>
            <a:lvl3pPr marL="1143000" indent="-228600" eaLnBrk="0" hangingPunct="0">
              <a:defRPr kumimoji="1">
                <a:solidFill>
                  <a:srgbClr val="333399"/>
                </a:solidFill>
                <a:latin typeface="HY헤드라인M" pitchFamily="18" charset="-127"/>
                <a:ea typeface="HY헤드라인M" pitchFamily="18" charset="-127"/>
                <a:sym typeface="Wingdings" pitchFamily="2" charset="2"/>
              </a:defRPr>
            </a:lvl3pPr>
            <a:lvl4pPr marL="1600200" indent="-228600" eaLnBrk="0" hangingPunct="0">
              <a:defRPr kumimoji="1">
                <a:solidFill>
                  <a:srgbClr val="333399"/>
                </a:solidFill>
                <a:latin typeface="HY헤드라인M" pitchFamily="18" charset="-127"/>
                <a:ea typeface="HY헤드라인M" pitchFamily="18" charset="-127"/>
                <a:sym typeface="Wingdings" pitchFamily="2" charset="2"/>
              </a:defRPr>
            </a:lvl4pPr>
            <a:lvl5pPr marL="2057400" indent="-228600" eaLnBrk="0" hangingPunct="0">
              <a:defRPr kumimoji="1">
                <a:solidFill>
                  <a:srgbClr val="333399"/>
                </a:solidFill>
                <a:latin typeface="HY헤드라인M" pitchFamily="18" charset="-127"/>
                <a:ea typeface="HY헤드라인M" pitchFamily="18" charset="-127"/>
                <a:sym typeface="Wingdings" pitchFamily="2" charset="2"/>
              </a:defRPr>
            </a:lvl5pPr>
            <a:lvl6pPr marL="25146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6pPr>
            <a:lvl7pPr marL="29718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7pPr>
            <a:lvl8pPr marL="34290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8pPr>
            <a:lvl9pPr marL="3886200" indent="-228600" algn="ctr" eaLnBrk="0" fontAlgn="t" hangingPunct="0">
              <a:spcBef>
                <a:spcPct val="0"/>
              </a:spcBef>
              <a:spcAft>
                <a:spcPct val="0"/>
              </a:spcAft>
              <a:defRPr kumimoji="1">
                <a:solidFill>
                  <a:srgbClr val="333399"/>
                </a:solidFill>
                <a:latin typeface="HY헤드라인M" pitchFamily="18" charset="-127"/>
                <a:ea typeface="HY헤드라인M" pitchFamily="18" charset="-127"/>
                <a:sym typeface="Wingdings" pitchFamily="2" charset="2"/>
              </a:defRPr>
            </a:lvl9pPr>
          </a:lstStyle>
          <a:p>
            <a:pPr eaLnBrk="1" latinLnBrk="0" hangingPunct="1"/>
            <a:r>
              <a:rPr kumimoji="0" lang="en-US" altLang="ko-KR" sz="1600" dirty="0" smtClean="0">
                <a:solidFill>
                  <a:srgbClr val="2D2D8A">
                    <a:lumMod val="75000"/>
                  </a:srgbClr>
                </a:solidFill>
                <a:latin typeface="Arial Rounded MT Bold" pitchFamily="34" charset="0"/>
                <a:ea typeface="굴림" pitchFamily="50" charset="-127"/>
              </a:rPr>
              <a:t>Source: Kim, Tae-</a:t>
            </a:r>
            <a:r>
              <a:rPr kumimoji="0" lang="en-US" altLang="ko-KR" sz="1600" dirty="0" err="1" smtClean="0">
                <a:solidFill>
                  <a:srgbClr val="2D2D8A">
                    <a:lumMod val="75000"/>
                  </a:srgbClr>
                </a:solidFill>
                <a:latin typeface="Arial Rounded MT Bold" pitchFamily="34" charset="0"/>
                <a:ea typeface="굴림" pitchFamily="50" charset="-127"/>
              </a:rPr>
              <a:t>jong</a:t>
            </a:r>
            <a:r>
              <a:rPr kumimoji="0" lang="en-US" altLang="ko-KR" sz="1600" dirty="0" smtClean="0">
                <a:solidFill>
                  <a:srgbClr val="2D2D8A">
                    <a:lumMod val="75000"/>
                  </a:srgbClr>
                </a:solidFill>
                <a:latin typeface="Arial Rounded MT Bold" pitchFamily="34" charset="0"/>
                <a:ea typeface="굴림" pitchFamily="50" charset="-127"/>
              </a:rPr>
              <a:t>(2007). “An empirical study for economic valuation by education </a:t>
            </a:r>
          </a:p>
          <a:p>
            <a:pPr eaLnBrk="1" latinLnBrk="0" hangingPunct="1"/>
            <a:r>
              <a:rPr kumimoji="0" lang="en-US" altLang="ko-KR" sz="1600" dirty="0" smtClean="0">
                <a:solidFill>
                  <a:srgbClr val="2D2D8A">
                    <a:lumMod val="75000"/>
                  </a:srgbClr>
                </a:solidFill>
                <a:latin typeface="Arial Rounded MT Bold" pitchFamily="34" charset="0"/>
                <a:ea typeface="굴림" pitchFamily="50" charset="-127"/>
              </a:rPr>
              <a:t>                fever ”. Presidential Committee on education Innovation.</a:t>
            </a:r>
          </a:p>
        </p:txBody>
      </p:sp>
      <p:sp>
        <p:nvSpPr>
          <p:cNvPr id="8" name="Rectangle 2"/>
          <p:cNvSpPr txBox="1">
            <a:spLocks noChangeArrowheads="1"/>
          </p:cNvSpPr>
          <p:nvPr/>
        </p:nvSpPr>
        <p:spPr bwMode="white">
          <a:xfrm>
            <a:off x="-10839" y="836712"/>
            <a:ext cx="9154840" cy="648072"/>
          </a:xfrm>
          <a:prstGeom prst="rect">
            <a:avLst/>
          </a:prstGeom>
          <a:solidFill>
            <a:srgbClr val="21B374">
              <a:lumMod val="20000"/>
              <a:lumOff val="80000"/>
            </a:srgbClr>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2pPr>
            <a:lvl3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3pPr>
            <a:lvl4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4pPr>
            <a:lvl5pPr algn="ctr" rtl="0" eaLnBrk="0" fontAlgn="base" latinLnBrk="1" hangingPunct="0">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5pPr>
            <a:lvl6pPr marL="4572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6pPr>
            <a:lvl7pPr marL="9144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7pPr>
            <a:lvl8pPr marL="13716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8pPr>
            <a:lvl9pPr marL="1828800" algn="ctr" rtl="0" fontAlgn="base" latinLnBrk="1">
              <a:spcBef>
                <a:spcPct val="0"/>
              </a:spcBef>
              <a:spcAft>
                <a:spcPct val="0"/>
              </a:spcAft>
              <a:defRPr kumimoji="1" sz="4400" b="1">
                <a:solidFill>
                  <a:schemeClr val="bg1"/>
                </a:solidFill>
                <a:effectLst>
                  <a:outerShdw blurRad="38100" dist="38100" dir="2700000" algn="tl">
                    <a:srgbClr val="C0C0C0"/>
                  </a:outerShdw>
                </a:effectLst>
                <a:latin typeface="굴림" pitchFamily="50" charset="-127"/>
                <a:ea typeface="굴림" pitchFamily="50" charset="-127"/>
              </a:defRPr>
            </a:lvl9pPr>
          </a:lstStyle>
          <a:p>
            <a:pPr eaLnBrk="1" hangingPunct="1">
              <a:defRPr/>
            </a:pPr>
            <a:r>
              <a:rPr kumimoji="0" lang="en-US" altLang="ko-KR" sz="2400" dirty="0" smtClean="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rPr>
              <a:t>&lt; Effects of economic growth by education fever&gt;</a:t>
            </a:r>
            <a:endParaRPr kumimoji="0" lang="en-US" altLang="ko-KR" sz="2400" dirty="0">
              <a:solidFill>
                <a:srgbClr val="2B166E"/>
              </a:solidFill>
              <a:effectLst>
                <a:outerShdw blurRad="38100" dist="38100" dir="2700000" algn="tl">
                  <a:srgbClr val="000000">
                    <a:alpha val="43137"/>
                  </a:srgbClr>
                </a:outerShdw>
              </a:effectLst>
              <a:latin typeface="Times New Roman" pitchFamily="18" charset="0"/>
              <a:ea typeface="굴림" pitchFamily="50" charset="-127"/>
              <a:cs typeface="Times New Roman" pitchFamily="18" charset="0"/>
            </a:endParaRPr>
          </a:p>
        </p:txBody>
      </p:sp>
      <p:sp>
        <p:nvSpPr>
          <p:cNvPr id="9" name="제목 1"/>
          <p:cNvSpPr>
            <a:spLocks noGrp="1"/>
          </p:cNvSpPr>
          <p:nvPr>
            <p:ph type="title"/>
          </p:nvPr>
        </p:nvSpPr>
        <p:spPr>
          <a:xfrm>
            <a:off x="0" y="0"/>
            <a:ext cx="9144000" cy="692150"/>
          </a:xfrm>
        </p:spPr>
        <p:txBody>
          <a:bodyPr/>
          <a:lstStyle/>
          <a:p>
            <a:r>
              <a:rPr lang="en-US" altLang="ko-KR" sz="2800" dirty="0" smtClean="0"/>
              <a:t>Major Issues in the Education </a:t>
            </a:r>
            <a:r>
              <a:rPr lang="en-US" altLang="ko-KR" sz="2800" dirty="0"/>
              <a:t>P</a:t>
            </a:r>
            <a:r>
              <a:rPr lang="en-US" altLang="ko-KR" sz="2800" dirty="0" smtClean="0"/>
              <a:t>olicy </a:t>
            </a:r>
            <a:br>
              <a:rPr lang="en-US" altLang="ko-KR" sz="2800" dirty="0" smtClean="0"/>
            </a:br>
            <a:r>
              <a:rPr lang="en-US" altLang="ko-KR" sz="2800" dirty="0" smtClean="0"/>
              <a:t>for Creativity in Korea</a:t>
            </a:r>
            <a:endParaRPr lang="ko-KR" altLang="en-US" sz="2800" dirty="0"/>
          </a:p>
        </p:txBody>
      </p:sp>
    </p:spTree>
    <p:extLst>
      <p:ext uri="{BB962C8B-B14F-4D97-AF65-F5344CB8AC3E}">
        <p14:creationId xmlns="" xmlns:p14="http://schemas.microsoft.com/office/powerpoint/2010/main" val="343121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Major Issues in the Education </a:t>
            </a:r>
            <a:r>
              <a:rPr lang="en-US" altLang="ko-KR" sz="2800" dirty="0"/>
              <a:t>P</a:t>
            </a:r>
            <a:r>
              <a:rPr lang="en-US" altLang="ko-KR" sz="2800" dirty="0" smtClean="0"/>
              <a:t>olicy </a:t>
            </a:r>
            <a:br>
              <a:rPr lang="en-US" altLang="ko-KR" sz="2800" dirty="0" smtClean="0"/>
            </a:br>
            <a:r>
              <a:rPr lang="en-US" altLang="ko-KR" sz="2800" dirty="0" smtClean="0"/>
              <a:t>for Creativity in Korea</a:t>
            </a:r>
            <a:endParaRPr lang="ko-KR" altLang="en-US" sz="2800" dirty="0"/>
          </a:p>
        </p:txBody>
      </p:sp>
      <p:sp>
        <p:nvSpPr>
          <p:cNvPr id="6" name="직사각형 16"/>
          <p:cNvSpPr>
            <a:spLocks noChangeArrowheads="1"/>
          </p:cNvSpPr>
          <p:nvPr/>
        </p:nvSpPr>
        <p:spPr bwMode="auto">
          <a:xfrm>
            <a:off x="11212" y="1443951"/>
            <a:ext cx="9144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latinLnBrk="0"/>
            <a:r>
              <a:rPr kumimoji="0" lang="en-US" altLang="ko-KR" sz="2000" b="1" dirty="0" smtClean="0">
                <a:solidFill>
                  <a:srgbClr val="FF0000"/>
                </a:solidFill>
                <a:latin typeface="Times New Roman" pitchFamily="18" charset="0"/>
                <a:ea typeface="맑은 고딕" pitchFamily="50" charset="-127"/>
                <a:cs typeface="Times New Roman" pitchFamily="18" charset="0"/>
                <a:sym typeface="Wingdings" pitchFamily="2" charset="2"/>
              </a:rPr>
              <a:t>&lt; Average study time per hour &amp; score (</a:t>
            </a:r>
            <a:r>
              <a:rPr kumimoji="0" lang="en-US" altLang="ko-KR" sz="2000" b="1" dirty="0" err="1" smtClean="0">
                <a:solidFill>
                  <a:srgbClr val="FF0000"/>
                </a:solidFill>
                <a:latin typeface="Times New Roman" pitchFamily="18" charset="0"/>
                <a:ea typeface="맑은 고딕" pitchFamily="50" charset="-127"/>
                <a:cs typeface="Times New Roman" pitchFamily="18" charset="0"/>
                <a:sym typeface="Wingdings" pitchFamily="2" charset="2"/>
              </a:rPr>
              <a:t>Science+Math+Reading</a:t>
            </a:r>
            <a:r>
              <a:rPr kumimoji="0" lang="en-US" altLang="ko-KR" sz="2000" b="1" dirty="0" smtClean="0">
                <a:solidFill>
                  <a:srgbClr val="FF0000"/>
                </a:solidFill>
                <a:latin typeface="Times New Roman" pitchFamily="18" charset="0"/>
                <a:ea typeface="맑은 고딕" pitchFamily="50" charset="-127"/>
                <a:cs typeface="Times New Roman" pitchFamily="18" charset="0"/>
                <a:sym typeface="Wingdings" pitchFamily="2" charset="2"/>
              </a:rPr>
              <a:t>) &gt;</a:t>
            </a:r>
            <a:endParaRPr kumimoji="0" lang="en-US" altLang="ko-KR" sz="2000" b="1" dirty="0">
              <a:solidFill>
                <a:srgbClr val="FF0000"/>
              </a:solidFill>
              <a:latin typeface="Times New Roman" pitchFamily="18" charset="0"/>
              <a:ea typeface="맑은 고딕" pitchFamily="50" charset="-127"/>
              <a:cs typeface="Times New Roman" pitchFamily="18" charset="0"/>
              <a:sym typeface="Wingdings" pitchFamily="2" charset="2"/>
            </a:endParaRPr>
          </a:p>
        </p:txBody>
      </p:sp>
      <p:graphicFrame>
        <p:nvGraphicFramePr>
          <p:cNvPr id="7" name="Group 90"/>
          <p:cNvGraphicFramePr>
            <a:graphicFrameLocks noGrp="1"/>
          </p:cNvGraphicFramePr>
          <p:nvPr>
            <p:extLst>
              <p:ext uri="{D42A27DB-BD31-4B8C-83A1-F6EECF244321}">
                <p14:modId xmlns="" xmlns:p14="http://schemas.microsoft.com/office/powerpoint/2010/main" val="3230095849"/>
              </p:ext>
            </p:extLst>
          </p:nvPr>
        </p:nvGraphicFramePr>
        <p:xfrm>
          <a:off x="184150" y="1821222"/>
          <a:ext cx="8709026" cy="2217500"/>
        </p:xfrm>
        <a:graphic>
          <a:graphicData uri="http://schemas.openxmlformats.org/drawingml/2006/table">
            <a:tbl>
              <a:tblPr/>
              <a:tblGrid>
                <a:gridCol w="1363516"/>
                <a:gridCol w="1152128"/>
                <a:gridCol w="1368152"/>
                <a:gridCol w="1255499"/>
                <a:gridCol w="1269444"/>
                <a:gridCol w="1220979"/>
                <a:gridCol w="1079308"/>
              </a:tblGrid>
              <a:tr h="753692">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Nation</a:t>
                      </a:r>
                      <a:r>
                        <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5" marR="17905" marT="17914" marB="17914" anchor="ctr" horzOverflow="overflow">
                    <a:lnL>
                      <a:noFill/>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Curricular hour</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Extracurricular hour</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Self-study</a:t>
                      </a:r>
                    </a:p>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hour</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Total</a:t>
                      </a:r>
                    </a:p>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Study hour</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Total </a:t>
                      </a:r>
                    </a:p>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Score</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Score</a:t>
                      </a:r>
                    </a:p>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Per hour</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w="8890" cap="flat" cmpd="sng" algn="ctr">
                      <a:solidFill>
                        <a:srgbClr val="000000"/>
                      </a:solidFill>
                      <a:prstDash val="solid"/>
                      <a:round/>
                      <a:headEnd type="none" w="med" len="med"/>
                      <a:tailEnd type="none" w="med" len="med"/>
                    </a:lnL>
                    <a:lnR>
                      <a:noFill/>
                    </a:lnR>
                    <a:lnT w="1397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r>
              <a:tr h="396998">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Netherland</a:t>
                      </a:r>
                      <a:r>
                        <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5" marR="17905" marT="17914" marB="17914" anchor="ctr" horzOverflow="overflow">
                    <a:lnL>
                      <a:noFill/>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1.8</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4</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13.8</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1562.3</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113.2</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a:noFill/>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r>
              <a:tr h="396998">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Korea</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5" marR="17905" marT="17914" marB="17914" anchor="ctr" horzOverflow="overflow">
                    <a:lnL>
                      <a:noFill/>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12.8</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7.1</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4.9</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24.8</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1625.6</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65.5</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a:noFill/>
                    </a:lnR>
                    <a:lnT w="8890" cap="flat" cmpd="sng" algn="ctr">
                      <a:solidFill>
                        <a:srgbClr val="000000"/>
                      </a:solidFill>
                      <a:prstDash val="solid"/>
                      <a:round/>
                      <a:headEnd type="none" w="med" len="med"/>
                      <a:tailEnd type="none" w="med" len="med"/>
                    </a:lnT>
                    <a:lnB w="8890" cap="flat" cmpd="sng" algn="ctr">
                      <a:solidFill>
                        <a:srgbClr val="000000"/>
                      </a:solidFill>
                      <a:prstDash val="solid"/>
                      <a:round/>
                      <a:headEnd type="none" w="med" len="med"/>
                      <a:tailEnd type="none" w="med" len="med"/>
                    </a:lnB>
                    <a:lnTlToBr>
                      <a:noFill/>
                    </a:lnTlToBr>
                    <a:lnBlToTr>
                      <a:noFill/>
                    </a:lnBlToTr>
                    <a:solidFill>
                      <a:srgbClr val="CCFF99"/>
                    </a:solidFill>
                  </a:tcPr>
                </a:tc>
              </a:tr>
              <a:tr h="396998">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OECD</a:t>
                      </a:r>
                      <a:r>
                        <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average</a:t>
                      </a:r>
                      <a:r>
                        <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5" marR="17905" marT="17914" marB="17914" anchor="ctr" horzOverflow="overflow">
                    <a:lnL>
                      <a:noFill/>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10.6</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2.4</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4.9</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17.9</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1489.5</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w="8890" cap="flat" cmpd="sng" algn="ctr">
                      <a:solidFill>
                        <a:srgbClr val="000000"/>
                      </a:solidFill>
                      <a:prstDash val="solid"/>
                      <a:round/>
                      <a:headEnd type="none" w="med" len="med"/>
                      <a:tailEnd type="none" w="med" len="med"/>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3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83.2</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5" marR="17905" marT="17914" marB="17914" anchor="ctr" horzOverflow="overflow">
                    <a:lnL w="8890" cap="flat" cmpd="sng" algn="ctr">
                      <a:solidFill>
                        <a:srgbClr val="000000"/>
                      </a:solidFill>
                      <a:prstDash val="solid"/>
                      <a:round/>
                      <a:headEnd type="none" w="med" len="med"/>
                      <a:tailEnd type="none" w="med" len="med"/>
                    </a:lnL>
                    <a:lnR>
                      <a:noFill/>
                    </a:lnR>
                    <a:lnT w="889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
        <p:nvSpPr>
          <p:cNvPr id="8" name="직사각형 17"/>
          <p:cNvSpPr>
            <a:spLocks noChangeArrowheads="1"/>
          </p:cNvSpPr>
          <p:nvPr/>
        </p:nvSpPr>
        <p:spPr bwMode="auto">
          <a:xfrm>
            <a:off x="228699" y="4487686"/>
            <a:ext cx="8709025" cy="12311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latinLnBrk="0"/>
            <a:r>
              <a:rPr kumimoji="0" lang="en-US" altLang="ko-KR" sz="2000" b="1" dirty="0" smtClean="0">
                <a:solidFill>
                  <a:srgbClr val="FF0000"/>
                </a:solidFill>
                <a:latin typeface="Times New Roman" pitchFamily="18" charset="0"/>
                <a:ea typeface="맑은 고딕" pitchFamily="50" charset="-127"/>
                <a:cs typeface="Times New Roman" pitchFamily="18" charset="0"/>
                <a:sym typeface="Wingdings" pitchFamily="2" charset="2"/>
              </a:rPr>
              <a:t>&lt; Sleep time and exercise time (15 to 24 years old) &gt;</a:t>
            </a:r>
          </a:p>
          <a:p>
            <a:pPr algn="r" latinLnBrk="0"/>
            <a:r>
              <a:rPr kumimoji="0" lang="en-US" altLang="ko-KR" sz="1400" b="1" dirty="0" smtClean="0">
                <a:solidFill>
                  <a:schemeClr val="accent6"/>
                </a:solidFill>
                <a:latin typeface="Times New Roman" pitchFamily="18" charset="0"/>
                <a:ea typeface="맑은 고딕" pitchFamily="50" charset="-127"/>
                <a:cs typeface="Times New Roman" pitchFamily="18" charset="0"/>
                <a:sym typeface="Wingdings" pitchFamily="2" charset="2"/>
              </a:rPr>
              <a:t>(Unit: </a:t>
            </a:r>
            <a:r>
              <a:rPr kumimoji="0" lang="en-US" altLang="ko-KR" sz="1400" b="1" dirty="0" err="1" smtClean="0">
                <a:solidFill>
                  <a:schemeClr val="accent6"/>
                </a:solidFill>
                <a:latin typeface="Times New Roman" pitchFamily="18" charset="0"/>
                <a:ea typeface="맑은 고딕" pitchFamily="50" charset="-127"/>
                <a:cs typeface="Times New Roman" pitchFamily="18" charset="0"/>
                <a:sym typeface="Wingdings" pitchFamily="2" charset="2"/>
              </a:rPr>
              <a:t>hour:minute</a:t>
            </a:r>
            <a:r>
              <a:rPr kumimoji="0" lang="en-US" altLang="ko-KR" sz="1400" b="1" dirty="0" smtClean="0">
                <a:solidFill>
                  <a:schemeClr val="accent6"/>
                </a:solidFill>
                <a:latin typeface="Times New Roman" pitchFamily="18" charset="0"/>
                <a:ea typeface="맑은 고딕" pitchFamily="50" charset="-127"/>
                <a:cs typeface="Times New Roman" pitchFamily="18" charset="0"/>
                <a:sym typeface="Wingdings" pitchFamily="2" charset="2"/>
              </a:rPr>
              <a:t>)</a:t>
            </a:r>
          </a:p>
          <a:p>
            <a:pPr algn="ctr" latinLnBrk="0"/>
            <a:endParaRPr kumimoji="0" lang="en-US" altLang="ko-KR" sz="2000" b="1" dirty="0" smtClean="0">
              <a:solidFill>
                <a:srgbClr val="FF0000"/>
              </a:solidFill>
              <a:latin typeface="Times New Roman" pitchFamily="18" charset="0"/>
              <a:ea typeface="맑은 고딕" pitchFamily="50" charset="-127"/>
              <a:cs typeface="Times New Roman" pitchFamily="18" charset="0"/>
              <a:sym typeface="Wingdings" pitchFamily="2" charset="2"/>
            </a:endParaRPr>
          </a:p>
          <a:p>
            <a:pPr algn="ctr" latinLnBrk="0"/>
            <a:endParaRPr kumimoji="0" lang="en-US" altLang="ko-KR" sz="2000" b="1" dirty="0">
              <a:solidFill>
                <a:srgbClr val="FF0000"/>
              </a:solidFill>
              <a:latin typeface="Times New Roman" pitchFamily="18" charset="0"/>
              <a:ea typeface="맑은 고딕" pitchFamily="50" charset="-127"/>
              <a:cs typeface="Times New Roman" pitchFamily="18" charset="0"/>
              <a:sym typeface="Wingdings" pitchFamily="2" charset="2"/>
            </a:endParaRPr>
          </a:p>
        </p:txBody>
      </p:sp>
      <p:graphicFrame>
        <p:nvGraphicFramePr>
          <p:cNvPr id="9" name="표 8"/>
          <p:cNvGraphicFramePr>
            <a:graphicFrameLocks noGrp="1"/>
          </p:cNvGraphicFramePr>
          <p:nvPr>
            <p:extLst>
              <p:ext uri="{D42A27DB-BD31-4B8C-83A1-F6EECF244321}">
                <p14:modId xmlns="" xmlns:p14="http://schemas.microsoft.com/office/powerpoint/2010/main" val="2961146513"/>
              </p:ext>
            </p:extLst>
          </p:nvPr>
        </p:nvGraphicFramePr>
        <p:xfrm>
          <a:off x="228699" y="5101809"/>
          <a:ext cx="8709025" cy="1439862"/>
        </p:xfrm>
        <a:graphic>
          <a:graphicData uri="http://schemas.openxmlformats.org/drawingml/2006/table">
            <a:tbl>
              <a:tblPr/>
              <a:tblGrid>
                <a:gridCol w="1370107"/>
                <a:gridCol w="1001519"/>
                <a:gridCol w="1483310"/>
                <a:gridCol w="1241483"/>
                <a:gridCol w="1241483"/>
                <a:gridCol w="1241483"/>
                <a:gridCol w="1129640"/>
              </a:tblGrid>
              <a:tr h="479954">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Time</a:t>
                      </a:r>
                      <a:r>
                        <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8" marR="17908" marT="17898" marB="17898" anchor="ctr" horzOverflow="overflow">
                    <a:lnL>
                      <a:noFill/>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Korea</a:t>
                      </a:r>
                      <a:endPar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United State</a:t>
                      </a:r>
                      <a:endPar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England</a:t>
                      </a:r>
                      <a:endPar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German</a:t>
                      </a:r>
                      <a:r>
                        <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Sweden</a:t>
                      </a:r>
                      <a:r>
                        <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Finland</a:t>
                      </a:r>
                      <a:r>
                        <a:rPr kumimoji="1" lang="ko-KR" altLang="en-US" sz="1600" b="0"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a:noFill/>
                    </a:lnR>
                    <a:lnT w="1397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r>
              <a:tr h="479954">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Sleep</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8" marR="17908" marT="17898" marB="17898" anchor="ctr" horzOverflow="overflow">
                    <a:lnL>
                      <a:noFill/>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7:30</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8:47</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8:36</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8:06</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8:26</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8:31</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a:noFill/>
                    </a:lnR>
                    <a:lnT w="5080" cap="flat" cmpd="sng" algn="ctr">
                      <a:solidFill>
                        <a:srgbClr val="000000"/>
                      </a:solidFill>
                      <a:prstDash val="solid"/>
                      <a:round/>
                      <a:headEnd type="none" w="med" len="med"/>
                      <a:tailEnd type="none" w="med" len="med"/>
                    </a:lnT>
                    <a:lnB w="5080" cap="flat" cmpd="sng" algn="ctr">
                      <a:solidFill>
                        <a:srgbClr val="000000"/>
                      </a:solidFill>
                      <a:prstDash val="solid"/>
                      <a:round/>
                      <a:headEnd type="none" w="med" len="med"/>
                      <a:tailEnd type="none" w="med" len="med"/>
                    </a:lnB>
                    <a:lnTlToBr>
                      <a:noFill/>
                    </a:lnTlToBr>
                    <a:lnBlToTr>
                      <a:noFill/>
                    </a:lnBlToTr>
                    <a:solidFill>
                      <a:srgbClr val="CCFF99"/>
                    </a:solidFill>
                  </a:tcPr>
                </a:tc>
              </a:tr>
              <a:tr h="479954">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rPr>
                        <a:t>Exercise</a:t>
                      </a:r>
                      <a:endParaRPr kumimoji="1" lang="ko-KR" altLang="en-US" sz="1600" b="1" i="0" u="none" strike="noStrike" cap="none" normalizeH="0" baseline="0" dirty="0" smtClean="0">
                        <a:ln>
                          <a:noFill/>
                        </a:ln>
                        <a:solidFill>
                          <a:srgbClr val="000000"/>
                        </a:solidFill>
                        <a:effectLst/>
                        <a:latin typeface="Arial Black" pitchFamily="34" charset="0"/>
                        <a:ea typeface="굴림" pitchFamily="50" charset="-127"/>
                        <a:sym typeface="Wingdings" pitchFamily="2" charset="2"/>
                      </a:endParaRPr>
                    </a:p>
                  </a:txBody>
                  <a:tcPr marL="17908" marR="17908" marT="17898" marB="17898" anchor="ctr" horzOverflow="overflow">
                    <a:lnL>
                      <a:noFill/>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0:13</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0:37</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0:13</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0:24</a:t>
                      </a:r>
                      <a:r>
                        <a:rPr kumimoji="1" lang="ko-KR" altLang="en-US" sz="1600" b="0" i="0" u="none" strike="noStrike" cap="none" normalizeH="0" baseline="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0:26</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w="5080" cap="flat" cmpd="sng" algn="ctr">
                      <a:solidFill>
                        <a:srgbClr val="000000"/>
                      </a:solidFill>
                      <a:prstDash val="solid"/>
                      <a:round/>
                      <a:headEnd type="none" w="med" len="med"/>
                      <a:tailEnd type="none" w="med" len="med"/>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t" latinLnBrk="1" hangingPunct="1">
                        <a:lnSpc>
                          <a:spcPct val="160000"/>
                        </a:lnSpc>
                        <a:spcBef>
                          <a:spcPct val="0"/>
                        </a:spcBef>
                        <a:spcAft>
                          <a:spcPct val="0"/>
                        </a:spcAft>
                        <a:buClrTx/>
                        <a:buSzTx/>
                        <a:buFontTx/>
                        <a:buNone/>
                        <a:tabLst/>
                      </a:pPr>
                      <a:r>
                        <a:rPr kumimoji="1" lang="en-US" altLang="ko-KR"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0:22</a:t>
                      </a:r>
                      <a:r>
                        <a:rPr kumimoji="1" lang="ko-KR" altLang="en-US" sz="1600" b="0" i="0" u="none" strike="noStrike" cap="none" normalizeH="0" baseline="0" dirty="0" smtClean="0">
                          <a:ln>
                            <a:noFill/>
                          </a:ln>
                          <a:solidFill>
                            <a:srgbClr val="000000"/>
                          </a:solidFill>
                          <a:effectLst/>
                          <a:latin typeface="Arial Rounded MT Bold" pitchFamily="34" charset="0"/>
                          <a:ea typeface="굴림" pitchFamily="50" charset="-127"/>
                          <a:sym typeface="Wingdings" pitchFamily="2" charset="2"/>
                        </a:rPr>
                        <a:t> </a:t>
                      </a:r>
                    </a:p>
                  </a:txBody>
                  <a:tcPr marL="17908" marR="17908" marT="17898" marB="17898" anchor="ctr" horzOverflow="overflow">
                    <a:lnL w="5080" cap="flat" cmpd="sng" algn="ctr">
                      <a:solidFill>
                        <a:srgbClr val="000000"/>
                      </a:solidFill>
                      <a:prstDash val="solid"/>
                      <a:round/>
                      <a:headEnd type="none" w="med" len="med"/>
                      <a:tailEnd type="none" w="med" len="med"/>
                    </a:lnL>
                    <a:lnR>
                      <a:noFill/>
                    </a:lnR>
                    <a:lnT w="5080" cap="flat" cmpd="sng" algn="ctr">
                      <a:solidFill>
                        <a:srgbClr val="000000"/>
                      </a:solidFill>
                      <a:prstDash val="solid"/>
                      <a:round/>
                      <a:headEnd type="none" w="med" len="med"/>
                      <a:tailEnd type="none" w="med" len="med"/>
                    </a:lnT>
                    <a:lnB w="13970" cap="flat" cmpd="sng" algn="ctr">
                      <a:solidFill>
                        <a:srgbClr val="000000"/>
                      </a:solidFill>
                      <a:prstDash val="solid"/>
                      <a:round/>
                      <a:headEnd type="none" w="med" len="med"/>
                      <a:tailEnd type="none" w="med" len="med"/>
                    </a:lnB>
                    <a:lnTlToBr>
                      <a:noFill/>
                    </a:lnTlToBr>
                    <a:lnBlToTr>
                      <a:noFill/>
                    </a:lnBlToTr>
                    <a:solidFill>
                      <a:srgbClr val="CCFF99"/>
                    </a:solidFill>
                  </a:tcPr>
                </a:tc>
              </a:tr>
            </a:tbl>
          </a:graphicData>
        </a:graphic>
      </p:graphicFrame>
      <p:sp>
        <p:nvSpPr>
          <p:cNvPr id="10" name="TextBox 9"/>
          <p:cNvSpPr txBox="1"/>
          <p:nvPr/>
        </p:nvSpPr>
        <p:spPr>
          <a:xfrm>
            <a:off x="153689" y="4115331"/>
            <a:ext cx="8568955" cy="338554"/>
          </a:xfrm>
          <a:prstGeom prst="rect">
            <a:avLst/>
          </a:prstGeom>
          <a:noFill/>
        </p:spPr>
        <p:txBody>
          <a:bodyPr wrap="square" rtlCol="0">
            <a:spAutoFit/>
          </a:bodyPr>
          <a:lstStyle/>
          <a:p>
            <a:r>
              <a:rPr lang="en-US" altLang="ko-KR" sz="1600" dirty="0" smtClean="0">
                <a:solidFill>
                  <a:schemeClr val="accent6">
                    <a:lumMod val="75000"/>
                  </a:schemeClr>
                </a:solidFill>
                <a:latin typeface="Arial Rounded MT Bold" pitchFamily="34" charset="0"/>
              </a:rPr>
              <a:t>Source:  Korea Employment Information Service(2009).  </a:t>
            </a:r>
          </a:p>
        </p:txBody>
      </p:sp>
      <p:sp>
        <p:nvSpPr>
          <p:cNvPr id="11" name="TextBox 10"/>
          <p:cNvSpPr txBox="1"/>
          <p:nvPr/>
        </p:nvSpPr>
        <p:spPr>
          <a:xfrm>
            <a:off x="217487" y="6541671"/>
            <a:ext cx="8568955" cy="338554"/>
          </a:xfrm>
          <a:prstGeom prst="rect">
            <a:avLst/>
          </a:prstGeom>
          <a:noFill/>
        </p:spPr>
        <p:txBody>
          <a:bodyPr wrap="square" rtlCol="0">
            <a:spAutoFit/>
          </a:bodyPr>
          <a:lstStyle/>
          <a:p>
            <a:r>
              <a:rPr lang="en-US" altLang="ko-KR" sz="1600" dirty="0" smtClean="0">
                <a:solidFill>
                  <a:schemeClr val="accent6">
                    <a:lumMod val="75000"/>
                  </a:schemeClr>
                </a:solidFill>
                <a:latin typeface="Arial Rounded MT Bold" pitchFamily="34" charset="0"/>
              </a:rPr>
              <a:t>Source:  BLS &amp; ATUS(2004), EUROSAT</a:t>
            </a:r>
            <a:r>
              <a:rPr lang="en-US" altLang="ko-KR" sz="1600" dirty="0">
                <a:solidFill>
                  <a:schemeClr val="accent6">
                    <a:lumMod val="75000"/>
                  </a:schemeClr>
                </a:solidFill>
                <a:latin typeface="Arial Rounded MT Bold" pitchFamily="34" charset="0"/>
              </a:rPr>
              <a:t> </a:t>
            </a:r>
            <a:r>
              <a:rPr lang="en-US" altLang="ko-KR" sz="1600" dirty="0" smtClean="0">
                <a:solidFill>
                  <a:schemeClr val="accent6">
                    <a:lumMod val="75000"/>
                  </a:schemeClr>
                </a:solidFill>
                <a:latin typeface="Arial Rounded MT Bold" pitchFamily="34" charset="0"/>
              </a:rPr>
              <a:t>&amp; HETUS(2005).  “Time Use Survey”</a:t>
            </a:r>
          </a:p>
        </p:txBody>
      </p:sp>
    </p:spTree>
    <p:extLst>
      <p:ext uri="{BB962C8B-B14F-4D97-AF65-F5344CB8AC3E}">
        <p14:creationId xmlns="" xmlns:p14="http://schemas.microsoft.com/office/powerpoint/2010/main" val="2952953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ptline_024">
  <a:themeElements>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tline_24">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tline_2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tline_2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tline_2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tline_2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tline_2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tline_2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tline_2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tline_2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tline_2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tline_2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tline_2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tline_024">
  <a:themeElements>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tline_24">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tline_2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tline_2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tline_2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tline_2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tline_2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tline_2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tline_2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tline_2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tline_2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tline_2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tline_2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tline_024">
  <a:themeElements>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tline_24">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tline_2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tline_2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tline_2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tline_2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tline_2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tline_2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tline_2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tline_2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tline_2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tline_2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tline_2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tline_2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ptline_024</Template>
  <TotalTime>6152</TotalTime>
  <Words>1974</Words>
  <Application>Microsoft Office PowerPoint</Application>
  <PresentationFormat>화면 슬라이드 쇼(4:3)</PresentationFormat>
  <Paragraphs>599</Paragraphs>
  <Slides>18</Slides>
  <Notes>17</Notes>
  <HiddenSlides>0</HiddenSlides>
  <MMClips>0</MMClips>
  <ScaleCrop>false</ScaleCrop>
  <HeadingPairs>
    <vt:vector size="4" baseType="variant">
      <vt:variant>
        <vt:lpstr>테마</vt:lpstr>
      </vt:variant>
      <vt:variant>
        <vt:i4>3</vt:i4>
      </vt:variant>
      <vt:variant>
        <vt:lpstr>슬라이드 제목</vt:lpstr>
      </vt:variant>
      <vt:variant>
        <vt:i4>18</vt:i4>
      </vt:variant>
    </vt:vector>
  </HeadingPairs>
  <TitlesOfParts>
    <vt:vector size="21" baseType="lpstr">
      <vt:lpstr>ptline_024</vt:lpstr>
      <vt:lpstr>1_ptline_024</vt:lpstr>
      <vt:lpstr>2_ptline_024</vt:lpstr>
      <vt:lpstr>슬라이드 1</vt:lpstr>
      <vt:lpstr>슬라이드 2</vt:lpstr>
      <vt:lpstr>Why is creativity important ?</vt:lpstr>
      <vt:lpstr>슬라이드 4</vt:lpstr>
      <vt:lpstr>Why is creativity important ?</vt:lpstr>
      <vt:lpstr>Why is creativity important ?</vt:lpstr>
      <vt:lpstr>슬라이드 7</vt:lpstr>
      <vt:lpstr>Major Issues in the Education Policy  for Creativity in Korea</vt:lpstr>
      <vt:lpstr>Major Issues in the Education Policy  for Creativity in Korea</vt:lpstr>
      <vt:lpstr>Major Issues in the Education Policy  for Creativity in Korea</vt:lpstr>
      <vt:lpstr>Major Issues in the Education Policy  for Creativity in Korea</vt:lpstr>
      <vt:lpstr>슬라이드 12</vt:lpstr>
      <vt:lpstr>슬라이드 13</vt:lpstr>
      <vt:lpstr>슬라이드 14</vt:lpstr>
      <vt:lpstr>슬라이드 15</vt:lpstr>
      <vt:lpstr>슬라이드 16</vt:lpstr>
      <vt:lpstr>슬라이드 17</vt:lpstr>
      <vt:lpstr>슬라이드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DELL</dc:creator>
  <cp:lastModifiedBy>master</cp:lastModifiedBy>
  <cp:revision>246</cp:revision>
  <cp:lastPrinted>2011-11-28T14:13:14Z</cp:lastPrinted>
  <dcterms:created xsi:type="dcterms:W3CDTF">2011-11-18T02:05:26Z</dcterms:created>
  <dcterms:modified xsi:type="dcterms:W3CDTF">2011-11-29T18:07:06Z</dcterms:modified>
</cp:coreProperties>
</file>