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63" r:id="rId2"/>
    <p:sldId id="286" r:id="rId3"/>
    <p:sldId id="264" r:id="rId4"/>
    <p:sldId id="265" r:id="rId5"/>
    <p:sldId id="266" r:id="rId6"/>
    <p:sldId id="267" r:id="rId7"/>
    <p:sldId id="268" r:id="rId8"/>
    <p:sldId id="269" r:id="rId9"/>
    <p:sldId id="270" r:id="rId10"/>
    <p:sldId id="271" r:id="rId11"/>
    <p:sldId id="272" r:id="rId12"/>
    <p:sldId id="285" r:id="rId13"/>
    <p:sldId id="277" r:id="rId14"/>
    <p:sldId id="278" r:id="rId15"/>
    <p:sldId id="279" r:id="rId16"/>
    <p:sldId id="280" r:id="rId17"/>
    <p:sldId id="281" r:id="rId18"/>
    <p:sldId id="282" r:id="rId19"/>
    <p:sldId id="309" r:id="rId20"/>
    <p:sldId id="301" r:id="rId21"/>
    <p:sldId id="273" r:id="rId22"/>
    <p:sldId id="274" r:id="rId23"/>
    <p:sldId id="275" r:id="rId24"/>
    <p:sldId id="276" r:id="rId25"/>
    <p:sldId id="302" r:id="rId26"/>
    <p:sldId id="283" r:id="rId27"/>
    <p:sldId id="290" r:id="rId28"/>
    <p:sldId id="299" r:id="rId29"/>
    <p:sldId id="304" r:id="rId30"/>
    <p:sldId id="300" r:id="rId31"/>
    <p:sldId id="303" r:id="rId32"/>
    <p:sldId id="310" r:id="rId33"/>
    <p:sldId id="306" r:id="rId34"/>
    <p:sldId id="305" r:id="rId35"/>
    <p:sldId id="307" r:id="rId36"/>
    <p:sldId id="308" r:id="rId37"/>
    <p:sldId id="311" r:id="rId38"/>
    <p:sldId id="312"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0968" autoAdjust="0"/>
  </p:normalViewPr>
  <p:slideViewPr>
    <p:cSldViewPr>
      <p:cViewPr varScale="1">
        <p:scale>
          <a:sx n="91" d="100"/>
          <a:sy n="91" d="100"/>
        </p:scale>
        <p:origin x="-157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2376"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4F96480-9107-4882-A0CA-6B5E963EDAF4}" type="datetimeFigureOut">
              <a:rPr lang="en-US"/>
              <a:pPr>
                <a:defRPr/>
              </a:pPr>
              <a:t>9/22/2008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891E15C-858F-4AEB-983E-4E01E66BEAC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0163AED-D6F4-4F7C-A4DE-004B160246E4}" type="slidenum">
              <a:rPr lang="en-US" smtClean="0">
                <a:latin typeface="Arial" charset="0"/>
              </a:rPr>
              <a:pPr fontAlgn="base">
                <a:spcBef>
                  <a:spcPct val="0"/>
                </a:spcBef>
                <a:spcAft>
                  <a:spcPct val="0"/>
                </a:spcAft>
              </a:pPr>
              <a:t>1</a:t>
            </a:fld>
            <a:endParaRPr lang="en-US" smtClean="0">
              <a:latin typeface="Arial" charset="0"/>
            </a:endParaRPr>
          </a:p>
        </p:txBody>
      </p:sp>
      <p:sp>
        <p:nvSpPr>
          <p:cNvPr id="235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35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lnSpc>
                <a:spcPct val="90000"/>
              </a:lnSpc>
            </a:pPr>
            <a:r>
              <a:rPr lang="en-US" sz="1200" dirty="0" smtClean="0"/>
              <a:t>Learning Objectives</a:t>
            </a:r>
          </a:p>
          <a:p>
            <a:pPr>
              <a:lnSpc>
                <a:spcPct val="90000"/>
              </a:lnSpc>
            </a:pPr>
            <a:endParaRPr lang="en-US" sz="1200" dirty="0" smtClean="0"/>
          </a:p>
          <a:p>
            <a:pPr>
              <a:lnSpc>
                <a:spcPct val="90000"/>
              </a:lnSpc>
            </a:pPr>
            <a:r>
              <a:rPr lang="en-US" sz="1200" dirty="0" smtClean="0"/>
              <a:t>Understand the growing need for better project management, especially for information technology projects.</a:t>
            </a:r>
          </a:p>
          <a:p>
            <a:pPr>
              <a:lnSpc>
                <a:spcPct val="90000"/>
              </a:lnSpc>
            </a:pPr>
            <a:r>
              <a:rPr lang="en-US" sz="1200" dirty="0" smtClean="0"/>
              <a:t>Explain what a project is, provide examples of information technology projects, list various attributes of projects, and describe the triple constraint of projects.</a:t>
            </a:r>
          </a:p>
          <a:p>
            <a:pPr>
              <a:lnSpc>
                <a:spcPct val="90000"/>
              </a:lnSpc>
            </a:pPr>
            <a:r>
              <a:rPr lang="en-US" sz="1400" dirty="0" smtClean="0"/>
              <a:t>Describe project management and discuss key elements of the project management framework, including project stakeholders, the project management knowledge areas, common tools and techniques, and project success factors.</a:t>
            </a:r>
          </a:p>
          <a:p>
            <a:pPr>
              <a:lnSpc>
                <a:spcPct val="90000"/>
              </a:lnSpc>
            </a:pPr>
            <a:r>
              <a:rPr lang="en-US" sz="1200" dirty="0" smtClean="0"/>
              <a:t>Understand the role of the project manager by describing what project managers do, what skills they need, and what the career field is like for information technology project managers</a:t>
            </a:r>
            <a:r>
              <a:rPr lang="en-US" sz="1100" dirty="0" smtClean="0"/>
              <a:t>.</a:t>
            </a:r>
          </a:p>
          <a:p>
            <a:pPr>
              <a:lnSpc>
                <a:spcPct val="90000"/>
              </a:lnSpc>
            </a:pPr>
            <a:r>
              <a:rPr lang="en-US" sz="1200" dirty="0" smtClean="0"/>
              <a:t>Describe the project management profession, including its history, the role of professional organizations such as the Project Management Institute, the importance of certification and ethics, and the growth of project management software.</a:t>
            </a:r>
            <a:endParaRPr lang="en-US" sz="1100" dirty="0" smtClean="0"/>
          </a:p>
          <a:p>
            <a:pPr eaLnBrk="1" hangingPunct="1">
              <a:spcBef>
                <a:spcPct val="0"/>
              </a:spcBef>
            </a:pPr>
            <a:endParaRPr lang="en-U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3057" name="Text Box 1"/>
          <p:cNvSpPr txBox="1">
            <a:spLocks noChangeArrowheads="1"/>
          </p:cNvSpPr>
          <p:nvPr/>
        </p:nvSpPr>
        <p:spPr bwMode="auto">
          <a:xfrm>
            <a:off x="0" y="-6470650"/>
            <a:ext cx="1588" cy="1432877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173058" name="Rectangle 2"/>
          <p:cNvSpPr txBox="1">
            <a:spLocks noGrp="1" noChangeArrowheads="1"/>
          </p:cNvSpPr>
          <p:nvPr>
            <p:ph type="body"/>
          </p:nvPr>
        </p:nvSpPr>
        <p:spPr bwMode="auto">
          <a:xfrm>
            <a:off x="685800" y="4343400"/>
            <a:ext cx="5475288" cy="4103688"/>
          </a:xfrm>
          <a:prstGeom prst="rect">
            <a:avLst/>
          </a:prstGeom>
          <a:noFill/>
          <a:ln>
            <a:round/>
            <a:headEnd/>
            <a:tailEnd/>
          </a:ln>
        </p:spPr>
        <p:txBody>
          <a:bodyPr wrap="none" anchor="ct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38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891E15C-858F-4AEB-983E-4E01E66BEACD}"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Present5"/>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a:noFill/>
          <a:ln w="9525">
            <a:noFill/>
            <a:miter lim="800000"/>
            <a:headEnd/>
            <a:tailEnd/>
          </a:ln>
          <a:effectLst/>
        </p:spPr>
        <p:txBody>
          <a:bodyPr/>
          <a:lstStyle>
            <a:lvl1pPr algn="l" rtl="0" eaLnBrk="1" fontAlgn="base" hangingPunct="1">
              <a:spcBef>
                <a:spcPct val="0"/>
              </a:spcBef>
              <a:spcAft>
                <a:spcPct val="0"/>
              </a:spcAft>
              <a:defRPr lang="en-US" sz="4400" b="1" dirty="0" smtClean="0">
                <a:solidFill>
                  <a:schemeClr val="tx1"/>
                </a:solidFill>
                <a:latin typeface="+mj-lt"/>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733800"/>
            <a:ext cx="6400800" cy="14478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181FF8A9-9572-4C42-97FE-722A297F6E9B}" type="datetimeFigureOut">
              <a:rPr lang="en-US"/>
              <a:pPr>
                <a:defRPr/>
              </a:pPr>
              <a:t>9/22/2008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B79869E-5BBC-48A9-8560-D8B925BC85E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ED406E7-69D0-48ED-8CC7-F655CA8E4F16}" type="datetimeFigureOut">
              <a:rPr lang="en-US"/>
              <a:pPr>
                <a:defRPr/>
              </a:pPr>
              <a:t>9/22/2008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C36EBA-6AF1-4F54-888B-9F93BB1F655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489A03-9B93-4BFD-A64F-852DB5B78BE3}" type="datetimeFigureOut">
              <a:rPr lang="en-US"/>
              <a:pPr>
                <a:defRPr/>
              </a:pPr>
              <a:t>9/22/2008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C5F022-AC6D-4F04-A81A-CB5C63FB03B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77000"/>
            <a:ext cx="9144000" cy="381000"/>
          </a:xfrm>
          <a:prstGeom prst="rect">
            <a:avLst/>
          </a:prstGeom>
          <a:gradFill rotWithShape="1">
            <a:gsLst>
              <a:gs pos="0">
                <a:srgbClr val="FFFFFF">
                  <a:alpha val="0"/>
                </a:srgbClr>
              </a:gs>
              <a:gs pos="100000">
                <a:srgbClr val="333399"/>
              </a:gs>
            </a:gsLst>
            <a:lin ang="0" scaled="1"/>
          </a:gra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pic>
        <p:nvPicPr>
          <p:cNvPr id="5" name="Picture 8"/>
          <p:cNvPicPr>
            <a:picLocks noChangeArrowheads="1"/>
          </p:cNvPicPr>
          <p:nvPr userDrawn="1"/>
        </p:nvPicPr>
        <p:blipFill>
          <a:blip r:embed="rId2"/>
          <a:srcRect/>
          <a:stretch>
            <a:fillRect/>
          </a:stretch>
        </p:blipFill>
        <p:spPr bwMode="auto">
          <a:xfrm>
            <a:off x="0" y="6477000"/>
            <a:ext cx="1484313" cy="360363"/>
          </a:xfrm>
          <a:prstGeom prst="rect">
            <a:avLst/>
          </a:prstGeom>
          <a:noFill/>
          <a:ln w="9525">
            <a:noFill/>
            <a:miter lim="800000"/>
            <a:headEnd/>
            <a:tailEnd/>
          </a:ln>
        </p:spPr>
      </p:pic>
      <p:sp>
        <p:nvSpPr>
          <p:cNvPr id="6" name="Rectangle 7"/>
          <p:cNvSpPr>
            <a:spLocks noChangeArrowheads="1"/>
          </p:cNvSpPr>
          <p:nvPr userDrawn="1"/>
        </p:nvSpPr>
        <p:spPr bwMode="auto">
          <a:xfrm>
            <a:off x="4419600" y="6499225"/>
            <a:ext cx="4724400" cy="336550"/>
          </a:xfrm>
          <a:prstGeom prst="rect">
            <a:avLst/>
          </a:prstGeom>
          <a:noFill/>
          <a:ln w="9525">
            <a:noFill/>
            <a:miter lim="800000"/>
            <a:headEnd/>
            <a:tailEnd/>
          </a:ln>
          <a:effectLst/>
        </p:spPr>
        <p:txBody>
          <a:bodyPr lIns="92075" tIns="46038" rIns="92075" bIns="46038">
            <a:spAutoFit/>
          </a:bodyPr>
          <a:lstStyle/>
          <a:p>
            <a:pPr algn="r" eaLnBrk="0" fontAlgn="auto" hangingPunct="0">
              <a:spcBef>
                <a:spcPct val="50000"/>
              </a:spcBef>
              <a:spcAft>
                <a:spcPts val="0"/>
              </a:spcAft>
              <a:defRPr/>
            </a:pPr>
            <a:r>
              <a:rPr lang="en-US" sz="1600" b="1" dirty="0">
                <a:solidFill>
                  <a:schemeClr val="bg1"/>
                </a:solidFill>
              </a:rPr>
              <a:t>Information Technology Learning</a:t>
            </a:r>
          </a:p>
        </p:txBody>
      </p:sp>
      <p:cxnSp>
        <p:nvCxnSpPr>
          <p:cNvPr id="7" name="Straight Connector 6"/>
          <p:cNvCxnSpPr/>
          <p:nvPr userDrawn="1"/>
        </p:nvCxnSpPr>
        <p:spPr>
          <a:xfrm>
            <a:off x="457200" y="1371600"/>
            <a:ext cx="8229600"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967DDDBC-5EB7-4A04-8D0E-F70BE971F371}" type="datetimeFigureOut">
              <a:rPr lang="en-US"/>
              <a:pPr>
                <a:defRPr/>
              </a:pPr>
              <a:t>9/22/2008</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0F3AE747-697E-489F-A40B-BD8F6CB88AF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76E5007-0C83-4F61-8A50-DDCC18E72392}" type="datetimeFigureOut">
              <a:rPr lang="en-US"/>
              <a:pPr>
                <a:defRPr/>
              </a:pPr>
              <a:t>9/22/2008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ED01C7D-9AD1-43AC-B2A8-3A685B66BCF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lang="en-US" sz="4400" kern="1200">
                <a:solidFill>
                  <a:schemeClr val="tx1"/>
                </a:solidFill>
                <a:latin typeface="+mj-lt"/>
                <a:ea typeface="+mj-ea"/>
                <a:cs typeface="+mj-cs"/>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0457504-DDF0-4CE6-9E2A-4987173CE885}" type="datetimeFigureOut">
              <a:rPr lang="en-US"/>
              <a:pPr>
                <a:defRPr/>
              </a:pPr>
              <a:t>9/22/2008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5072F8-AD8B-431B-AA47-8E7F6222F6BB}" type="slidenum">
              <a:rPr lang="en-US"/>
              <a:pPr>
                <a:defRPr/>
              </a:pPr>
              <a:t>‹#›</a:t>
            </a:fld>
            <a:endParaRPr lang="en-US"/>
          </a:p>
        </p:txBody>
      </p:sp>
      <p:sp>
        <p:nvSpPr>
          <p:cNvPr id="8" name="Rectangle 7"/>
          <p:cNvSpPr>
            <a:spLocks noChangeArrowheads="1"/>
          </p:cNvSpPr>
          <p:nvPr userDrawn="1"/>
        </p:nvSpPr>
        <p:spPr bwMode="auto">
          <a:xfrm>
            <a:off x="0" y="6477000"/>
            <a:ext cx="9144000" cy="381000"/>
          </a:xfrm>
          <a:prstGeom prst="rect">
            <a:avLst/>
          </a:prstGeom>
          <a:gradFill rotWithShape="1">
            <a:gsLst>
              <a:gs pos="0">
                <a:srgbClr val="FFFFFF">
                  <a:alpha val="0"/>
                </a:srgbClr>
              </a:gs>
              <a:gs pos="100000">
                <a:srgbClr val="333399"/>
              </a:gs>
            </a:gsLst>
            <a:lin ang="0" scaled="1"/>
          </a:gra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pic>
        <p:nvPicPr>
          <p:cNvPr id="9" name="Picture 8"/>
          <p:cNvPicPr>
            <a:picLocks noChangeArrowheads="1"/>
          </p:cNvPicPr>
          <p:nvPr userDrawn="1"/>
        </p:nvPicPr>
        <p:blipFill>
          <a:blip r:embed="rId2"/>
          <a:srcRect/>
          <a:stretch>
            <a:fillRect/>
          </a:stretch>
        </p:blipFill>
        <p:spPr bwMode="auto">
          <a:xfrm>
            <a:off x="0" y="6477000"/>
            <a:ext cx="1484313" cy="360363"/>
          </a:xfrm>
          <a:prstGeom prst="rect">
            <a:avLst/>
          </a:prstGeom>
          <a:noFill/>
          <a:ln w="9525">
            <a:noFill/>
            <a:miter lim="800000"/>
            <a:headEnd/>
            <a:tailEnd/>
          </a:ln>
        </p:spPr>
      </p:pic>
      <p:sp>
        <p:nvSpPr>
          <p:cNvPr id="10" name="Rectangle 9"/>
          <p:cNvSpPr>
            <a:spLocks noChangeArrowheads="1"/>
          </p:cNvSpPr>
          <p:nvPr userDrawn="1"/>
        </p:nvSpPr>
        <p:spPr bwMode="auto">
          <a:xfrm>
            <a:off x="4419600" y="6499225"/>
            <a:ext cx="4724400" cy="336550"/>
          </a:xfrm>
          <a:prstGeom prst="rect">
            <a:avLst/>
          </a:prstGeom>
          <a:noFill/>
          <a:ln w="9525">
            <a:noFill/>
            <a:miter lim="800000"/>
            <a:headEnd/>
            <a:tailEnd/>
          </a:ln>
          <a:effectLst/>
        </p:spPr>
        <p:txBody>
          <a:bodyPr lIns="92075" tIns="46038" rIns="92075" bIns="46038">
            <a:spAutoFit/>
          </a:bodyPr>
          <a:lstStyle/>
          <a:p>
            <a:pPr algn="r" eaLnBrk="0" fontAlgn="auto" hangingPunct="0">
              <a:spcBef>
                <a:spcPct val="50000"/>
              </a:spcBef>
              <a:spcAft>
                <a:spcPts val="0"/>
              </a:spcAft>
              <a:defRPr/>
            </a:pPr>
            <a:r>
              <a:rPr lang="en-US" sz="1600" b="1" dirty="0">
                <a:solidFill>
                  <a:schemeClr val="bg1"/>
                </a:solidFill>
              </a:rPr>
              <a:t>Information Technology Learning</a:t>
            </a:r>
          </a:p>
        </p:txBody>
      </p:sp>
      <p:cxnSp>
        <p:nvCxnSpPr>
          <p:cNvPr id="11" name="Straight Connector 10"/>
          <p:cNvCxnSpPr/>
          <p:nvPr userDrawn="1"/>
        </p:nvCxnSpPr>
        <p:spPr>
          <a:xfrm>
            <a:off x="457200" y="1371600"/>
            <a:ext cx="8229600"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lang="en-US" sz="4400" kern="1200">
                <a:solidFill>
                  <a:schemeClr val="tx1"/>
                </a:solidFill>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A8E2D19-9F31-4C08-88D5-2BDABD675F6A}" type="datetimeFigureOut">
              <a:rPr lang="en-US"/>
              <a:pPr>
                <a:defRPr/>
              </a:pPr>
              <a:t>9/22/2008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5246E97-0D7D-4C2F-B0BD-3040E9B547E3}" type="slidenum">
              <a:rPr lang="en-US"/>
              <a:pPr>
                <a:defRPr/>
              </a:pPr>
              <a:t>‹#›</a:t>
            </a:fld>
            <a:endParaRPr lang="en-US"/>
          </a:p>
        </p:txBody>
      </p:sp>
      <p:sp>
        <p:nvSpPr>
          <p:cNvPr id="10" name="Rectangle 9"/>
          <p:cNvSpPr>
            <a:spLocks noChangeArrowheads="1"/>
          </p:cNvSpPr>
          <p:nvPr userDrawn="1"/>
        </p:nvSpPr>
        <p:spPr bwMode="auto">
          <a:xfrm>
            <a:off x="0" y="6477000"/>
            <a:ext cx="9144000" cy="381000"/>
          </a:xfrm>
          <a:prstGeom prst="rect">
            <a:avLst/>
          </a:prstGeom>
          <a:gradFill rotWithShape="1">
            <a:gsLst>
              <a:gs pos="0">
                <a:srgbClr val="FFFFFF">
                  <a:alpha val="0"/>
                </a:srgbClr>
              </a:gs>
              <a:gs pos="100000">
                <a:srgbClr val="333399"/>
              </a:gs>
            </a:gsLst>
            <a:lin ang="0" scaled="1"/>
          </a:gra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pic>
        <p:nvPicPr>
          <p:cNvPr id="11" name="Picture 8"/>
          <p:cNvPicPr>
            <a:picLocks noChangeArrowheads="1"/>
          </p:cNvPicPr>
          <p:nvPr userDrawn="1"/>
        </p:nvPicPr>
        <p:blipFill>
          <a:blip r:embed="rId2"/>
          <a:srcRect/>
          <a:stretch>
            <a:fillRect/>
          </a:stretch>
        </p:blipFill>
        <p:spPr bwMode="auto">
          <a:xfrm>
            <a:off x="0" y="6477000"/>
            <a:ext cx="1484313" cy="360363"/>
          </a:xfrm>
          <a:prstGeom prst="rect">
            <a:avLst/>
          </a:prstGeom>
          <a:noFill/>
          <a:ln w="9525">
            <a:noFill/>
            <a:miter lim="800000"/>
            <a:headEnd/>
            <a:tailEnd/>
          </a:ln>
        </p:spPr>
      </p:pic>
      <p:sp>
        <p:nvSpPr>
          <p:cNvPr id="12" name="Rectangle 11"/>
          <p:cNvSpPr>
            <a:spLocks noChangeArrowheads="1"/>
          </p:cNvSpPr>
          <p:nvPr userDrawn="1"/>
        </p:nvSpPr>
        <p:spPr bwMode="auto">
          <a:xfrm>
            <a:off x="4419600" y="6499225"/>
            <a:ext cx="4724400" cy="336550"/>
          </a:xfrm>
          <a:prstGeom prst="rect">
            <a:avLst/>
          </a:prstGeom>
          <a:noFill/>
          <a:ln w="9525">
            <a:noFill/>
            <a:miter lim="800000"/>
            <a:headEnd/>
            <a:tailEnd/>
          </a:ln>
          <a:effectLst/>
        </p:spPr>
        <p:txBody>
          <a:bodyPr lIns="92075" tIns="46038" rIns="92075" bIns="46038">
            <a:spAutoFit/>
          </a:bodyPr>
          <a:lstStyle/>
          <a:p>
            <a:pPr algn="r" eaLnBrk="0" fontAlgn="auto" hangingPunct="0">
              <a:spcBef>
                <a:spcPct val="50000"/>
              </a:spcBef>
              <a:spcAft>
                <a:spcPts val="0"/>
              </a:spcAft>
              <a:defRPr/>
            </a:pPr>
            <a:r>
              <a:rPr lang="en-US" sz="1600" b="1" dirty="0">
                <a:solidFill>
                  <a:schemeClr val="bg1"/>
                </a:solidFill>
              </a:rPr>
              <a:t>Information Technology Learning</a:t>
            </a:r>
          </a:p>
        </p:txBody>
      </p:sp>
      <p:cxnSp>
        <p:nvCxnSpPr>
          <p:cNvPr id="13" name="Straight Connector 12"/>
          <p:cNvCxnSpPr/>
          <p:nvPr userDrawn="1"/>
        </p:nvCxnSpPr>
        <p:spPr>
          <a:xfrm>
            <a:off x="457200" y="1371600"/>
            <a:ext cx="8229600"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a:spLocks noChangeArrowheads="1"/>
          </p:cNvSpPr>
          <p:nvPr userDrawn="1"/>
        </p:nvSpPr>
        <p:spPr bwMode="auto">
          <a:xfrm>
            <a:off x="0" y="6477000"/>
            <a:ext cx="9144000" cy="381000"/>
          </a:xfrm>
          <a:prstGeom prst="rect">
            <a:avLst/>
          </a:prstGeom>
          <a:gradFill rotWithShape="1">
            <a:gsLst>
              <a:gs pos="0">
                <a:srgbClr val="FFFFFF">
                  <a:alpha val="0"/>
                </a:srgbClr>
              </a:gs>
              <a:gs pos="100000">
                <a:srgbClr val="333399"/>
              </a:gs>
            </a:gsLst>
            <a:lin ang="0" scaled="1"/>
          </a:gra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pic>
        <p:nvPicPr>
          <p:cNvPr id="4" name="Picture 8"/>
          <p:cNvPicPr>
            <a:picLocks noChangeArrowheads="1"/>
          </p:cNvPicPr>
          <p:nvPr userDrawn="1"/>
        </p:nvPicPr>
        <p:blipFill>
          <a:blip r:embed="rId2"/>
          <a:srcRect/>
          <a:stretch>
            <a:fillRect/>
          </a:stretch>
        </p:blipFill>
        <p:spPr bwMode="auto">
          <a:xfrm>
            <a:off x="0" y="6477000"/>
            <a:ext cx="1484313" cy="360363"/>
          </a:xfrm>
          <a:prstGeom prst="rect">
            <a:avLst/>
          </a:prstGeom>
          <a:noFill/>
          <a:ln w="9525">
            <a:noFill/>
            <a:miter lim="800000"/>
            <a:headEnd/>
            <a:tailEnd/>
          </a:ln>
        </p:spPr>
      </p:pic>
      <p:sp>
        <p:nvSpPr>
          <p:cNvPr id="5" name="Rectangle 4"/>
          <p:cNvSpPr>
            <a:spLocks noChangeArrowheads="1"/>
          </p:cNvSpPr>
          <p:nvPr userDrawn="1"/>
        </p:nvSpPr>
        <p:spPr bwMode="auto">
          <a:xfrm>
            <a:off x="4419600" y="6499225"/>
            <a:ext cx="4724400" cy="336550"/>
          </a:xfrm>
          <a:prstGeom prst="rect">
            <a:avLst/>
          </a:prstGeom>
          <a:noFill/>
          <a:ln w="9525">
            <a:noFill/>
            <a:miter lim="800000"/>
            <a:headEnd/>
            <a:tailEnd/>
          </a:ln>
          <a:effectLst/>
        </p:spPr>
        <p:txBody>
          <a:bodyPr lIns="92075" tIns="46038" rIns="92075" bIns="46038">
            <a:spAutoFit/>
          </a:bodyPr>
          <a:lstStyle/>
          <a:p>
            <a:pPr algn="r" eaLnBrk="0" fontAlgn="auto" hangingPunct="0">
              <a:spcBef>
                <a:spcPct val="50000"/>
              </a:spcBef>
              <a:spcAft>
                <a:spcPts val="0"/>
              </a:spcAft>
              <a:defRPr/>
            </a:pPr>
            <a:r>
              <a:rPr lang="en-US" sz="1600" b="1" dirty="0">
                <a:solidFill>
                  <a:schemeClr val="bg1"/>
                </a:solidFill>
              </a:rPr>
              <a:t>Information Technology Learning</a:t>
            </a:r>
          </a:p>
        </p:txBody>
      </p:sp>
      <p:cxnSp>
        <p:nvCxnSpPr>
          <p:cNvPr id="6" name="Straight Connector 5"/>
          <p:cNvCxnSpPr/>
          <p:nvPr userDrawn="1"/>
        </p:nvCxnSpPr>
        <p:spPr>
          <a:xfrm>
            <a:off x="457200" y="1371600"/>
            <a:ext cx="8229600"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7" name="Date Placeholder 2"/>
          <p:cNvSpPr>
            <a:spLocks noGrp="1"/>
          </p:cNvSpPr>
          <p:nvPr>
            <p:ph type="dt" sz="half" idx="10"/>
          </p:nvPr>
        </p:nvSpPr>
        <p:spPr/>
        <p:txBody>
          <a:bodyPr/>
          <a:lstStyle>
            <a:lvl1pPr>
              <a:defRPr/>
            </a:lvl1pPr>
          </a:lstStyle>
          <a:p>
            <a:pPr>
              <a:defRPr/>
            </a:pPr>
            <a:fld id="{252B00B0-6484-4EAB-9D1A-70329F3E151E}" type="datetimeFigureOut">
              <a:rPr lang="en-US"/>
              <a:pPr>
                <a:defRPr/>
              </a:pPr>
              <a:t>9/22/2008</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59D53135-78C8-4819-B33F-93346D437E2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5FA8C4C-F4C7-48AE-BE1B-6E84A3B2F722}" type="datetimeFigureOut">
              <a:rPr lang="en-US"/>
              <a:pPr>
                <a:defRPr/>
              </a:pPr>
              <a:t>9/22/2008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CEB1036-637F-443A-9F6F-6D0F40FA9983}" type="slidenum">
              <a:rPr lang="en-US"/>
              <a:pPr>
                <a:defRPr/>
              </a:pPr>
              <a:t>‹#›</a:t>
            </a:fld>
            <a:endParaRPr lang="en-US"/>
          </a:p>
        </p:txBody>
      </p:sp>
      <p:sp>
        <p:nvSpPr>
          <p:cNvPr id="5" name="Rectangle 4"/>
          <p:cNvSpPr>
            <a:spLocks noChangeArrowheads="1"/>
          </p:cNvSpPr>
          <p:nvPr userDrawn="1"/>
        </p:nvSpPr>
        <p:spPr bwMode="auto">
          <a:xfrm>
            <a:off x="0" y="6477000"/>
            <a:ext cx="9144000" cy="381000"/>
          </a:xfrm>
          <a:prstGeom prst="rect">
            <a:avLst/>
          </a:prstGeom>
          <a:gradFill rotWithShape="1">
            <a:gsLst>
              <a:gs pos="0">
                <a:srgbClr val="FFFFFF">
                  <a:alpha val="0"/>
                </a:srgbClr>
              </a:gs>
              <a:gs pos="100000">
                <a:srgbClr val="333399"/>
              </a:gs>
            </a:gsLst>
            <a:lin ang="0" scaled="1"/>
          </a:gra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pic>
        <p:nvPicPr>
          <p:cNvPr id="6" name="Picture 8"/>
          <p:cNvPicPr>
            <a:picLocks noChangeArrowheads="1"/>
          </p:cNvPicPr>
          <p:nvPr userDrawn="1"/>
        </p:nvPicPr>
        <p:blipFill>
          <a:blip r:embed="rId2"/>
          <a:srcRect/>
          <a:stretch>
            <a:fillRect/>
          </a:stretch>
        </p:blipFill>
        <p:spPr bwMode="auto">
          <a:xfrm>
            <a:off x="0" y="6477000"/>
            <a:ext cx="1484313" cy="360363"/>
          </a:xfrm>
          <a:prstGeom prst="rect">
            <a:avLst/>
          </a:prstGeom>
          <a:noFill/>
          <a:ln w="9525">
            <a:noFill/>
            <a:miter lim="800000"/>
            <a:headEnd/>
            <a:tailEnd/>
          </a:ln>
        </p:spPr>
      </p:pic>
      <p:sp>
        <p:nvSpPr>
          <p:cNvPr id="7" name="Rectangle 6"/>
          <p:cNvSpPr>
            <a:spLocks noChangeArrowheads="1"/>
          </p:cNvSpPr>
          <p:nvPr userDrawn="1"/>
        </p:nvSpPr>
        <p:spPr bwMode="auto">
          <a:xfrm>
            <a:off x="4419600" y="6499225"/>
            <a:ext cx="4724400" cy="336550"/>
          </a:xfrm>
          <a:prstGeom prst="rect">
            <a:avLst/>
          </a:prstGeom>
          <a:noFill/>
          <a:ln w="9525">
            <a:noFill/>
            <a:miter lim="800000"/>
            <a:headEnd/>
            <a:tailEnd/>
          </a:ln>
          <a:effectLst/>
        </p:spPr>
        <p:txBody>
          <a:bodyPr lIns="92075" tIns="46038" rIns="92075" bIns="46038">
            <a:spAutoFit/>
          </a:bodyPr>
          <a:lstStyle/>
          <a:p>
            <a:pPr algn="r" eaLnBrk="0" fontAlgn="auto" hangingPunct="0">
              <a:spcBef>
                <a:spcPct val="50000"/>
              </a:spcBef>
              <a:spcAft>
                <a:spcPts val="0"/>
              </a:spcAft>
              <a:defRPr/>
            </a:pPr>
            <a:r>
              <a:rPr lang="en-US" sz="1600" b="1" dirty="0">
                <a:solidFill>
                  <a:schemeClr val="bg1"/>
                </a:solidFill>
              </a:rPr>
              <a:t>Information Technology Learning</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0723A91-0A6C-4666-AB64-B4600BC2CF64}" type="datetimeFigureOut">
              <a:rPr lang="en-US"/>
              <a:pPr>
                <a:defRPr/>
              </a:pPr>
              <a:t>9/22/2008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05F49D6-8B7A-4D1F-88F7-CFEFEC5FB01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A29547D-83CA-40A4-8B35-739157674439}" type="datetimeFigureOut">
              <a:rPr lang="en-US"/>
              <a:pPr>
                <a:defRPr/>
              </a:pPr>
              <a:t>9/22/2008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2C8E6C3-5751-4317-98B7-84538AA6A0A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2899E2C-3C74-4FE7-A4D6-AD638A1271CD}" type="datetimeFigureOut">
              <a:rPr lang="en-US"/>
              <a:pPr>
                <a:defRPr/>
              </a:pPr>
              <a:t>9/22/2008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4B2D8DC-EB36-49D3-8E21-3777A261031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7" r:id="rId3"/>
    <p:sldLayoutId id="2147483678" r:id="rId4"/>
    <p:sldLayoutId id="2147483679" r:id="rId5"/>
    <p:sldLayoutId id="2147483687"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sz="4000" smtClean="0"/>
              <a:t>Introduction to ITIL</a:t>
            </a:r>
            <a:endParaRPr sz="4000"/>
          </a:p>
        </p:txBody>
      </p:sp>
      <p:sp>
        <p:nvSpPr>
          <p:cNvPr id="5123" name="Rectangle 3"/>
          <p:cNvSpPr>
            <a:spLocks noGrp="1" noChangeArrowheads="1"/>
          </p:cNvSpPr>
          <p:nvPr>
            <p:ph type="subTitle" idx="1"/>
          </p:nvPr>
        </p:nvSpPr>
        <p:spPr/>
        <p:txBody>
          <a:bodyPr/>
          <a:lstStyle/>
          <a:p>
            <a:pPr eaLnBrk="1" hangingPunct="1"/>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Where Does Best Practice Fit?</a:t>
            </a:r>
            <a:endParaRPr lang="en-US" dirty="0"/>
          </a:p>
        </p:txBody>
      </p:sp>
      <p:pic>
        <p:nvPicPr>
          <p:cNvPr id="2050" name="Picture 2"/>
          <p:cNvPicPr>
            <a:picLocks noChangeAspect="1" noChangeArrowheads="1"/>
          </p:cNvPicPr>
          <p:nvPr/>
        </p:nvPicPr>
        <p:blipFill>
          <a:blip r:embed="rId3"/>
          <a:srcRect/>
          <a:stretch>
            <a:fillRect/>
          </a:stretch>
        </p:blipFill>
        <p:spPr bwMode="auto">
          <a:xfrm>
            <a:off x="685800" y="1600200"/>
            <a:ext cx="7856592" cy="464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ITIL Objectives</a:t>
            </a:r>
            <a:endParaRPr lang="en-US" dirty="0"/>
          </a:p>
        </p:txBody>
      </p:sp>
      <p:sp>
        <p:nvSpPr>
          <p:cNvPr id="4" name="Content Placeholder 3"/>
          <p:cNvSpPr>
            <a:spLocks noGrp="1"/>
          </p:cNvSpPr>
          <p:nvPr>
            <p:ph idx="1"/>
          </p:nvPr>
        </p:nvSpPr>
        <p:spPr/>
        <p:txBody>
          <a:bodyPr/>
          <a:lstStyle/>
          <a:p>
            <a:r>
              <a:rPr lang="en-US" dirty="0" smtClean="0"/>
              <a:t>Reduce Costs</a:t>
            </a:r>
          </a:p>
          <a:p>
            <a:r>
              <a:rPr lang="en-US" dirty="0" smtClean="0"/>
              <a:t>Improve Availability</a:t>
            </a:r>
          </a:p>
          <a:p>
            <a:r>
              <a:rPr lang="en-US" dirty="0" smtClean="0"/>
              <a:t>Tune Capacity</a:t>
            </a:r>
          </a:p>
          <a:p>
            <a:r>
              <a:rPr lang="en-US" dirty="0" smtClean="0"/>
              <a:t>Increase Throughput</a:t>
            </a:r>
          </a:p>
          <a:p>
            <a:r>
              <a:rPr lang="en-US" dirty="0" smtClean="0"/>
              <a:t>Optimize resource Utilization</a:t>
            </a:r>
          </a:p>
          <a:p>
            <a:r>
              <a:rPr lang="en-US" dirty="0" smtClean="0"/>
              <a:t>Improve Scalability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Advantage of ITIL</a:t>
            </a:r>
            <a:endParaRPr lang="en-US" dirty="0"/>
          </a:p>
        </p:txBody>
      </p:sp>
      <p:sp>
        <p:nvSpPr>
          <p:cNvPr id="3" name="Content Placeholder 2"/>
          <p:cNvSpPr>
            <a:spLocks noGrp="1"/>
          </p:cNvSpPr>
          <p:nvPr>
            <p:ph idx="1"/>
          </p:nvPr>
        </p:nvSpPr>
        <p:spPr/>
        <p:txBody>
          <a:bodyPr/>
          <a:lstStyle/>
          <a:p>
            <a:r>
              <a:rPr lang="en-US" dirty="0" smtClean="0"/>
              <a:t>Neutral</a:t>
            </a:r>
          </a:p>
          <a:p>
            <a:r>
              <a:rPr lang="en-US" dirty="0" smtClean="0"/>
              <a:t>Comprehensive</a:t>
            </a:r>
          </a:p>
          <a:p>
            <a:r>
              <a:rPr lang="en-US" dirty="0" smtClean="0"/>
              <a:t>Modular</a:t>
            </a:r>
          </a:p>
          <a:p>
            <a:r>
              <a:rPr lang="en-US" dirty="0" smtClean="0"/>
              <a:t>Quality Approach</a:t>
            </a:r>
          </a:p>
          <a:p>
            <a:r>
              <a:rPr lang="en-US" dirty="0" smtClean="0"/>
              <a:t>Cost-effective</a:t>
            </a:r>
          </a:p>
          <a:p>
            <a:r>
              <a:rPr lang="en-US" dirty="0" smtClean="0"/>
              <a:t>Universally applicable</a:t>
            </a:r>
          </a:p>
          <a:p>
            <a:r>
              <a:rPr lang="en-US" dirty="0" smtClean="0"/>
              <a:t>Supporting tools available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Who Is Doing This?</a:t>
            </a:r>
            <a:endParaRPr lang="en-US" dirty="0"/>
          </a:p>
        </p:txBody>
      </p:sp>
      <p:sp>
        <p:nvSpPr>
          <p:cNvPr id="4" name="Content Placeholder 3"/>
          <p:cNvSpPr>
            <a:spLocks noGrp="1"/>
          </p:cNvSpPr>
          <p:nvPr>
            <p:ph idx="1"/>
          </p:nvPr>
        </p:nvSpPr>
        <p:spPr/>
        <p:txBody>
          <a:bodyPr/>
          <a:lstStyle/>
          <a:p>
            <a:r>
              <a:rPr lang="en-US" dirty="0" smtClean="0"/>
              <a:t>Government</a:t>
            </a:r>
          </a:p>
          <a:p>
            <a:r>
              <a:rPr lang="en-US" dirty="0" smtClean="0"/>
              <a:t>Financial services</a:t>
            </a:r>
          </a:p>
          <a:p>
            <a:r>
              <a:rPr lang="en-US" dirty="0" smtClean="0"/>
              <a:t>Insurance</a:t>
            </a:r>
          </a:p>
          <a:p>
            <a:r>
              <a:rPr lang="en-US" dirty="0" smtClean="0"/>
              <a:t>Manufacturing</a:t>
            </a:r>
          </a:p>
          <a:p>
            <a:r>
              <a:rPr lang="en-US" dirty="0" smtClean="0"/>
              <a:t>Publishing</a:t>
            </a:r>
          </a:p>
          <a:p>
            <a:r>
              <a:rPr lang="en-US" dirty="0" smtClean="0"/>
              <a:t>Outsourcing companies</a:t>
            </a:r>
          </a:p>
          <a:p>
            <a:r>
              <a:rPr lang="en-US" dirty="0" smtClean="0"/>
              <a:t>Utilities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Expectations </a:t>
            </a:r>
            <a:r>
              <a:rPr lang="en-US" sz="3200" dirty="0" smtClean="0"/>
              <a:t>(1 of 3)</a:t>
            </a:r>
            <a:endParaRPr lang="en-US" dirty="0"/>
          </a:p>
        </p:txBody>
      </p:sp>
      <p:sp>
        <p:nvSpPr>
          <p:cNvPr id="3" name="Content Placeholder 2"/>
          <p:cNvSpPr>
            <a:spLocks noGrp="1"/>
          </p:cNvSpPr>
          <p:nvPr>
            <p:ph idx="1"/>
          </p:nvPr>
        </p:nvSpPr>
        <p:spPr/>
        <p:txBody>
          <a:bodyPr/>
          <a:lstStyle/>
          <a:p>
            <a:r>
              <a:rPr lang="en-US" dirty="0" smtClean="0"/>
              <a:t>When implementing ITIL it is vital to manage the expectations of the organization in terms of</a:t>
            </a:r>
          </a:p>
          <a:p>
            <a:pPr lvl="1"/>
            <a:r>
              <a:rPr lang="en-US" dirty="0" smtClean="0"/>
              <a:t>Deliverables</a:t>
            </a:r>
          </a:p>
          <a:p>
            <a:pPr lvl="1"/>
            <a:r>
              <a:rPr lang="en-US" dirty="0" smtClean="0"/>
              <a:t>Timescales</a:t>
            </a:r>
          </a:p>
          <a:p>
            <a:pPr lvl="1"/>
            <a:r>
              <a:rPr lang="en-US" dirty="0" smtClean="0"/>
              <a:t>Changes to the Organization's Roles and Responsibilities</a:t>
            </a:r>
          </a:p>
          <a:p>
            <a:pPr lvl="1"/>
            <a:r>
              <a:rPr lang="en-US" dirty="0" smtClean="0"/>
              <a:t>Savings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Expectations </a:t>
            </a:r>
            <a:r>
              <a:rPr lang="en-US" sz="3200" dirty="0" smtClean="0"/>
              <a:t>(2 of 3)</a:t>
            </a:r>
            <a:endParaRPr lang="en-US" dirty="0"/>
          </a:p>
        </p:txBody>
      </p:sp>
      <p:sp>
        <p:nvSpPr>
          <p:cNvPr id="3" name="Content Placeholder 2"/>
          <p:cNvSpPr>
            <a:spLocks noGrp="1"/>
          </p:cNvSpPr>
          <p:nvPr>
            <p:ph idx="1"/>
          </p:nvPr>
        </p:nvSpPr>
        <p:spPr/>
        <p:txBody>
          <a:bodyPr/>
          <a:lstStyle/>
          <a:p>
            <a:r>
              <a:rPr lang="en-US" dirty="0" smtClean="0"/>
              <a:t>Deliverables</a:t>
            </a:r>
          </a:p>
          <a:p>
            <a:pPr lvl="1"/>
            <a:r>
              <a:rPr lang="en-US" sz="2400" dirty="0" smtClean="0"/>
              <a:t>Set out what you want to achieve (i.e. have a Goal)</a:t>
            </a:r>
          </a:p>
          <a:p>
            <a:pPr lvl="1"/>
            <a:r>
              <a:rPr lang="en-US" sz="2400" dirty="0" smtClean="0"/>
              <a:t>Build “Achievements” rather than “Everything in One Go”</a:t>
            </a:r>
          </a:p>
          <a:p>
            <a:r>
              <a:rPr lang="en-US" dirty="0" smtClean="0"/>
              <a:t>Timescales</a:t>
            </a:r>
          </a:p>
          <a:p>
            <a:pPr lvl="1"/>
            <a:r>
              <a:rPr lang="en-US" sz="2400" dirty="0" smtClean="0"/>
              <a:t>Be realistic, most processes require 18-24 months for full effectiveness/savings to be achieved, i.e. the processes mature</a:t>
            </a:r>
          </a:p>
          <a:p>
            <a:pPr lvl="1"/>
            <a:r>
              <a:rPr lang="en-US" sz="2400" dirty="0" smtClean="0"/>
              <a:t>Set out a timeline of what you want to have achieved, by when</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Expectations </a:t>
            </a:r>
            <a:r>
              <a:rPr lang="en-US" sz="3200" dirty="0" smtClean="0"/>
              <a:t>(3 of 3)</a:t>
            </a:r>
            <a:endParaRPr lang="en-US" dirty="0"/>
          </a:p>
        </p:txBody>
      </p:sp>
      <p:sp>
        <p:nvSpPr>
          <p:cNvPr id="3" name="Content Placeholder 2"/>
          <p:cNvSpPr>
            <a:spLocks noGrp="1"/>
          </p:cNvSpPr>
          <p:nvPr>
            <p:ph idx="1"/>
          </p:nvPr>
        </p:nvSpPr>
        <p:spPr/>
        <p:txBody>
          <a:bodyPr/>
          <a:lstStyle/>
          <a:p>
            <a:r>
              <a:rPr lang="en-US" dirty="0" smtClean="0"/>
              <a:t>Roles &amp; Responsibilities</a:t>
            </a:r>
          </a:p>
          <a:p>
            <a:pPr lvl="1"/>
            <a:r>
              <a:rPr lang="en-US" sz="2000" dirty="0" smtClean="0"/>
              <a:t>ITIL emphasizes “Roles” not Managerial positions, i.e. you do not necessarily need to recruit a whole new batch of people</a:t>
            </a:r>
          </a:p>
          <a:p>
            <a:pPr lvl="1"/>
            <a:r>
              <a:rPr lang="en-US" sz="2000" dirty="0" smtClean="0"/>
              <a:t>ITIL will change peoples jobs and roles, make sure this is managed, and doesn’t occur as just as an offshoot.</a:t>
            </a:r>
          </a:p>
          <a:p>
            <a:r>
              <a:rPr lang="en-US" dirty="0" smtClean="0"/>
              <a:t>Savings</a:t>
            </a:r>
          </a:p>
          <a:p>
            <a:pPr lvl="1"/>
            <a:r>
              <a:rPr lang="en-US" sz="2000" dirty="0" smtClean="0"/>
              <a:t>You may need to initially increase your costs i.e. “speculate to accumulate”</a:t>
            </a:r>
          </a:p>
          <a:p>
            <a:pPr lvl="1"/>
            <a:r>
              <a:rPr lang="en-US" sz="2000" dirty="0" smtClean="0"/>
              <a:t>Be aware that the saving may not be experienced at the point of cost, but at another point in the process/organization</a:t>
            </a:r>
          </a:p>
          <a:p>
            <a:pPr lvl="1"/>
            <a:r>
              <a:rPr lang="en-US" sz="2000" dirty="0" smtClean="0"/>
              <a:t>Increased IT expenditure may be required to deliver Business benefits (e.g. increased profit margins, decreased turn around times, faster times to market etc)</a:t>
            </a:r>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“Way Forward”</a:t>
            </a:r>
            <a:endParaRPr lang="en-US" dirty="0"/>
          </a:p>
        </p:txBody>
      </p:sp>
      <p:sp>
        <p:nvSpPr>
          <p:cNvPr id="3" name="Content Placeholder 2"/>
          <p:cNvSpPr>
            <a:spLocks noGrp="1"/>
          </p:cNvSpPr>
          <p:nvPr>
            <p:ph idx="1"/>
          </p:nvPr>
        </p:nvSpPr>
        <p:spPr/>
        <p:txBody>
          <a:bodyPr/>
          <a:lstStyle/>
          <a:p>
            <a:r>
              <a:rPr lang="en-US" dirty="0" smtClean="0"/>
              <a:t>ITIL is “Adopt and Adapt” so is not prescriptive about which process to implement first. </a:t>
            </a:r>
          </a:p>
          <a:p>
            <a:r>
              <a:rPr lang="en-US" dirty="0" smtClean="0"/>
              <a:t>It is also not prescriptive about how you should design your organization or what tools you should use.</a:t>
            </a:r>
          </a:p>
          <a:p>
            <a:r>
              <a:rPr lang="en-US" dirty="0" smtClean="0"/>
              <a:t>All about “What is best, and makes most sense for your organization”.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However….</a:t>
            </a:r>
            <a:endParaRPr lang="en-US" dirty="0"/>
          </a:p>
        </p:txBody>
      </p:sp>
      <p:sp>
        <p:nvSpPr>
          <p:cNvPr id="3" name="Content Placeholder 2"/>
          <p:cNvSpPr>
            <a:spLocks noGrp="1"/>
          </p:cNvSpPr>
          <p:nvPr>
            <p:ph idx="1"/>
          </p:nvPr>
        </p:nvSpPr>
        <p:spPr/>
        <p:txBody>
          <a:bodyPr/>
          <a:lstStyle/>
          <a:p>
            <a:r>
              <a:rPr lang="en-US" sz="2400" dirty="0" smtClean="0"/>
              <a:t>Look for quick wins</a:t>
            </a:r>
          </a:p>
          <a:p>
            <a:r>
              <a:rPr lang="en-US" sz="2400" dirty="0" smtClean="0"/>
              <a:t>Look for processes that can be introduced together as a package (e.g. Configuration and Change)</a:t>
            </a:r>
          </a:p>
          <a:p>
            <a:r>
              <a:rPr lang="en-US" sz="2400" dirty="0" smtClean="0"/>
              <a:t>You don’t need to complete one before starting another, “build” them a stage at a time (e.g. start small and expand coverage /depth)</a:t>
            </a:r>
          </a:p>
          <a:p>
            <a:r>
              <a:rPr lang="en-US" sz="2400" dirty="0" smtClean="0"/>
              <a:t>Use your existing staff wisely, and you probably don’t need to radically increase your head count, in fact you may reduce it over time</a:t>
            </a:r>
          </a:p>
          <a:p>
            <a:r>
              <a:rPr lang="en-US" sz="2400" dirty="0" smtClean="0"/>
              <a:t>If at first you don’t succeed –DON’T give up!</a:t>
            </a:r>
          </a:p>
          <a:p>
            <a:r>
              <a:rPr lang="en-US" sz="2400" dirty="0" smtClean="0"/>
              <a:t>AND don’t run before you can walk!</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ITIL Certification</a:t>
            </a:r>
            <a:endParaRPr lang="en-US" dirty="0"/>
          </a:p>
        </p:txBody>
      </p:sp>
      <p:sp>
        <p:nvSpPr>
          <p:cNvPr id="6" name="Content Placeholder 5"/>
          <p:cNvSpPr>
            <a:spLocks noGrp="1"/>
          </p:cNvSpPr>
          <p:nvPr>
            <p:ph sz="half" idx="1"/>
          </p:nvPr>
        </p:nvSpPr>
        <p:spPr/>
        <p:txBody>
          <a:bodyPr/>
          <a:lstStyle/>
          <a:p>
            <a:endParaRPr lang="en-US"/>
          </a:p>
        </p:txBody>
      </p:sp>
      <p:sp>
        <p:nvSpPr>
          <p:cNvPr id="7" name="Content Placeholder 6"/>
          <p:cNvSpPr>
            <a:spLocks noGrp="1"/>
          </p:cNvSpPr>
          <p:nvPr>
            <p:ph sz="half" idx="2"/>
          </p:nvPr>
        </p:nvSpPr>
        <p:spPr/>
        <p:txBody>
          <a:bodyPr/>
          <a:lstStyle/>
          <a:p>
            <a:r>
              <a:rPr lang="en-US" sz="1600" b="1" dirty="0" smtClean="0"/>
              <a:t>The Foundation Certificate </a:t>
            </a:r>
            <a:r>
              <a:rPr lang="en-US" sz="1600" dirty="0" smtClean="0"/>
              <a:t>enables people to understand the terminology used within ITIL. It focuses on foundation knowledge with regard to the ITIL Service Support and Service Delivery sets as well as generic ITIL philosophy and background. It is a prerequisite for the Practitioner's and Manager's Certificates in IT Service Management.</a:t>
            </a:r>
          </a:p>
          <a:p>
            <a:r>
              <a:rPr lang="en-US" sz="1600" b="1" dirty="0" smtClean="0"/>
              <a:t>The Practitioner Certificate </a:t>
            </a:r>
            <a:r>
              <a:rPr lang="en-US" sz="1600" dirty="0" smtClean="0"/>
              <a:t>focuses upon the understanding and application of the specific processes within the IT Service Management discipline.</a:t>
            </a:r>
          </a:p>
          <a:p>
            <a:r>
              <a:rPr lang="en-US" sz="1600" b="1" dirty="0" smtClean="0"/>
              <a:t>The Manager's Certificate </a:t>
            </a:r>
            <a:r>
              <a:rPr lang="en-US" sz="1600" dirty="0" smtClean="0"/>
              <a:t>is aimed at experienced professionals, who will be involved in managing service management functions.</a:t>
            </a:r>
            <a:endParaRPr lang="en-US" sz="1600" dirty="0"/>
          </a:p>
        </p:txBody>
      </p:sp>
      <p:pic>
        <p:nvPicPr>
          <p:cNvPr id="1026" name="Picture 2"/>
          <p:cNvPicPr>
            <a:picLocks noChangeAspect="1" noChangeArrowheads="1"/>
          </p:cNvPicPr>
          <p:nvPr/>
        </p:nvPicPr>
        <p:blipFill>
          <a:blip r:embed="rId3"/>
          <a:srcRect/>
          <a:stretch>
            <a:fillRect/>
          </a:stretch>
        </p:blipFill>
        <p:spPr bwMode="auto">
          <a:xfrm>
            <a:off x="457201" y="1676402"/>
            <a:ext cx="3810000" cy="374933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smtClean="0"/>
              <a:t>IT Service Delivery &amp; Support</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Function, Process, </a:t>
            </a:r>
            <a:r>
              <a:rPr lang="en-GB" dirty="0"/>
              <a:t>Procedure</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Core ITSM Components</a:t>
            </a:r>
            <a:endParaRPr lang="en-US" dirty="0"/>
          </a:p>
        </p:txBody>
      </p:sp>
      <p:pic>
        <p:nvPicPr>
          <p:cNvPr id="3074" name="Picture 2"/>
          <p:cNvPicPr>
            <a:picLocks noChangeAspect="1" noChangeArrowheads="1"/>
          </p:cNvPicPr>
          <p:nvPr/>
        </p:nvPicPr>
        <p:blipFill>
          <a:blip r:embed="rId3"/>
          <a:srcRect/>
          <a:stretch>
            <a:fillRect/>
          </a:stretch>
        </p:blipFill>
        <p:spPr bwMode="auto">
          <a:xfrm>
            <a:off x="762000" y="1524000"/>
            <a:ext cx="7911668" cy="480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Service Support</a:t>
            </a:r>
            <a:endParaRPr lang="en-US" dirty="0"/>
          </a:p>
        </p:txBody>
      </p:sp>
      <p:sp>
        <p:nvSpPr>
          <p:cNvPr id="4" name="Content Placeholder 3"/>
          <p:cNvSpPr>
            <a:spLocks noGrp="1"/>
          </p:cNvSpPr>
          <p:nvPr>
            <p:ph idx="1"/>
          </p:nvPr>
        </p:nvSpPr>
        <p:spPr>
          <a:xfrm>
            <a:off x="457200" y="1447800"/>
            <a:ext cx="8229600" cy="4525963"/>
          </a:xfrm>
        </p:spPr>
        <p:txBody>
          <a:bodyPr/>
          <a:lstStyle/>
          <a:p>
            <a:r>
              <a:rPr lang="en-US" sz="2800" dirty="0" smtClean="0"/>
              <a:t>These are the more “Day to Day” processes which supports Service Management</a:t>
            </a:r>
          </a:p>
          <a:p>
            <a:r>
              <a:rPr lang="en-US" sz="2800" dirty="0" smtClean="0"/>
              <a:t>Typically tend to be more “Reactive” than “Proactive”</a:t>
            </a:r>
          </a:p>
          <a:p>
            <a:r>
              <a:rPr lang="en-US" sz="2800" dirty="0" smtClean="0"/>
              <a:t>Made up of 5 Processes and 1 Function</a:t>
            </a:r>
          </a:p>
          <a:p>
            <a:pPr lvl="1"/>
            <a:r>
              <a:rPr lang="en-US" sz="2400" dirty="0" smtClean="0"/>
              <a:t>Service Desk (Function)</a:t>
            </a:r>
          </a:p>
          <a:p>
            <a:pPr lvl="1"/>
            <a:r>
              <a:rPr lang="en-US" sz="2400" dirty="0" smtClean="0"/>
              <a:t>Incident Management</a:t>
            </a:r>
          </a:p>
          <a:p>
            <a:pPr lvl="1"/>
            <a:r>
              <a:rPr lang="en-US" sz="2400" dirty="0" smtClean="0"/>
              <a:t>Problem Management</a:t>
            </a:r>
          </a:p>
          <a:p>
            <a:pPr lvl="1"/>
            <a:r>
              <a:rPr lang="en-US" sz="2400" dirty="0" smtClean="0"/>
              <a:t>Configuration Management</a:t>
            </a:r>
          </a:p>
          <a:p>
            <a:pPr lvl="1"/>
            <a:r>
              <a:rPr lang="en-US" sz="2400" dirty="0" smtClean="0"/>
              <a:t>Change Management</a:t>
            </a:r>
          </a:p>
          <a:p>
            <a:pPr lvl="1"/>
            <a:r>
              <a:rPr lang="en-US" sz="2400" dirty="0" smtClean="0"/>
              <a:t>Release Management</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Delivery</a:t>
            </a:r>
            <a:endParaRPr lang="en-US" dirty="0"/>
          </a:p>
        </p:txBody>
      </p:sp>
      <p:sp>
        <p:nvSpPr>
          <p:cNvPr id="3" name="Content Placeholder 2"/>
          <p:cNvSpPr>
            <a:spLocks noGrp="1"/>
          </p:cNvSpPr>
          <p:nvPr>
            <p:ph idx="1"/>
          </p:nvPr>
        </p:nvSpPr>
        <p:spPr/>
        <p:txBody>
          <a:bodyPr/>
          <a:lstStyle/>
          <a:p>
            <a:r>
              <a:rPr lang="en-US" sz="2800" dirty="0" smtClean="0"/>
              <a:t>These are the more longer term planning type processes which supports Service Management</a:t>
            </a:r>
          </a:p>
          <a:p>
            <a:r>
              <a:rPr lang="en-US" sz="2800" dirty="0" smtClean="0"/>
              <a:t>Typically tend to be more “Proactive” than “Reactive”</a:t>
            </a:r>
          </a:p>
          <a:p>
            <a:r>
              <a:rPr lang="en-US" sz="2800" dirty="0" smtClean="0"/>
              <a:t>Made up of 5 Processes</a:t>
            </a:r>
          </a:p>
          <a:p>
            <a:pPr lvl="1"/>
            <a:r>
              <a:rPr lang="en-US" sz="2400" dirty="0" smtClean="0"/>
              <a:t>Service Level Management</a:t>
            </a:r>
          </a:p>
          <a:p>
            <a:pPr lvl="1"/>
            <a:r>
              <a:rPr lang="en-US" sz="2400" dirty="0" smtClean="0"/>
              <a:t>IT Service Continuity Management</a:t>
            </a:r>
          </a:p>
          <a:p>
            <a:pPr lvl="1"/>
            <a:r>
              <a:rPr lang="en-US" sz="2400" dirty="0" smtClean="0"/>
              <a:t>Finance for IT Management</a:t>
            </a:r>
          </a:p>
          <a:p>
            <a:pPr lvl="1"/>
            <a:r>
              <a:rPr lang="en-US" sz="2400" dirty="0" smtClean="0"/>
              <a:t>Availability Management</a:t>
            </a:r>
          </a:p>
          <a:p>
            <a:pPr lvl="1"/>
            <a:r>
              <a:rPr lang="en-US" sz="2400" dirty="0" smtClean="0"/>
              <a:t>Capacity Management</a:t>
            </a:r>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Service Management</a:t>
            </a:r>
            <a:endParaRPr lang="en-US" dirty="0"/>
          </a:p>
        </p:txBody>
      </p:sp>
      <p:pic>
        <p:nvPicPr>
          <p:cNvPr id="4098" name="Picture 2"/>
          <p:cNvPicPr>
            <a:picLocks noChangeAspect="1" noChangeArrowheads="1"/>
          </p:cNvPicPr>
          <p:nvPr/>
        </p:nvPicPr>
        <p:blipFill>
          <a:blip r:embed="rId3"/>
          <a:srcRect/>
          <a:stretch>
            <a:fillRect/>
          </a:stretch>
        </p:blipFill>
        <p:spPr bwMode="auto">
          <a:xfrm>
            <a:off x="1752600" y="1676400"/>
            <a:ext cx="4876800" cy="461042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Function </a:t>
            </a:r>
            <a:r>
              <a:rPr lang="en-GB" b="1" dirty="0" err="1" smtClean="0"/>
              <a:t>vs</a:t>
            </a:r>
            <a:r>
              <a:rPr lang="en-GB" b="1" dirty="0" smtClean="0"/>
              <a:t> Process </a:t>
            </a:r>
            <a:r>
              <a:rPr lang="en-GB" b="1" dirty="0" err="1" smtClean="0"/>
              <a:t>vs</a:t>
            </a:r>
            <a:r>
              <a:rPr lang="en-GB" b="1" dirty="0" smtClean="0"/>
              <a:t> Procedure</a:t>
            </a:r>
            <a:endParaRPr lang="en-US" dirty="0"/>
          </a:p>
        </p:txBody>
      </p:sp>
      <p:sp>
        <p:nvSpPr>
          <p:cNvPr id="4" name="Rectangle 2"/>
          <p:cNvSpPr txBox="1">
            <a:spLocks noChangeArrowheads="1"/>
          </p:cNvSpPr>
          <p:nvPr/>
        </p:nvSpPr>
        <p:spPr bwMode="auto">
          <a:xfrm>
            <a:off x="533400" y="16764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0" fontAlgn="base" latinLnBrk="0" hangingPunct="0">
              <a:lnSpc>
                <a:spcPct val="100000"/>
              </a:lnSpc>
              <a:spcBef>
                <a:spcPts val="600"/>
              </a:spcBef>
              <a:spcAft>
                <a:spcPct val="0"/>
              </a:spcAft>
              <a:buClrTx/>
              <a:buSzTx/>
              <a:buFont typeface="Arial"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The Service desk is a FUNCTION consisting of analysis, the service desk manager &amp; other stakeholders, who follow a set of PROCESSES which are documented in a PROCEDURE manual.</a:t>
            </a:r>
          </a:p>
          <a:p>
            <a:pPr marL="342900" marR="0" lvl="0" indent="-342900" algn="ctr" defTabSz="914400" rtl="0" eaLnBrk="0" fontAlgn="base" latinLnBrk="0" hangingPunct="0">
              <a:lnSpc>
                <a:spcPct val="100000"/>
              </a:lnSpc>
              <a:spcBef>
                <a:spcPts val="600"/>
              </a:spcBef>
              <a:spcAft>
                <a:spcPct val="0"/>
              </a:spcAft>
              <a:buClrTx/>
              <a:buSzTx/>
              <a:buFont typeface="Arial"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ts val="600"/>
              </a:spcBef>
              <a:spcAft>
                <a:spcPct val="0"/>
              </a:spcAft>
              <a:buClrTx/>
              <a:buSzTx/>
              <a:buFont typeface="Arial"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A process defines what is to be achieved.</a:t>
            </a:r>
          </a:p>
          <a:p>
            <a:pPr marL="342900" marR="0" lvl="0" indent="-342900" algn="ctr" defTabSz="914400" rtl="0" eaLnBrk="0" fontAlgn="base" latinLnBrk="0" hangingPunct="0">
              <a:lnSpc>
                <a:spcPct val="100000"/>
              </a:lnSpc>
              <a:spcBef>
                <a:spcPts val="600"/>
              </a:spcBef>
              <a:spcAft>
                <a:spcPct val="0"/>
              </a:spcAft>
              <a:buClrTx/>
              <a:buSzTx/>
              <a:buFont typeface="Arial"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Procedures define how the objectives are to be achieved.</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9457" name="Picture 1"/>
          <p:cNvPicPr>
            <a:picLocks noChangeAspect="1" noChangeArrowheads="1"/>
          </p:cNvPicPr>
          <p:nvPr/>
        </p:nvPicPr>
        <p:blipFill>
          <a:blip r:embed="rId3"/>
          <a:srcRect/>
          <a:stretch>
            <a:fillRect/>
          </a:stretch>
        </p:blipFill>
        <p:spPr bwMode="auto">
          <a:xfrm>
            <a:off x="457200" y="685800"/>
            <a:ext cx="8458200" cy="5257800"/>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a:t>Cultural Aspects &amp; Excellence in</a:t>
            </a:r>
            <a:br>
              <a:rPr/>
            </a:br>
            <a:r>
              <a:rPr/>
              <a:t>Customer Service</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Cultural Aspects &amp; Excellence in Customer Service</a:t>
            </a:r>
            <a:endParaRPr lang="en-US" sz="4000" dirty="0"/>
          </a:p>
        </p:txBody>
      </p:sp>
      <p:sp>
        <p:nvSpPr>
          <p:cNvPr id="3" name="Content Placeholder 2"/>
          <p:cNvSpPr>
            <a:spLocks noGrp="1"/>
          </p:cNvSpPr>
          <p:nvPr>
            <p:ph idx="1"/>
          </p:nvPr>
        </p:nvSpPr>
        <p:spPr/>
        <p:txBody>
          <a:bodyPr/>
          <a:lstStyle/>
          <a:p>
            <a:r>
              <a:rPr lang="en-US" dirty="0" smtClean="0"/>
              <a:t>Customers &amp; consumers</a:t>
            </a:r>
          </a:p>
          <a:p>
            <a:r>
              <a:rPr lang="en-US" dirty="0" smtClean="0"/>
              <a:t>Process improvement</a:t>
            </a:r>
          </a:p>
          <a:p>
            <a:r>
              <a:rPr lang="en-US" dirty="0" smtClean="0"/>
              <a:t>Management commitment</a:t>
            </a:r>
          </a:p>
          <a:p>
            <a:r>
              <a:rPr lang="en-US" dirty="0" smtClean="0"/>
              <a:t>What is culture?</a:t>
            </a:r>
          </a:p>
          <a:p>
            <a:r>
              <a:rPr lang="en-US" dirty="0" smtClean="0"/>
              <a:t>What is service culture?</a:t>
            </a:r>
          </a:p>
          <a:p>
            <a:r>
              <a:rPr lang="en-US" dirty="0" smtClean="0"/>
              <a:t>What is customer service?</a:t>
            </a:r>
          </a:p>
          <a:p>
            <a:r>
              <a:rPr lang="en-US" dirty="0" smtClean="0"/>
              <a:t>Customer profiling?</a:t>
            </a:r>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Customers &amp; Consumers</a:t>
            </a:r>
            <a:endParaRPr lang="en-US" dirty="0"/>
          </a:p>
        </p:txBody>
      </p:sp>
      <p:sp>
        <p:nvSpPr>
          <p:cNvPr id="3" name="Content Placeholder 2"/>
          <p:cNvSpPr>
            <a:spLocks noGrp="1"/>
          </p:cNvSpPr>
          <p:nvPr>
            <p:ph idx="1"/>
          </p:nvPr>
        </p:nvSpPr>
        <p:spPr/>
        <p:txBody>
          <a:bodyPr/>
          <a:lstStyle/>
          <a:p>
            <a:r>
              <a:rPr lang="en-US" sz="2800" dirty="0" smtClean="0"/>
              <a:t>A customer is a recipient of a service - someone who deals with trader &amp; habitually purchases from them</a:t>
            </a:r>
          </a:p>
          <a:p>
            <a:r>
              <a:rPr lang="en-US" sz="2800" dirty="0" smtClean="0"/>
              <a:t>A user, in ITIL terms, is the person using the service on daily basis</a:t>
            </a:r>
          </a:p>
          <a:p>
            <a:r>
              <a:rPr lang="en-US" sz="2800" dirty="0" smtClean="0"/>
              <a:t>So what is a consumer?</a:t>
            </a:r>
          </a:p>
          <a:p>
            <a:r>
              <a:rPr lang="en-US" sz="2800" dirty="0" smtClean="0"/>
              <a:t>Traditional perception of customers by IT</a:t>
            </a:r>
          </a:p>
          <a:p>
            <a:r>
              <a:rPr lang="en-GB" b="1" dirty="0" smtClean="0"/>
              <a:t>The way in which service is delivered is dependent on the people delivering the service</a:t>
            </a: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IT Service Management?</a:t>
            </a:r>
            <a:endParaRPr lang="en-US" dirty="0"/>
          </a:p>
        </p:txBody>
      </p:sp>
      <p:sp>
        <p:nvSpPr>
          <p:cNvPr id="3" name="Content Placeholder 2"/>
          <p:cNvSpPr>
            <a:spLocks noGrp="1"/>
          </p:cNvSpPr>
          <p:nvPr>
            <p:ph idx="1"/>
          </p:nvPr>
        </p:nvSpPr>
        <p:spPr/>
        <p:txBody>
          <a:bodyPr/>
          <a:lstStyle/>
          <a:p>
            <a:r>
              <a:rPr lang="en-US" dirty="0" smtClean="0"/>
              <a:t>The management of IT services to support one or more business areas </a:t>
            </a:r>
          </a:p>
          <a:p>
            <a:r>
              <a:rPr lang="en-US" dirty="0" smtClean="0"/>
              <a:t>A set of process and procedures aimed at the provision of high quality, cost effective IT Services –Driven by business dependency upon IT</a:t>
            </a:r>
          </a:p>
          <a:p>
            <a:r>
              <a:rPr lang="en-US" dirty="0" smtClean="0"/>
              <a:t>The best definition and independent guidelines for IT Service Management can be found in ITIL</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customers want from IT?</a:t>
            </a:r>
            <a:br>
              <a:rPr lang="en-US" dirty="0" smtClean="0"/>
            </a:br>
            <a:r>
              <a:rPr lang="en-US" sz="2800" dirty="0" smtClean="0"/>
              <a:t>(Back to Basic)‏</a:t>
            </a:r>
            <a:endParaRPr lang="en-US" dirty="0"/>
          </a:p>
        </p:txBody>
      </p:sp>
      <p:sp>
        <p:nvSpPr>
          <p:cNvPr id="3" name="Content Placeholder 2"/>
          <p:cNvSpPr>
            <a:spLocks noGrp="1"/>
          </p:cNvSpPr>
          <p:nvPr>
            <p:ph idx="1"/>
          </p:nvPr>
        </p:nvSpPr>
        <p:spPr/>
        <p:txBody>
          <a:bodyPr/>
          <a:lstStyle/>
          <a:p>
            <a:r>
              <a:rPr lang="en-US" dirty="0" smtClean="0"/>
              <a:t>Services are available when THEY need them</a:t>
            </a:r>
          </a:p>
          <a:p>
            <a:r>
              <a:rPr lang="en-US" dirty="0" smtClean="0"/>
              <a:t>Value for money</a:t>
            </a:r>
          </a:p>
          <a:p>
            <a:r>
              <a:rPr lang="en-US" dirty="0" smtClean="0"/>
              <a:t>Services are Business Aligned</a:t>
            </a:r>
          </a:p>
          <a:p>
            <a:r>
              <a:rPr lang="en-US" dirty="0" smtClean="0"/>
              <a:t>Their expectations are better managed</a:t>
            </a:r>
          </a:p>
          <a:p>
            <a:r>
              <a:rPr lang="en-US" dirty="0" smtClean="0"/>
              <a:t>To be kept informed</a:t>
            </a:r>
          </a:p>
          <a:p>
            <a:r>
              <a:rPr lang="en-US" dirty="0" smtClean="0"/>
              <a:t>Confidence in IT’s ability to deliver</a:t>
            </a:r>
          </a:p>
          <a:p>
            <a:r>
              <a:rPr lang="en-US" dirty="0" smtClean="0"/>
              <a:t>A single point of contact &amp; communication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IT Manager’s want?</a:t>
            </a:r>
            <a:endParaRPr lang="en-US" dirty="0"/>
          </a:p>
        </p:txBody>
      </p:sp>
      <p:sp>
        <p:nvSpPr>
          <p:cNvPr id="3" name="Content Placeholder 2"/>
          <p:cNvSpPr>
            <a:spLocks noGrp="1"/>
          </p:cNvSpPr>
          <p:nvPr>
            <p:ph idx="1"/>
          </p:nvPr>
        </p:nvSpPr>
        <p:spPr/>
        <p:txBody>
          <a:bodyPr/>
          <a:lstStyle/>
          <a:p>
            <a:r>
              <a:rPr lang="en-US" dirty="0" smtClean="0"/>
              <a:t>To deliver a professional, stable &amp; consistently improved service to the business</a:t>
            </a:r>
          </a:p>
          <a:p>
            <a:r>
              <a:rPr lang="en-US" dirty="0" smtClean="0"/>
              <a:t>To demonstrate accountability &amp; value for money</a:t>
            </a:r>
          </a:p>
          <a:p>
            <a:r>
              <a:rPr lang="en-US" dirty="0" smtClean="0"/>
              <a:t>To build a flexible &amp; scalable service department they &amp; their team are proud of</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Improvement</a:t>
            </a:r>
            <a:endParaRPr lang="en-US" dirty="0"/>
          </a:p>
        </p:txBody>
      </p:sp>
      <p:sp>
        <p:nvSpPr>
          <p:cNvPr id="3" name="Content Placeholder 2"/>
          <p:cNvSpPr>
            <a:spLocks noGrp="1"/>
          </p:cNvSpPr>
          <p:nvPr>
            <p:ph idx="1"/>
          </p:nvPr>
        </p:nvSpPr>
        <p:spPr/>
        <p:txBody>
          <a:bodyPr/>
          <a:lstStyle/>
          <a:p>
            <a:r>
              <a:rPr lang="en-US" dirty="0" smtClean="0"/>
              <a:t>Service Management implementation is a </a:t>
            </a:r>
            <a:r>
              <a:rPr lang="en-US" b="1" dirty="0" smtClean="0"/>
              <a:t>process improvement</a:t>
            </a:r>
          </a:p>
          <a:p>
            <a:r>
              <a:rPr lang="en-US" dirty="0" smtClean="0"/>
              <a:t>The objective of process improvement is </a:t>
            </a:r>
            <a:r>
              <a:rPr lang="en-US" b="1" dirty="0" smtClean="0"/>
              <a:t>to improve the service</a:t>
            </a:r>
          </a:p>
          <a:p>
            <a:r>
              <a:rPr lang="en-US" dirty="0" smtClean="0"/>
              <a:t>A Service Improvement Program (SIP) is an ongoing initiatives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Process Improvement Stages</a:t>
            </a:r>
            <a:endParaRPr lang="en-US" dirty="0"/>
          </a:p>
        </p:txBody>
      </p:sp>
      <p:sp>
        <p:nvSpPr>
          <p:cNvPr id="4" name="Content Placeholder 3"/>
          <p:cNvSpPr>
            <a:spLocks noGrp="1"/>
          </p:cNvSpPr>
          <p:nvPr>
            <p:ph idx="1"/>
          </p:nvPr>
        </p:nvSpPr>
        <p:spPr/>
        <p:txBody>
          <a:bodyPr/>
          <a:lstStyle/>
          <a:p>
            <a:r>
              <a:rPr lang="en-US" sz="2400" dirty="0" smtClean="0"/>
              <a:t>Process improvement definition</a:t>
            </a:r>
          </a:p>
          <a:p>
            <a:pPr lvl="1"/>
            <a:r>
              <a:rPr lang="en-US" sz="2000" dirty="0" smtClean="0"/>
              <a:t>Defining the mission statement</a:t>
            </a:r>
          </a:p>
          <a:p>
            <a:pPr lvl="1"/>
            <a:r>
              <a:rPr lang="en-US" sz="2000" dirty="0" smtClean="0"/>
              <a:t>Setting goals &amp; objectives</a:t>
            </a:r>
          </a:p>
          <a:p>
            <a:r>
              <a:rPr lang="en-US" sz="2400" dirty="0" smtClean="0"/>
              <a:t>Communication</a:t>
            </a:r>
          </a:p>
          <a:p>
            <a:pPr lvl="1"/>
            <a:r>
              <a:rPr lang="en-US" sz="2000" dirty="0" smtClean="0"/>
              <a:t>Raising the awareness</a:t>
            </a:r>
          </a:p>
          <a:p>
            <a:r>
              <a:rPr lang="en-US" sz="2400" dirty="0" smtClean="0"/>
              <a:t>Planning</a:t>
            </a:r>
          </a:p>
          <a:p>
            <a:pPr lvl="1"/>
            <a:r>
              <a:rPr lang="en-US" sz="2000" dirty="0" smtClean="0"/>
              <a:t>Design, produce, &amp; identity plans, training &amp; resources</a:t>
            </a:r>
          </a:p>
          <a:p>
            <a:pPr lvl="1"/>
            <a:r>
              <a:rPr lang="en-US" sz="2000" dirty="0" smtClean="0"/>
              <a:t>Complete a cost/benefit analysis</a:t>
            </a:r>
          </a:p>
          <a:p>
            <a:r>
              <a:rPr lang="en-US" sz="2400" dirty="0" smtClean="0"/>
              <a:t>Implementation</a:t>
            </a:r>
          </a:p>
          <a:p>
            <a:pPr lvl="1"/>
            <a:r>
              <a:rPr lang="en-US" sz="2000" dirty="0" smtClean="0"/>
              <a:t>Develop, implement, train, produce, test &amp; measure</a:t>
            </a:r>
          </a:p>
          <a:p>
            <a:r>
              <a:rPr lang="en-US" sz="2400" dirty="0" smtClean="0"/>
              <a:t>Review &amp; Audit</a:t>
            </a:r>
          </a:p>
          <a:p>
            <a:endParaRPr lang="en-US"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Continuous Service Improvement Program</a:t>
            </a:r>
            <a:endParaRPr lang="en-US" sz="4000" dirty="0"/>
          </a:p>
        </p:txBody>
      </p:sp>
      <p:grpSp>
        <p:nvGrpSpPr>
          <p:cNvPr id="5" name="Group 2"/>
          <p:cNvGrpSpPr>
            <a:grpSpLocks/>
          </p:cNvGrpSpPr>
          <p:nvPr/>
        </p:nvGrpSpPr>
        <p:grpSpPr bwMode="auto">
          <a:xfrm>
            <a:off x="687387" y="1436688"/>
            <a:ext cx="7313613" cy="4897437"/>
            <a:chOff x="240" y="905"/>
            <a:chExt cx="4607" cy="3085"/>
          </a:xfrm>
        </p:grpSpPr>
        <p:sp>
          <p:nvSpPr>
            <p:cNvPr id="6" name="Rectangle 3"/>
            <p:cNvSpPr>
              <a:spLocks noChangeArrowheads="1"/>
            </p:cNvSpPr>
            <p:nvPr/>
          </p:nvSpPr>
          <p:spPr bwMode="auto">
            <a:xfrm>
              <a:off x="1728" y="1152"/>
              <a:ext cx="1200" cy="336"/>
            </a:xfrm>
            <a:prstGeom prst="rect">
              <a:avLst/>
            </a:prstGeom>
            <a:solidFill>
              <a:srgbClr val="BBE0E3"/>
            </a:solidFill>
            <a:ln w="2844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What is Vision?</a:t>
              </a:r>
            </a:p>
          </p:txBody>
        </p:sp>
        <p:sp>
          <p:nvSpPr>
            <p:cNvPr id="7" name="Rectangle 4"/>
            <p:cNvSpPr>
              <a:spLocks noChangeArrowheads="1"/>
            </p:cNvSpPr>
            <p:nvPr/>
          </p:nvSpPr>
          <p:spPr bwMode="auto">
            <a:xfrm>
              <a:off x="1728" y="1680"/>
              <a:ext cx="1200" cy="336"/>
            </a:xfrm>
            <a:prstGeom prst="rect">
              <a:avLst/>
            </a:prstGeom>
            <a:solidFill>
              <a:srgbClr val="BBE0E3"/>
            </a:solidFill>
            <a:ln w="2844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Where are we now?</a:t>
              </a:r>
            </a:p>
          </p:txBody>
        </p:sp>
        <p:sp>
          <p:nvSpPr>
            <p:cNvPr id="8" name="Rectangle 5"/>
            <p:cNvSpPr>
              <a:spLocks noChangeArrowheads="1"/>
            </p:cNvSpPr>
            <p:nvPr/>
          </p:nvSpPr>
          <p:spPr bwMode="auto">
            <a:xfrm>
              <a:off x="1728" y="3360"/>
              <a:ext cx="1200" cy="432"/>
            </a:xfrm>
            <a:prstGeom prst="rect">
              <a:avLst/>
            </a:prstGeom>
            <a:solidFill>
              <a:srgbClr val="BBE0E3"/>
            </a:solidFill>
            <a:ln w="2844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How do we check our</a:t>
              </a:r>
            </a:p>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Milestone have been</a:t>
              </a:r>
            </a:p>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Reached?</a:t>
              </a:r>
            </a:p>
          </p:txBody>
        </p:sp>
        <p:sp>
          <p:nvSpPr>
            <p:cNvPr id="9" name="Rectangle 6"/>
            <p:cNvSpPr>
              <a:spLocks noChangeArrowheads="1"/>
            </p:cNvSpPr>
            <p:nvPr/>
          </p:nvSpPr>
          <p:spPr bwMode="auto">
            <a:xfrm>
              <a:off x="1728" y="2256"/>
              <a:ext cx="1200" cy="336"/>
            </a:xfrm>
            <a:prstGeom prst="rect">
              <a:avLst/>
            </a:prstGeom>
            <a:solidFill>
              <a:srgbClr val="BBE0E3"/>
            </a:solidFill>
            <a:ln w="2844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Where do we want to</a:t>
              </a:r>
            </a:p>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Be?</a:t>
              </a:r>
            </a:p>
          </p:txBody>
        </p:sp>
        <p:sp>
          <p:nvSpPr>
            <p:cNvPr id="10" name="Rectangle 7"/>
            <p:cNvSpPr>
              <a:spLocks noChangeArrowheads="1"/>
            </p:cNvSpPr>
            <p:nvPr/>
          </p:nvSpPr>
          <p:spPr bwMode="auto">
            <a:xfrm>
              <a:off x="1738" y="2812"/>
              <a:ext cx="1200" cy="336"/>
            </a:xfrm>
            <a:prstGeom prst="rect">
              <a:avLst/>
            </a:prstGeom>
            <a:solidFill>
              <a:srgbClr val="BBE0E3"/>
            </a:solidFill>
            <a:ln w="2844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How do we get to</a:t>
              </a:r>
            </a:p>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Where we want to be?</a:t>
              </a:r>
            </a:p>
          </p:txBody>
        </p:sp>
        <p:sp>
          <p:nvSpPr>
            <p:cNvPr id="11" name="Rectangle 8"/>
            <p:cNvSpPr>
              <a:spLocks noChangeArrowheads="1"/>
            </p:cNvSpPr>
            <p:nvPr/>
          </p:nvSpPr>
          <p:spPr bwMode="auto">
            <a:xfrm>
              <a:off x="3648" y="1152"/>
              <a:ext cx="1200" cy="336"/>
            </a:xfrm>
            <a:prstGeom prst="rect">
              <a:avLst/>
            </a:prstGeom>
            <a:noFill/>
            <a:ln w="2844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High level business</a:t>
              </a:r>
            </a:p>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objectives</a:t>
              </a:r>
            </a:p>
          </p:txBody>
        </p:sp>
        <p:sp>
          <p:nvSpPr>
            <p:cNvPr id="12" name="Rectangle 9"/>
            <p:cNvSpPr>
              <a:spLocks noChangeArrowheads="1"/>
            </p:cNvSpPr>
            <p:nvPr/>
          </p:nvSpPr>
          <p:spPr bwMode="auto">
            <a:xfrm>
              <a:off x="3648" y="1680"/>
              <a:ext cx="1200" cy="336"/>
            </a:xfrm>
            <a:prstGeom prst="rect">
              <a:avLst/>
            </a:prstGeom>
            <a:noFill/>
            <a:ln w="2844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Assessments</a:t>
              </a:r>
            </a:p>
          </p:txBody>
        </p:sp>
        <p:sp>
          <p:nvSpPr>
            <p:cNvPr id="13" name="Rectangle 10"/>
            <p:cNvSpPr>
              <a:spLocks noChangeArrowheads="1"/>
            </p:cNvSpPr>
            <p:nvPr/>
          </p:nvSpPr>
          <p:spPr bwMode="auto">
            <a:xfrm>
              <a:off x="3648" y="2256"/>
              <a:ext cx="1200" cy="336"/>
            </a:xfrm>
            <a:prstGeom prst="rect">
              <a:avLst/>
            </a:prstGeom>
            <a:noFill/>
            <a:ln w="2844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Measurable targets</a:t>
              </a:r>
            </a:p>
          </p:txBody>
        </p:sp>
        <p:sp>
          <p:nvSpPr>
            <p:cNvPr id="14" name="Rectangle 11"/>
            <p:cNvSpPr>
              <a:spLocks noChangeArrowheads="1"/>
            </p:cNvSpPr>
            <p:nvPr/>
          </p:nvSpPr>
          <p:spPr bwMode="auto">
            <a:xfrm>
              <a:off x="3648" y="2832"/>
              <a:ext cx="1200" cy="336"/>
            </a:xfrm>
            <a:prstGeom prst="rect">
              <a:avLst/>
            </a:prstGeom>
            <a:noFill/>
            <a:ln w="2844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Process Improvement</a:t>
              </a:r>
            </a:p>
          </p:txBody>
        </p:sp>
        <p:sp>
          <p:nvSpPr>
            <p:cNvPr id="15" name="Rectangle 12"/>
            <p:cNvSpPr>
              <a:spLocks noChangeArrowheads="1"/>
            </p:cNvSpPr>
            <p:nvPr/>
          </p:nvSpPr>
          <p:spPr bwMode="auto">
            <a:xfrm>
              <a:off x="3648" y="3408"/>
              <a:ext cx="1200" cy="336"/>
            </a:xfrm>
            <a:prstGeom prst="rect">
              <a:avLst/>
            </a:prstGeom>
            <a:noFill/>
            <a:ln w="2844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Measurements and</a:t>
              </a:r>
            </a:p>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solidFill>
                    <a:srgbClr val="000000"/>
                  </a:solidFill>
                  <a:ea typeface="ＭＳ Ｐゴシック" pitchFamily="48" charset="0"/>
                  <a:cs typeface="ＭＳ Ｐゴシック" pitchFamily="48" charset="0"/>
                </a:rPr>
                <a:t>Metrics</a:t>
              </a:r>
            </a:p>
          </p:txBody>
        </p:sp>
        <p:sp>
          <p:nvSpPr>
            <p:cNvPr id="16" name="Rectangle 13"/>
            <p:cNvSpPr>
              <a:spLocks noChangeArrowheads="1"/>
            </p:cNvSpPr>
            <p:nvPr/>
          </p:nvSpPr>
          <p:spPr bwMode="auto">
            <a:xfrm>
              <a:off x="240" y="1872"/>
              <a:ext cx="1200" cy="528"/>
            </a:xfrm>
            <a:prstGeom prst="rect">
              <a:avLst/>
            </a:prstGeom>
            <a:solidFill>
              <a:srgbClr val="BBE0E3"/>
            </a:solidFill>
            <a:ln w="2844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dirty="0">
                  <a:solidFill>
                    <a:srgbClr val="000000"/>
                  </a:solidFill>
                  <a:ea typeface="ＭＳ Ｐゴシック" pitchFamily="48" charset="0"/>
                  <a:cs typeface="ＭＳ Ｐゴシック" pitchFamily="48" charset="0"/>
                </a:rPr>
                <a:t>How do we check</a:t>
              </a:r>
            </a:p>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dirty="0">
                  <a:solidFill>
                    <a:srgbClr val="000000"/>
                  </a:solidFill>
                  <a:ea typeface="ＭＳ Ｐゴシック" pitchFamily="48" charset="0"/>
                  <a:cs typeface="ＭＳ Ｐゴシック" pitchFamily="48" charset="0"/>
                </a:rPr>
                <a:t>our milestone have</a:t>
              </a:r>
            </a:p>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dirty="0">
                  <a:solidFill>
                    <a:srgbClr val="000000"/>
                  </a:solidFill>
                  <a:ea typeface="ＭＳ Ｐゴシック" pitchFamily="48" charset="0"/>
                  <a:cs typeface="ＭＳ Ｐゴシック" pitchFamily="48" charset="0"/>
                </a:rPr>
                <a:t>been reached</a:t>
              </a:r>
            </a:p>
          </p:txBody>
        </p:sp>
        <p:sp>
          <p:nvSpPr>
            <p:cNvPr id="17" name="Line 14"/>
            <p:cNvSpPr>
              <a:spLocks noChangeShapeType="1"/>
            </p:cNvSpPr>
            <p:nvPr/>
          </p:nvSpPr>
          <p:spPr bwMode="auto">
            <a:xfrm flipV="1">
              <a:off x="768" y="904"/>
              <a:ext cx="1" cy="928"/>
            </a:xfrm>
            <a:prstGeom prst="line">
              <a:avLst/>
            </a:prstGeom>
            <a:noFill/>
            <a:ln w="9360">
              <a:solidFill>
                <a:srgbClr val="000000"/>
              </a:solidFill>
              <a:miter lim="800000"/>
              <a:headEnd/>
              <a:tailEnd/>
            </a:ln>
            <a:effectLst/>
          </p:spPr>
          <p:txBody>
            <a:bodyPr/>
            <a:lstStyle/>
            <a:p>
              <a:endParaRPr lang="en-US"/>
            </a:p>
          </p:txBody>
        </p:sp>
        <p:sp>
          <p:nvSpPr>
            <p:cNvPr id="18" name="Line 15"/>
            <p:cNvSpPr>
              <a:spLocks noChangeShapeType="1"/>
            </p:cNvSpPr>
            <p:nvPr/>
          </p:nvSpPr>
          <p:spPr bwMode="auto">
            <a:xfrm>
              <a:off x="768" y="912"/>
              <a:ext cx="1536" cy="1"/>
            </a:xfrm>
            <a:prstGeom prst="line">
              <a:avLst/>
            </a:prstGeom>
            <a:noFill/>
            <a:ln w="9360">
              <a:solidFill>
                <a:srgbClr val="000000"/>
              </a:solidFill>
              <a:miter lim="800000"/>
              <a:headEnd/>
              <a:tailEnd/>
            </a:ln>
            <a:effectLst/>
          </p:spPr>
          <p:txBody>
            <a:bodyPr/>
            <a:lstStyle/>
            <a:p>
              <a:endParaRPr lang="en-US"/>
            </a:p>
          </p:txBody>
        </p:sp>
        <p:sp>
          <p:nvSpPr>
            <p:cNvPr id="19" name="Line 16"/>
            <p:cNvSpPr>
              <a:spLocks noChangeShapeType="1"/>
            </p:cNvSpPr>
            <p:nvPr/>
          </p:nvSpPr>
          <p:spPr bwMode="auto">
            <a:xfrm>
              <a:off x="2304" y="912"/>
              <a:ext cx="1" cy="240"/>
            </a:xfrm>
            <a:prstGeom prst="line">
              <a:avLst/>
            </a:prstGeom>
            <a:noFill/>
            <a:ln w="9360">
              <a:solidFill>
                <a:srgbClr val="000000"/>
              </a:solidFill>
              <a:miter lim="800000"/>
              <a:headEnd/>
              <a:tailEnd type="triangle" w="med" len="med"/>
            </a:ln>
            <a:effectLst/>
          </p:spPr>
          <p:txBody>
            <a:bodyPr/>
            <a:lstStyle/>
            <a:p>
              <a:endParaRPr lang="en-US"/>
            </a:p>
          </p:txBody>
        </p:sp>
        <p:sp>
          <p:nvSpPr>
            <p:cNvPr id="20" name="Line 17"/>
            <p:cNvSpPr>
              <a:spLocks noChangeShapeType="1"/>
            </p:cNvSpPr>
            <p:nvPr/>
          </p:nvSpPr>
          <p:spPr bwMode="auto">
            <a:xfrm>
              <a:off x="2304" y="3792"/>
              <a:ext cx="1" cy="192"/>
            </a:xfrm>
            <a:prstGeom prst="line">
              <a:avLst/>
            </a:prstGeom>
            <a:noFill/>
            <a:ln w="9360">
              <a:solidFill>
                <a:srgbClr val="000000"/>
              </a:solidFill>
              <a:miter lim="800000"/>
              <a:headEnd/>
              <a:tailEnd/>
            </a:ln>
            <a:effectLst/>
          </p:spPr>
          <p:txBody>
            <a:bodyPr/>
            <a:lstStyle/>
            <a:p>
              <a:endParaRPr lang="en-US"/>
            </a:p>
          </p:txBody>
        </p:sp>
        <p:sp>
          <p:nvSpPr>
            <p:cNvPr id="21" name="Line 18"/>
            <p:cNvSpPr>
              <a:spLocks noChangeShapeType="1"/>
            </p:cNvSpPr>
            <p:nvPr/>
          </p:nvSpPr>
          <p:spPr bwMode="auto">
            <a:xfrm flipH="1">
              <a:off x="760" y="3984"/>
              <a:ext cx="1552" cy="1"/>
            </a:xfrm>
            <a:prstGeom prst="line">
              <a:avLst/>
            </a:prstGeom>
            <a:noFill/>
            <a:ln w="9360">
              <a:solidFill>
                <a:srgbClr val="000000"/>
              </a:solidFill>
              <a:miter lim="800000"/>
              <a:headEnd/>
              <a:tailEnd/>
            </a:ln>
            <a:effectLst/>
          </p:spPr>
          <p:txBody>
            <a:bodyPr/>
            <a:lstStyle/>
            <a:p>
              <a:endParaRPr lang="en-US"/>
            </a:p>
          </p:txBody>
        </p:sp>
        <p:sp>
          <p:nvSpPr>
            <p:cNvPr id="22" name="Line 19"/>
            <p:cNvSpPr>
              <a:spLocks noChangeShapeType="1"/>
            </p:cNvSpPr>
            <p:nvPr/>
          </p:nvSpPr>
          <p:spPr bwMode="auto">
            <a:xfrm flipV="1">
              <a:off x="768" y="2440"/>
              <a:ext cx="1" cy="1552"/>
            </a:xfrm>
            <a:prstGeom prst="line">
              <a:avLst/>
            </a:prstGeom>
            <a:noFill/>
            <a:ln w="9360">
              <a:solidFill>
                <a:srgbClr val="000000"/>
              </a:solidFill>
              <a:miter lim="800000"/>
              <a:headEnd/>
              <a:tailEnd/>
            </a:ln>
            <a:effectLst/>
          </p:spPr>
          <p:txBody>
            <a:bodyPr/>
            <a:lstStyle/>
            <a:p>
              <a:endParaRPr lang="en-US"/>
            </a:p>
          </p:txBody>
        </p:sp>
        <p:sp>
          <p:nvSpPr>
            <p:cNvPr id="23" name="Line 20"/>
            <p:cNvSpPr>
              <a:spLocks noChangeShapeType="1"/>
            </p:cNvSpPr>
            <p:nvPr/>
          </p:nvSpPr>
          <p:spPr bwMode="auto">
            <a:xfrm>
              <a:off x="2304" y="1488"/>
              <a:ext cx="1" cy="192"/>
            </a:xfrm>
            <a:prstGeom prst="line">
              <a:avLst/>
            </a:prstGeom>
            <a:noFill/>
            <a:ln w="9360">
              <a:solidFill>
                <a:srgbClr val="000000"/>
              </a:solidFill>
              <a:miter lim="800000"/>
              <a:headEnd/>
              <a:tailEnd/>
            </a:ln>
            <a:effectLst/>
          </p:spPr>
          <p:txBody>
            <a:bodyPr/>
            <a:lstStyle/>
            <a:p>
              <a:endParaRPr lang="en-US"/>
            </a:p>
          </p:txBody>
        </p:sp>
        <p:sp>
          <p:nvSpPr>
            <p:cNvPr id="24" name="Line 21"/>
            <p:cNvSpPr>
              <a:spLocks noChangeShapeType="1"/>
            </p:cNvSpPr>
            <p:nvPr/>
          </p:nvSpPr>
          <p:spPr bwMode="auto">
            <a:xfrm>
              <a:off x="2304" y="2592"/>
              <a:ext cx="1" cy="192"/>
            </a:xfrm>
            <a:prstGeom prst="line">
              <a:avLst/>
            </a:prstGeom>
            <a:noFill/>
            <a:ln w="9360">
              <a:solidFill>
                <a:srgbClr val="000000"/>
              </a:solidFill>
              <a:miter lim="800000"/>
              <a:headEnd/>
              <a:tailEnd/>
            </a:ln>
            <a:effectLst/>
          </p:spPr>
          <p:txBody>
            <a:bodyPr/>
            <a:lstStyle/>
            <a:p>
              <a:endParaRPr lang="en-US"/>
            </a:p>
          </p:txBody>
        </p:sp>
        <p:sp>
          <p:nvSpPr>
            <p:cNvPr id="25" name="Line 22"/>
            <p:cNvSpPr>
              <a:spLocks noChangeShapeType="1"/>
            </p:cNvSpPr>
            <p:nvPr/>
          </p:nvSpPr>
          <p:spPr bwMode="auto">
            <a:xfrm>
              <a:off x="2304" y="2016"/>
              <a:ext cx="1" cy="192"/>
            </a:xfrm>
            <a:prstGeom prst="line">
              <a:avLst/>
            </a:prstGeom>
            <a:noFill/>
            <a:ln w="9360">
              <a:solidFill>
                <a:srgbClr val="000000"/>
              </a:solidFill>
              <a:miter lim="800000"/>
              <a:headEnd/>
              <a:tailEnd/>
            </a:ln>
            <a:effectLst/>
          </p:spPr>
          <p:txBody>
            <a:bodyPr/>
            <a:lstStyle/>
            <a:p>
              <a:endParaRPr lang="en-US"/>
            </a:p>
          </p:txBody>
        </p:sp>
        <p:sp>
          <p:nvSpPr>
            <p:cNvPr id="26" name="Line 23"/>
            <p:cNvSpPr>
              <a:spLocks noChangeShapeType="1"/>
            </p:cNvSpPr>
            <p:nvPr/>
          </p:nvSpPr>
          <p:spPr bwMode="auto">
            <a:xfrm>
              <a:off x="2304" y="3160"/>
              <a:ext cx="1" cy="192"/>
            </a:xfrm>
            <a:prstGeom prst="line">
              <a:avLst/>
            </a:prstGeom>
            <a:noFill/>
            <a:ln w="9360">
              <a:solidFill>
                <a:srgbClr val="000000"/>
              </a:solidFill>
              <a:miter lim="800000"/>
              <a:headEnd/>
              <a:tailEnd/>
            </a:ln>
            <a:effectLst/>
          </p:spPr>
          <p:txBody>
            <a:bodyPr/>
            <a:lstStyle/>
            <a:p>
              <a:endParaRPr lang="en-US"/>
            </a:p>
          </p:txBody>
        </p:sp>
        <p:sp>
          <p:nvSpPr>
            <p:cNvPr id="27" name="Line 24"/>
            <p:cNvSpPr>
              <a:spLocks noChangeShapeType="1"/>
            </p:cNvSpPr>
            <p:nvPr/>
          </p:nvSpPr>
          <p:spPr bwMode="auto">
            <a:xfrm>
              <a:off x="2928" y="1306"/>
              <a:ext cx="720" cy="1"/>
            </a:xfrm>
            <a:prstGeom prst="line">
              <a:avLst/>
            </a:prstGeom>
            <a:noFill/>
            <a:ln w="31680">
              <a:solidFill>
                <a:srgbClr val="000000"/>
              </a:solidFill>
              <a:prstDash val="sysDot"/>
              <a:miter lim="800000"/>
              <a:headEnd/>
              <a:tailEnd/>
            </a:ln>
            <a:effectLst/>
          </p:spPr>
          <p:txBody>
            <a:bodyPr/>
            <a:lstStyle/>
            <a:p>
              <a:endParaRPr lang="en-US"/>
            </a:p>
          </p:txBody>
        </p:sp>
        <p:sp>
          <p:nvSpPr>
            <p:cNvPr id="28" name="Line 25"/>
            <p:cNvSpPr>
              <a:spLocks noChangeShapeType="1"/>
            </p:cNvSpPr>
            <p:nvPr/>
          </p:nvSpPr>
          <p:spPr bwMode="auto">
            <a:xfrm>
              <a:off x="2934" y="1834"/>
              <a:ext cx="720" cy="1"/>
            </a:xfrm>
            <a:prstGeom prst="line">
              <a:avLst/>
            </a:prstGeom>
            <a:noFill/>
            <a:ln w="31680">
              <a:solidFill>
                <a:srgbClr val="000000"/>
              </a:solidFill>
              <a:prstDash val="sysDot"/>
              <a:miter lim="800000"/>
              <a:headEnd/>
              <a:tailEnd/>
            </a:ln>
            <a:effectLst/>
          </p:spPr>
          <p:txBody>
            <a:bodyPr/>
            <a:lstStyle/>
            <a:p>
              <a:endParaRPr lang="en-US"/>
            </a:p>
          </p:txBody>
        </p:sp>
        <p:sp>
          <p:nvSpPr>
            <p:cNvPr id="29" name="Line 26"/>
            <p:cNvSpPr>
              <a:spLocks noChangeShapeType="1"/>
            </p:cNvSpPr>
            <p:nvPr/>
          </p:nvSpPr>
          <p:spPr bwMode="auto">
            <a:xfrm>
              <a:off x="2928" y="2420"/>
              <a:ext cx="720" cy="1"/>
            </a:xfrm>
            <a:prstGeom prst="line">
              <a:avLst/>
            </a:prstGeom>
            <a:noFill/>
            <a:ln w="31680">
              <a:solidFill>
                <a:srgbClr val="000000"/>
              </a:solidFill>
              <a:prstDash val="sysDot"/>
              <a:miter lim="800000"/>
              <a:headEnd/>
              <a:tailEnd/>
            </a:ln>
            <a:effectLst/>
          </p:spPr>
          <p:txBody>
            <a:bodyPr/>
            <a:lstStyle/>
            <a:p>
              <a:endParaRPr lang="en-US"/>
            </a:p>
          </p:txBody>
        </p:sp>
        <p:sp>
          <p:nvSpPr>
            <p:cNvPr id="30" name="Line 27"/>
            <p:cNvSpPr>
              <a:spLocks noChangeShapeType="1"/>
            </p:cNvSpPr>
            <p:nvPr/>
          </p:nvSpPr>
          <p:spPr bwMode="auto">
            <a:xfrm>
              <a:off x="2928" y="2976"/>
              <a:ext cx="720" cy="1"/>
            </a:xfrm>
            <a:prstGeom prst="line">
              <a:avLst/>
            </a:prstGeom>
            <a:noFill/>
            <a:ln w="31680">
              <a:solidFill>
                <a:srgbClr val="000000"/>
              </a:solidFill>
              <a:prstDash val="sysDot"/>
              <a:miter lim="800000"/>
              <a:headEnd/>
              <a:tailEnd/>
            </a:ln>
            <a:effectLst/>
          </p:spPr>
          <p:txBody>
            <a:bodyPr/>
            <a:lstStyle/>
            <a:p>
              <a:endParaRPr lang="en-US"/>
            </a:p>
          </p:txBody>
        </p:sp>
        <p:sp>
          <p:nvSpPr>
            <p:cNvPr id="31" name="Line 28"/>
            <p:cNvSpPr>
              <a:spLocks noChangeShapeType="1"/>
            </p:cNvSpPr>
            <p:nvPr/>
          </p:nvSpPr>
          <p:spPr bwMode="auto">
            <a:xfrm>
              <a:off x="2928" y="3552"/>
              <a:ext cx="720" cy="1"/>
            </a:xfrm>
            <a:prstGeom prst="line">
              <a:avLst/>
            </a:prstGeom>
            <a:noFill/>
            <a:ln w="31680">
              <a:solidFill>
                <a:srgbClr val="000000"/>
              </a:solidFill>
              <a:prstDash val="sysDot"/>
              <a:miter lim="800000"/>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Commitment</a:t>
            </a:r>
            <a:endParaRPr lang="en-US" dirty="0"/>
          </a:p>
        </p:txBody>
      </p:sp>
      <p:sp>
        <p:nvSpPr>
          <p:cNvPr id="3" name="Content Placeholder 2"/>
          <p:cNvSpPr>
            <a:spLocks noGrp="1"/>
          </p:cNvSpPr>
          <p:nvPr>
            <p:ph idx="1"/>
          </p:nvPr>
        </p:nvSpPr>
        <p:spPr/>
        <p:txBody>
          <a:bodyPr/>
          <a:lstStyle/>
          <a:p>
            <a:r>
              <a:rPr lang="en-US" dirty="0" smtClean="0"/>
              <a:t>Motivating &amp; leading by example</a:t>
            </a:r>
          </a:p>
          <a:p>
            <a:r>
              <a:rPr lang="en-US" dirty="0" smtClean="0"/>
              <a:t>Authority given to required decision makers</a:t>
            </a:r>
          </a:p>
          <a:p>
            <a:r>
              <a:rPr lang="en-US" dirty="0" smtClean="0"/>
              <a:t>Sponsor &amp; ITSM “champion” assigned</a:t>
            </a:r>
          </a:p>
          <a:p>
            <a:r>
              <a:rPr lang="en-US" dirty="0" smtClean="0"/>
              <a:t>Training</a:t>
            </a:r>
          </a:p>
          <a:p>
            <a:r>
              <a:rPr lang="en-US" dirty="0" smtClean="0"/>
              <a:t>Big picture &amp; long term strategic solution</a:t>
            </a:r>
          </a:p>
          <a:p>
            <a:r>
              <a:rPr lang="en-US" dirty="0" smtClean="0"/>
              <a:t>Realistic implementation timetable</a:t>
            </a:r>
          </a:p>
          <a:p>
            <a:r>
              <a:rPr lang="en-US" dirty="0" smtClean="0"/>
              <a:t>Appropriate tools to support the process</a:t>
            </a:r>
          </a:p>
          <a:p>
            <a:r>
              <a:rPr lang="en-US" dirty="0" smtClean="0"/>
              <a:t>Under Project Management</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685800" y="1600200"/>
            <a:ext cx="7772400" cy="4114800"/>
          </a:xfrm>
          <a:prstGeom prst="rect">
            <a:avLst/>
          </a:prstGeom>
          <a:ln/>
        </p:spPr>
        <p:txBody>
          <a:bodyPr/>
          <a:lstStyle/>
          <a:p>
            <a:pPr marL="342900" marR="0" lvl="0" indent="-342900" algn="ctr" defTabSz="914400" rtl="0" eaLnBrk="0" fontAlgn="base" latinLnBrk="0" hangingPunct="0">
              <a:lnSpc>
                <a:spcPct val="100000"/>
              </a:lnSpc>
              <a:spcBef>
                <a:spcPts val="600"/>
              </a:spcBef>
              <a:spcAft>
                <a:spcPct val="0"/>
              </a:spcAft>
              <a:buClrTx/>
              <a:buSzTx/>
              <a:buFont typeface="Arial"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kumimoji="0" lang="en-GB" sz="2400" b="0" i="1" u="none" strike="noStrike" kern="1200" cap="none" spc="0" normalizeH="0" baseline="0" noProof="0" smtClean="0">
                <a:ln>
                  <a:noFill/>
                </a:ln>
                <a:solidFill>
                  <a:schemeClr val="tx1"/>
                </a:solidFill>
                <a:effectLst/>
                <a:uLnTx/>
                <a:uFillTx/>
                <a:latin typeface="+mn-lt"/>
                <a:ea typeface="+mn-ea"/>
                <a:cs typeface="+mn-cs"/>
              </a:rPr>
              <a:t>A customer is the most important visitor on our premises. He is not dependent on us. We are dependent on him. He is not an interruption of our work. He is the purpose of it. He is not an outsider to our business. He is part of it. We are not doing him a favour by serving him. He is doing us a favour by giving us the opportunity to do so.</a:t>
            </a:r>
          </a:p>
          <a:p>
            <a:pPr marL="342900" marR="0" lvl="0" indent="-342900" algn="ctr" defTabSz="914400" rtl="0" eaLnBrk="0" fontAlgn="base" latinLnBrk="0" hangingPunct="0">
              <a:lnSpc>
                <a:spcPct val="100000"/>
              </a:lnSpc>
              <a:spcBef>
                <a:spcPts val="600"/>
              </a:spcBef>
              <a:spcAft>
                <a:spcPct val="0"/>
              </a:spcAft>
              <a:buClrTx/>
              <a:buSzTx/>
              <a:buFont typeface="Arial"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kumimoji="0" lang="en-GB" sz="2400" b="0" i="1"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ts val="600"/>
              </a:spcBef>
              <a:spcAft>
                <a:spcPct val="0"/>
              </a:spcAft>
              <a:buClrTx/>
              <a:buSzTx/>
              <a:buFont typeface="Arial"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kumimoji="0" lang="en-GB" sz="2400" b="0" i="1"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r" defTabSz="914400" rtl="0" eaLnBrk="0" fontAlgn="base" latinLnBrk="0" hangingPunct="0">
              <a:lnSpc>
                <a:spcPct val="100000"/>
              </a:lnSpc>
              <a:spcBef>
                <a:spcPts val="600"/>
              </a:spcBef>
              <a:spcAft>
                <a:spcPct val="0"/>
              </a:spcAft>
              <a:buClrTx/>
              <a:buSzTx/>
              <a:buFont typeface="Arial"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kumimoji="0" lang="en-GB" sz="2400" b="0" i="1" u="none" strike="noStrike" kern="1200" cap="none" spc="0" normalizeH="0" baseline="0" noProof="0" smtClean="0">
                <a:ln>
                  <a:noFill/>
                </a:ln>
                <a:solidFill>
                  <a:schemeClr val="tx1"/>
                </a:solidFill>
                <a:effectLst/>
                <a:uLnTx/>
                <a:uFillTx/>
                <a:latin typeface="+mn-lt"/>
                <a:ea typeface="+mn-ea"/>
                <a:cs typeface="+mn-cs"/>
              </a:rPr>
              <a:t>Mahatma Gandhi</a:t>
            </a:r>
            <a:endParaRPr kumimoji="0" lang="en-GB" sz="2400" b="0" i="1"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umbsup3.jpg"/>
          <p:cNvPicPr>
            <a:picLocks noChangeAspect="1"/>
          </p:cNvPicPr>
          <p:nvPr/>
        </p:nvPicPr>
        <p:blipFill>
          <a:blip r:embed="rId3"/>
          <a:stretch>
            <a:fillRect/>
          </a:stretch>
        </p:blipFill>
        <p:spPr>
          <a:xfrm>
            <a:off x="6324600" y="2667000"/>
            <a:ext cx="2819400" cy="3759200"/>
          </a:xfrm>
          <a:prstGeom prst="rect">
            <a:avLst/>
          </a:prstGeom>
        </p:spPr>
      </p:pic>
      <p:sp>
        <p:nvSpPr>
          <p:cNvPr id="2" name="Title 1"/>
          <p:cNvSpPr>
            <a:spLocks noGrp="1"/>
          </p:cNvSpPr>
          <p:nvPr>
            <p:ph type="title"/>
          </p:nvPr>
        </p:nvSpPr>
        <p:spPr/>
        <p:txBody>
          <a:bodyPr/>
          <a:lstStyle/>
          <a:p>
            <a:r>
              <a:rPr lang="en-US" dirty="0" smtClean="0"/>
              <a:t>Service Culture</a:t>
            </a:r>
            <a:endParaRPr lang="en-US" dirty="0"/>
          </a:p>
        </p:txBody>
      </p:sp>
      <p:sp>
        <p:nvSpPr>
          <p:cNvPr id="3" name="Content Placeholder 2"/>
          <p:cNvSpPr>
            <a:spLocks noGrp="1"/>
          </p:cNvSpPr>
          <p:nvPr>
            <p:ph idx="1"/>
          </p:nvPr>
        </p:nvSpPr>
        <p:spPr/>
        <p:txBody>
          <a:bodyPr/>
          <a:lstStyle/>
          <a:p>
            <a:r>
              <a:rPr lang="en-US" dirty="0" smtClean="0"/>
              <a:t>A culture is value and beliefs of organization</a:t>
            </a:r>
          </a:p>
          <a:p>
            <a:r>
              <a:rPr lang="en-US" dirty="0" smtClean="0"/>
              <a:t>A service culture means orientation towards helping people</a:t>
            </a:r>
          </a:p>
          <a:p>
            <a:endParaRPr lang="en-US" dirty="0" smtClean="0"/>
          </a:p>
          <a:p>
            <a:pPr>
              <a:buNone/>
            </a:pPr>
            <a:r>
              <a:rPr lang="en-US" dirty="0" smtClean="0">
                <a:solidFill>
                  <a:schemeClr val="tx2">
                    <a:lumMod val="60000"/>
                    <a:lumOff val="40000"/>
                  </a:schemeClr>
                </a:solidFill>
              </a:rPr>
              <a:t>   </a:t>
            </a:r>
            <a:r>
              <a:rPr lang="en-US" dirty="0" smtClean="0">
                <a:solidFill>
                  <a:schemeClr val="tx2">
                    <a:lumMod val="60000"/>
                    <a:lumOff val="40000"/>
                  </a:schemeClr>
                </a:solidFill>
                <a:effectLst>
                  <a:outerShdw blurRad="38100" dist="38100" dir="2700000" algn="tl">
                    <a:srgbClr val="000000">
                      <a:alpha val="43137"/>
                    </a:srgbClr>
                  </a:outerShdw>
                </a:effectLst>
              </a:rPr>
              <a:t>“people don’t care how much you know until they know how much you care”</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Service</a:t>
            </a:r>
            <a:endParaRPr lang="en-US" dirty="0"/>
          </a:p>
        </p:txBody>
      </p:sp>
      <p:sp>
        <p:nvSpPr>
          <p:cNvPr id="3" name="Content Placeholder 2"/>
          <p:cNvSpPr>
            <a:spLocks noGrp="1"/>
          </p:cNvSpPr>
          <p:nvPr>
            <p:ph idx="1"/>
          </p:nvPr>
        </p:nvSpPr>
        <p:spPr/>
        <p:txBody>
          <a:bodyPr/>
          <a:lstStyle/>
          <a:p>
            <a:r>
              <a:rPr lang="en-US" dirty="0" smtClean="0"/>
              <a:t>Customer service is..</a:t>
            </a:r>
          </a:p>
          <a:p>
            <a:pPr lvl="1"/>
            <a:r>
              <a:rPr lang="en-US" dirty="0" smtClean="0"/>
              <a:t>providing the right quality of services to meet the customer’s requirement</a:t>
            </a:r>
          </a:p>
          <a:p>
            <a:pPr lvl="1"/>
            <a:r>
              <a:rPr lang="en-US" dirty="0" smtClean="0"/>
              <a:t>help customers make best use of these services</a:t>
            </a:r>
          </a:p>
          <a:p>
            <a:pPr lvl="1"/>
            <a:r>
              <a:rPr lang="en-US" dirty="0" smtClean="0"/>
              <a:t>being receptive to customer’s needs and problems and provide them with effective support at all time</a:t>
            </a:r>
          </a:p>
          <a:p>
            <a:r>
              <a:rPr lang="en-US" dirty="0" smtClean="0"/>
              <a:t>Tools: Customer profiling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is the business……….</a:t>
            </a:r>
            <a:endParaRPr lang="en-US" dirty="0"/>
          </a:p>
        </p:txBody>
      </p:sp>
      <p:sp>
        <p:nvSpPr>
          <p:cNvPr id="4" name="TextBox 3"/>
          <p:cNvSpPr txBox="1"/>
          <p:nvPr/>
        </p:nvSpPr>
        <p:spPr>
          <a:xfrm>
            <a:off x="2209800" y="2895600"/>
            <a:ext cx="5596404" cy="2308324"/>
          </a:xfrm>
          <a:prstGeom prst="rect">
            <a:avLst/>
          </a:prstGeom>
          <a:noFill/>
        </p:spPr>
        <p:txBody>
          <a:bodyPr wrap="none" rtlCol="0">
            <a:spAutoFit/>
          </a:bodyPr>
          <a:lstStyle/>
          <a:p>
            <a:r>
              <a:rPr lang="en-US" sz="4800" dirty="0" smtClean="0"/>
              <a:t>“IT </a:t>
            </a:r>
            <a:r>
              <a:rPr lang="en-US" sz="4800" u="sng" dirty="0" smtClean="0"/>
              <a:t>is</a:t>
            </a:r>
            <a:r>
              <a:rPr lang="en-US" sz="4800" dirty="0" smtClean="0"/>
              <a:t> the business”</a:t>
            </a:r>
          </a:p>
          <a:p>
            <a:r>
              <a:rPr lang="en-US" sz="4800" dirty="0" smtClean="0"/>
              <a:t>                       and</a:t>
            </a:r>
          </a:p>
          <a:p>
            <a:r>
              <a:rPr lang="en-US" sz="4800" dirty="0" smtClean="0"/>
              <a:t>“The business </a:t>
            </a:r>
            <a:r>
              <a:rPr lang="en-US" sz="4800" u="sng" dirty="0" smtClean="0"/>
              <a:t>is</a:t>
            </a:r>
            <a:r>
              <a:rPr lang="en-US" sz="4800" dirty="0" smtClean="0"/>
              <a:t> IT”</a:t>
            </a:r>
            <a:endParaRPr lang="en-US" sz="4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Four Ps</a:t>
            </a:r>
            <a:endParaRPr lang="en-US" dirty="0"/>
          </a:p>
        </p:txBody>
      </p:sp>
      <p:sp>
        <p:nvSpPr>
          <p:cNvPr id="4" name="Content Placeholder 3"/>
          <p:cNvSpPr>
            <a:spLocks noGrp="1"/>
          </p:cNvSpPr>
          <p:nvPr>
            <p:ph idx="1"/>
          </p:nvPr>
        </p:nvSpPr>
        <p:spPr/>
        <p:txBody>
          <a:bodyPr/>
          <a:lstStyle/>
          <a:p>
            <a:r>
              <a:rPr lang="en-US" dirty="0" smtClean="0"/>
              <a:t>IT Service Management (ITSM) is all about the efficient, effective and economical use of:</a:t>
            </a:r>
          </a:p>
          <a:p>
            <a:pPr lvl="1"/>
            <a:r>
              <a:rPr lang="en-US" dirty="0" smtClean="0"/>
              <a:t>People </a:t>
            </a:r>
          </a:p>
          <a:p>
            <a:pPr lvl="2"/>
            <a:r>
              <a:rPr lang="en-US" dirty="0" smtClean="0"/>
              <a:t>Customers, Users &amp; IT Staff</a:t>
            </a:r>
          </a:p>
          <a:p>
            <a:pPr lvl="1"/>
            <a:r>
              <a:rPr lang="en-US" dirty="0" smtClean="0"/>
              <a:t>Processes</a:t>
            </a:r>
          </a:p>
          <a:p>
            <a:pPr lvl="2"/>
            <a:r>
              <a:rPr lang="en-US" dirty="0" smtClean="0"/>
              <a:t>ITIL</a:t>
            </a:r>
          </a:p>
          <a:p>
            <a:pPr lvl="1"/>
            <a:r>
              <a:rPr lang="en-US" dirty="0" smtClean="0"/>
              <a:t>Products</a:t>
            </a:r>
          </a:p>
          <a:p>
            <a:pPr lvl="2"/>
            <a:r>
              <a:rPr lang="en-US" dirty="0" smtClean="0"/>
              <a:t>Tools and technology</a:t>
            </a:r>
          </a:p>
          <a:p>
            <a:pPr lvl="1"/>
            <a:r>
              <a:rPr lang="en-US" dirty="0" smtClean="0"/>
              <a:t>Partners</a:t>
            </a:r>
          </a:p>
          <a:p>
            <a:pPr lvl="2"/>
            <a:r>
              <a:rPr lang="en-US" dirty="0" smtClean="0"/>
              <a:t>Vendors and Suppliers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Drivers for High Quality IT Services</a:t>
            </a:r>
            <a:endParaRPr lang="en-US" dirty="0"/>
          </a:p>
        </p:txBody>
      </p:sp>
      <p:sp>
        <p:nvSpPr>
          <p:cNvPr id="3" name="Content Placeholder 2"/>
          <p:cNvSpPr>
            <a:spLocks noGrp="1"/>
          </p:cNvSpPr>
          <p:nvPr>
            <p:ph idx="1"/>
          </p:nvPr>
        </p:nvSpPr>
        <p:spPr/>
        <p:txBody>
          <a:bodyPr/>
          <a:lstStyle/>
          <a:p>
            <a:r>
              <a:rPr lang="en-US" dirty="0" smtClean="0"/>
              <a:t>Organizations increasingly dependent on IT service provision</a:t>
            </a:r>
          </a:p>
          <a:p>
            <a:r>
              <a:rPr lang="en-US" dirty="0" smtClean="0"/>
              <a:t>Higher visibility of failure</a:t>
            </a:r>
          </a:p>
          <a:p>
            <a:r>
              <a:rPr lang="en-US" dirty="0" smtClean="0"/>
              <a:t>More exacting User requirements</a:t>
            </a:r>
          </a:p>
          <a:p>
            <a:r>
              <a:rPr lang="en-US" dirty="0" smtClean="0"/>
              <a:t>Increased complexity of the infrastructure</a:t>
            </a:r>
          </a:p>
          <a:p>
            <a:r>
              <a:rPr lang="en-US" dirty="0" smtClean="0"/>
              <a:t>Charging for IT services</a:t>
            </a:r>
          </a:p>
          <a:p>
            <a:r>
              <a:rPr lang="en-US" dirty="0" smtClean="0"/>
              <a:t>Competition for Customers</a:t>
            </a:r>
          </a:p>
          <a:p>
            <a:r>
              <a:rPr lang="en-US" dirty="0" smtClean="0"/>
              <a:t>Legislative/regulatory drivers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ITIL Philosophy</a:t>
            </a:r>
            <a:endParaRPr lang="en-US" dirty="0"/>
          </a:p>
        </p:txBody>
      </p:sp>
      <p:sp>
        <p:nvSpPr>
          <p:cNvPr id="3" name="Content Placeholder 2"/>
          <p:cNvSpPr>
            <a:spLocks noGrp="1"/>
          </p:cNvSpPr>
          <p:nvPr>
            <p:ph idx="1"/>
          </p:nvPr>
        </p:nvSpPr>
        <p:spPr/>
        <p:txBody>
          <a:bodyPr/>
          <a:lstStyle/>
          <a:p>
            <a:r>
              <a:rPr lang="en-US" sz="2400" dirty="0" smtClean="0"/>
              <a:t>Capture industry “best practice”</a:t>
            </a:r>
          </a:p>
          <a:p>
            <a:r>
              <a:rPr lang="en-US" sz="2400" dirty="0" smtClean="0"/>
              <a:t>Organizations should adopt and adapt</a:t>
            </a:r>
          </a:p>
          <a:p>
            <a:r>
              <a:rPr lang="en-US" sz="2400" dirty="0" smtClean="0"/>
              <a:t>Not standard! (however)</a:t>
            </a:r>
          </a:p>
          <a:p>
            <a:pPr lvl="1"/>
            <a:r>
              <a:rPr lang="en-US" sz="2000" dirty="0" smtClean="0"/>
              <a:t>ISO/IEC 20000</a:t>
            </a:r>
          </a:p>
          <a:p>
            <a:r>
              <a:rPr lang="en-US" sz="2400" dirty="0" smtClean="0"/>
              <a:t>Scalable —organization size and need</a:t>
            </a:r>
          </a:p>
          <a:p>
            <a:r>
              <a:rPr lang="en-US" sz="2400" dirty="0" smtClean="0"/>
              <a:t>Platform independent </a:t>
            </a:r>
          </a:p>
          <a:p>
            <a:r>
              <a:rPr lang="en-US" sz="2400" dirty="0" smtClean="0"/>
              <a:t>Originally intended for UK Government use only, but….</a:t>
            </a:r>
          </a:p>
          <a:p>
            <a:pPr lvl="1"/>
            <a:r>
              <a:rPr lang="en-US" sz="2000" dirty="0" smtClean="0"/>
              <a:t>By 2006 more than 250,000 books sold worldwide, majority outside UK and Government</a:t>
            </a:r>
          </a:p>
          <a:p>
            <a:r>
              <a:rPr lang="en-US" sz="2400" dirty="0" err="1" smtClean="0"/>
              <a:t>itSMF</a:t>
            </a:r>
            <a:endParaRPr lang="en-US" sz="2400" dirty="0" smtClean="0"/>
          </a:p>
          <a:p>
            <a:pPr lvl="1"/>
            <a:r>
              <a:rPr lang="en-US" sz="2000" dirty="0" smtClean="0"/>
              <a:t>Around 40 international chapters</a:t>
            </a: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IT Infrastructure Library (ITIL)</a:t>
            </a:r>
            <a:endParaRPr lang="en-US" dirty="0"/>
          </a:p>
        </p:txBody>
      </p:sp>
      <p:sp>
        <p:nvSpPr>
          <p:cNvPr id="5" name="Rectangle 4"/>
          <p:cNvSpPr/>
          <p:nvPr/>
        </p:nvSpPr>
        <p:spPr>
          <a:xfrm>
            <a:off x="6705600" y="1600200"/>
            <a:ext cx="1524000" cy="4648200"/>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US" dirty="0" smtClean="0">
                <a:solidFill>
                  <a:schemeClr val="tx1"/>
                </a:solidFill>
              </a:rPr>
              <a:t>The Technology</a:t>
            </a:r>
            <a:endParaRPr lang="en-US" dirty="0">
              <a:solidFill>
                <a:schemeClr val="tx1"/>
              </a:solidFill>
            </a:endParaRPr>
          </a:p>
        </p:txBody>
      </p:sp>
      <p:sp>
        <p:nvSpPr>
          <p:cNvPr id="6" name="Rectangle 5"/>
          <p:cNvSpPr/>
          <p:nvPr/>
        </p:nvSpPr>
        <p:spPr>
          <a:xfrm>
            <a:off x="685800" y="1600200"/>
            <a:ext cx="1600200" cy="46482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US" sz="2000" dirty="0" smtClean="0"/>
              <a:t>The Business</a:t>
            </a:r>
            <a:endParaRPr lang="en-US" sz="2000" dirty="0"/>
          </a:p>
        </p:txBody>
      </p:sp>
      <p:sp>
        <p:nvSpPr>
          <p:cNvPr id="7" name="Rectangle 6"/>
          <p:cNvSpPr/>
          <p:nvPr/>
        </p:nvSpPr>
        <p:spPr>
          <a:xfrm>
            <a:off x="2057400" y="1600200"/>
            <a:ext cx="4953000" cy="9906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Planning to Implement Service Management</a:t>
            </a:r>
            <a:endParaRPr lang="en-US" dirty="0"/>
          </a:p>
        </p:txBody>
      </p:sp>
      <p:sp>
        <p:nvSpPr>
          <p:cNvPr id="8" name="Rectangle 7"/>
          <p:cNvSpPr/>
          <p:nvPr/>
        </p:nvSpPr>
        <p:spPr>
          <a:xfrm>
            <a:off x="2057400" y="5181600"/>
            <a:ext cx="5029200" cy="1066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t>Application</a:t>
            </a:r>
          </a:p>
          <a:p>
            <a:r>
              <a:rPr lang="en-US" sz="2400" dirty="0" smtClean="0"/>
              <a:t>Management</a:t>
            </a:r>
            <a:endParaRPr lang="en-US" sz="2400" dirty="0"/>
          </a:p>
        </p:txBody>
      </p:sp>
      <p:sp>
        <p:nvSpPr>
          <p:cNvPr id="10" name="Rectangle 9"/>
          <p:cNvSpPr/>
          <p:nvPr/>
        </p:nvSpPr>
        <p:spPr>
          <a:xfrm>
            <a:off x="2057400" y="2819400"/>
            <a:ext cx="1219200" cy="205740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The</a:t>
            </a:r>
          </a:p>
          <a:p>
            <a:pPr algn="ctr"/>
            <a:r>
              <a:rPr lang="en-US" sz="1600" dirty="0" smtClean="0"/>
              <a:t>Business</a:t>
            </a:r>
          </a:p>
          <a:p>
            <a:pPr algn="ctr"/>
            <a:r>
              <a:rPr lang="en-US" sz="1600" dirty="0" smtClean="0"/>
              <a:t>Perspective</a:t>
            </a:r>
          </a:p>
        </p:txBody>
      </p:sp>
      <p:sp>
        <p:nvSpPr>
          <p:cNvPr id="11" name="Rectangle 10"/>
          <p:cNvSpPr/>
          <p:nvPr/>
        </p:nvSpPr>
        <p:spPr>
          <a:xfrm>
            <a:off x="5943600" y="2819400"/>
            <a:ext cx="1143000" cy="205740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ICT</a:t>
            </a:r>
          </a:p>
          <a:p>
            <a:pPr algn="ctr"/>
            <a:r>
              <a:rPr lang="en-US" sz="1200" dirty="0" smtClean="0"/>
              <a:t>Infrastructure</a:t>
            </a:r>
          </a:p>
          <a:p>
            <a:pPr algn="ctr"/>
            <a:r>
              <a:rPr lang="en-US" sz="1200" dirty="0" smtClean="0"/>
              <a:t>Management</a:t>
            </a:r>
            <a:endParaRPr lang="en-US" sz="1200" dirty="0"/>
          </a:p>
        </p:txBody>
      </p:sp>
      <p:grpSp>
        <p:nvGrpSpPr>
          <p:cNvPr id="20" name="Group 19"/>
          <p:cNvGrpSpPr/>
          <p:nvPr/>
        </p:nvGrpSpPr>
        <p:grpSpPr>
          <a:xfrm>
            <a:off x="3352800" y="2819400"/>
            <a:ext cx="2514600" cy="2057400"/>
            <a:chOff x="-3429000" y="3505200"/>
            <a:chExt cx="2514600" cy="2057400"/>
          </a:xfrm>
        </p:grpSpPr>
        <p:sp>
          <p:nvSpPr>
            <p:cNvPr id="16" name="Rectangle 15"/>
            <p:cNvSpPr/>
            <p:nvPr/>
          </p:nvSpPr>
          <p:spPr>
            <a:xfrm>
              <a:off x="-3429000" y="3505200"/>
              <a:ext cx="2514600" cy="2057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smtClean="0"/>
                <a:t>Service Management</a:t>
              </a:r>
              <a:endParaRPr lang="en-US" sz="2000" dirty="0"/>
            </a:p>
          </p:txBody>
        </p:sp>
        <p:sp>
          <p:nvSpPr>
            <p:cNvPr id="12" name="Right Triangle 11"/>
            <p:cNvSpPr/>
            <p:nvPr/>
          </p:nvSpPr>
          <p:spPr>
            <a:xfrm>
              <a:off x="-3124199" y="4038600"/>
              <a:ext cx="1828800" cy="1295400"/>
            </a:xfrm>
            <a:prstGeom prst="rtTriangl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US" sz="1600" dirty="0"/>
            </a:p>
          </p:txBody>
        </p:sp>
        <p:sp>
          <p:nvSpPr>
            <p:cNvPr id="15" name="Right Triangle 14"/>
            <p:cNvSpPr/>
            <p:nvPr/>
          </p:nvSpPr>
          <p:spPr>
            <a:xfrm rot="10800000">
              <a:off x="-3124199" y="3962400"/>
              <a:ext cx="1828800" cy="1295400"/>
            </a:xfrm>
            <a:prstGeom prst="r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US" sz="1600" dirty="0"/>
            </a:p>
          </p:txBody>
        </p:sp>
        <p:sp>
          <p:nvSpPr>
            <p:cNvPr id="17" name="TextBox 16"/>
            <p:cNvSpPr txBox="1"/>
            <p:nvPr/>
          </p:nvSpPr>
          <p:spPr>
            <a:xfrm>
              <a:off x="-2362200" y="4038600"/>
              <a:ext cx="1069524" cy="646331"/>
            </a:xfrm>
            <a:prstGeom prst="rect">
              <a:avLst/>
            </a:prstGeom>
            <a:noFill/>
          </p:spPr>
          <p:txBody>
            <a:bodyPr wrap="none" rtlCol="0">
              <a:spAutoFit/>
            </a:bodyPr>
            <a:lstStyle/>
            <a:p>
              <a:r>
                <a:rPr lang="en-US" b="1" dirty="0" smtClean="0"/>
                <a:t>Service</a:t>
              </a:r>
            </a:p>
            <a:p>
              <a:r>
                <a:rPr lang="en-US" b="1" dirty="0" smtClean="0"/>
                <a:t>Support</a:t>
              </a:r>
              <a:endParaRPr lang="en-US" b="1" dirty="0"/>
            </a:p>
          </p:txBody>
        </p:sp>
        <p:sp>
          <p:nvSpPr>
            <p:cNvPr id="18" name="TextBox 17"/>
            <p:cNvSpPr txBox="1"/>
            <p:nvPr/>
          </p:nvSpPr>
          <p:spPr>
            <a:xfrm>
              <a:off x="-3124200" y="4687669"/>
              <a:ext cx="1082348" cy="646331"/>
            </a:xfrm>
            <a:prstGeom prst="rect">
              <a:avLst/>
            </a:prstGeom>
            <a:noFill/>
          </p:spPr>
          <p:txBody>
            <a:bodyPr wrap="none" rtlCol="0">
              <a:spAutoFit/>
            </a:bodyPr>
            <a:lstStyle/>
            <a:p>
              <a:r>
                <a:rPr lang="en-US" b="1" dirty="0" smtClean="0">
                  <a:solidFill>
                    <a:schemeClr val="bg1"/>
                  </a:solidFill>
                </a:rPr>
                <a:t>Service</a:t>
              </a:r>
            </a:p>
            <a:p>
              <a:r>
                <a:rPr lang="en-US" b="1" dirty="0" smtClean="0">
                  <a:solidFill>
                    <a:schemeClr val="bg1"/>
                  </a:solidFill>
                </a:rPr>
                <a:t>Delivery</a:t>
              </a:r>
              <a:endParaRPr lang="en-US" b="1" dirty="0">
                <a:solidFill>
                  <a:schemeClr val="bg1"/>
                </a:solidFill>
              </a:endParaRPr>
            </a:p>
          </p:txBody>
        </p:sp>
      </p:grpSp>
      <p:sp>
        <p:nvSpPr>
          <p:cNvPr id="9" name="Rectangle 8"/>
          <p:cNvSpPr/>
          <p:nvPr/>
        </p:nvSpPr>
        <p:spPr>
          <a:xfrm>
            <a:off x="4876800" y="4343400"/>
            <a:ext cx="1828800" cy="12954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Security</a:t>
            </a:r>
          </a:p>
          <a:p>
            <a:pPr algn="ctr"/>
            <a:r>
              <a:rPr lang="en-US" sz="2000" b="1" dirty="0" smtClean="0">
                <a:solidFill>
                  <a:schemeClr val="tx1"/>
                </a:solidFill>
              </a:rPr>
              <a:t>Management</a:t>
            </a:r>
            <a:endParaRPr lang="en-US" sz="2000"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Best Practice </a:t>
            </a:r>
            <a:br>
              <a:rPr lang="en-US" dirty="0" smtClean="0"/>
            </a:br>
            <a:r>
              <a:rPr lang="en-US" sz="2800" dirty="0" smtClean="0"/>
              <a:t>A Working Definition</a:t>
            </a:r>
            <a:endParaRPr lang="en-US" dirty="0"/>
          </a:p>
        </p:txBody>
      </p:sp>
      <p:sp>
        <p:nvSpPr>
          <p:cNvPr id="4" name="Content Placeholder 3"/>
          <p:cNvSpPr>
            <a:spLocks noGrp="1"/>
          </p:cNvSpPr>
          <p:nvPr>
            <p:ph idx="1"/>
          </p:nvPr>
        </p:nvSpPr>
        <p:spPr/>
        <p:txBody>
          <a:bodyPr/>
          <a:lstStyle/>
          <a:p>
            <a:r>
              <a:rPr lang="en-US" dirty="0" smtClean="0"/>
              <a:t>Best Practice is a set of guidelines based on the best experiences of the most qualified and experienced professionals in a particular field.</a:t>
            </a:r>
            <a:br>
              <a:rPr lang="en-US" dirty="0" smtClean="0"/>
            </a:br>
            <a:r>
              <a:rPr lang="en-US" dirty="0" smtClean="0"/>
              <a:t>Best Practice is based on:</a:t>
            </a:r>
          </a:p>
          <a:p>
            <a:pPr lvl="1"/>
            <a:r>
              <a:rPr lang="en-US" dirty="0" smtClean="0"/>
              <a:t>More than one person</a:t>
            </a:r>
          </a:p>
          <a:p>
            <a:pPr lvl="1"/>
            <a:r>
              <a:rPr lang="en-US" dirty="0" smtClean="0"/>
              <a:t>More than one organization</a:t>
            </a:r>
          </a:p>
          <a:p>
            <a:pPr lvl="1"/>
            <a:r>
              <a:rPr lang="en-US" dirty="0" smtClean="0"/>
              <a:t>More than one technology</a:t>
            </a:r>
          </a:p>
          <a:p>
            <a:pPr lvl="1"/>
            <a:r>
              <a:rPr lang="en-US" dirty="0" smtClean="0"/>
              <a:t>More than one event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3669</TotalTime>
  <Words>1677</Words>
  <Application>Microsoft Office PowerPoint</Application>
  <PresentationFormat>On-screen Show (4:3)</PresentationFormat>
  <Paragraphs>281</Paragraphs>
  <Slides>38</Slides>
  <Notes>37</Notes>
  <HiddenSlides>4</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Introduction to ITIL</vt:lpstr>
      <vt:lpstr>IT Service Delivery &amp; Support</vt:lpstr>
      <vt:lpstr>What is IT Service Management?</vt:lpstr>
      <vt:lpstr>IT is the business……….</vt:lpstr>
      <vt:lpstr>The Four Ps</vt:lpstr>
      <vt:lpstr>The Drivers for High Quality IT Services</vt:lpstr>
      <vt:lpstr>ITIL Philosophy</vt:lpstr>
      <vt:lpstr>IT Infrastructure Library (ITIL)</vt:lpstr>
      <vt:lpstr>Best Practice  A Working Definition</vt:lpstr>
      <vt:lpstr>Where Does Best Practice Fit?</vt:lpstr>
      <vt:lpstr>ITIL Objectives</vt:lpstr>
      <vt:lpstr>The Advantage of ITIL</vt:lpstr>
      <vt:lpstr>Who Is Doing This?</vt:lpstr>
      <vt:lpstr>Management of Expectations (1 of 3)</vt:lpstr>
      <vt:lpstr>Management of Expectations (2 of 3)</vt:lpstr>
      <vt:lpstr>Management of Expectations (3 of 3)</vt:lpstr>
      <vt:lpstr>The “Way Forward”</vt:lpstr>
      <vt:lpstr>However….</vt:lpstr>
      <vt:lpstr>ITIL Certification</vt:lpstr>
      <vt:lpstr>Function, Process, Procedure</vt:lpstr>
      <vt:lpstr>Core ITSM Components</vt:lpstr>
      <vt:lpstr>Service Support</vt:lpstr>
      <vt:lpstr>Service Delivery</vt:lpstr>
      <vt:lpstr>Service Management</vt:lpstr>
      <vt:lpstr>Function vs Process vs Procedure</vt:lpstr>
      <vt:lpstr>Slide 26</vt:lpstr>
      <vt:lpstr>Cultural Aspects &amp; Excellence in Customer Service</vt:lpstr>
      <vt:lpstr>Cultural Aspects &amp; Excellence in Customer Service</vt:lpstr>
      <vt:lpstr>Customers &amp; Consumers</vt:lpstr>
      <vt:lpstr>What do customers want from IT? (Back to Basic)‏</vt:lpstr>
      <vt:lpstr>What do IT Manager’s want?</vt:lpstr>
      <vt:lpstr>Process Improvement</vt:lpstr>
      <vt:lpstr>Process Improvement Stages</vt:lpstr>
      <vt:lpstr>Continuous Service Improvement Program</vt:lpstr>
      <vt:lpstr>Management Commitment</vt:lpstr>
      <vt:lpstr>Slide 36</vt:lpstr>
      <vt:lpstr>Service Culture</vt:lpstr>
      <vt:lpstr>Customer Service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Didik</dc:creator>
  <cp:lastModifiedBy>IXPC</cp:lastModifiedBy>
  <cp:revision>245</cp:revision>
  <dcterms:created xsi:type="dcterms:W3CDTF">2007-02-25T23:45:27Z</dcterms:created>
  <dcterms:modified xsi:type="dcterms:W3CDTF">2008-09-22T02:47:31Z</dcterms:modified>
</cp:coreProperties>
</file>