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B0D3-A729-43E8-A11B-FB9432205E7F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D39D-322E-4B4D-8C81-E1A5D21FD9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623810"/>
            <a:ext cx="7772400" cy="77699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HAKIKAT &amp; RUANG LINGKUP KOMUNIKASI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7652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5623810"/>
            <a:ext cx="1524000" cy="7769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0579" y="9187"/>
            <a:ext cx="5680486" cy="68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52400" y="1905000"/>
            <a:ext cx="5867400" cy="1524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	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Komunikasi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adalah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sebuah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proses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,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sebuah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unsur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dalam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menjalin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relasi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sosial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.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Banyak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permasalahan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yang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timbul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dalam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kehidupan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sehari-hari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akibat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  <a:cs typeface="Aharoni" pitchFamily="2" charset="-79"/>
              </a:rPr>
              <a:t>komunikasi</a:t>
            </a:r>
            <a:r>
              <a:rPr lang="en-US" sz="2000" dirty="0" smtClean="0">
                <a:latin typeface="+mj-lt"/>
                <a:ea typeface="Batang" pitchFamily="18" charset="-127"/>
                <a:cs typeface="Aharoni" pitchFamily="2" charset="-79"/>
              </a:rPr>
              <a:t>.  </a:t>
            </a:r>
            <a:endParaRPr lang="en-US" dirty="0">
              <a:latin typeface="+mj-lt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724400"/>
            <a:ext cx="5715000" cy="1600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Mata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kuliah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ini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mengurai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memahami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bagaimana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proses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komunikasi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“yang ideal”,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unsur-unsur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yang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mempengaruhinya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Tujuan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hidup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/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relasional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kita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semakin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baik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Batang" pitchFamily="18" charset="-127"/>
                <a:cs typeface="Calibri" pitchFamily="34" charset="0"/>
              </a:rPr>
              <a:t>terarah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590800" y="3581400"/>
            <a:ext cx="1143000" cy="1066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Single Corner Rectangle 8"/>
          <p:cNvSpPr/>
          <p:nvPr/>
        </p:nvSpPr>
        <p:spPr>
          <a:xfrm>
            <a:off x="4648200" y="228600"/>
            <a:ext cx="4495800" cy="457200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a typeface="Batang" pitchFamily="18" charset="-127"/>
              </a:rPr>
              <a:t>TUJUAN MEMPELAJARI KOMUNIKASI</a:t>
            </a:r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19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419600"/>
            <a:ext cx="54864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400" b="1" dirty="0" smtClean="0">
                <a:solidFill>
                  <a:schemeClr val="bg1"/>
                </a:solidFill>
              </a:rPr>
              <a:t>PENGERTIAN KOMUNIKASI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5867400" y="0"/>
            <a:ext cx="2895600" cy="5257800"/>
          </a:xfrm>
          <a:prstGeom prst="snip1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Kata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istilah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komunikasi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bahasa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Inggris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“communication”),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secara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etimologis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menurut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asal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katanya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bahasa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Latin 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communicatus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perkataan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ini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bersumber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pada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kata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Batang" pitchFamily="18" charset="-127"/>
              </a:rPr>
              <a:t>communis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304800" y="5562600"/>
            <a:ext cx="8382000" cy="990600"/>
          </a:xfrm>
          <a:prstGeom prst="snip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+mj-lt"/>
                <a:ea typeface="Batang" pitchFamily="18" charset="-127"/>
              </a:rPr>
              <a:t>Kata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b="1" dirty="0" err="1" smtClean="0">
                <a:latin typeface="+mj-lt"/>
                <a:ea typeface="Batang" pitchFamily="18" charset="-127"/>
              </a:rPr>
              <a:t>communis</a:t>
            </a:r>
            <a:r>
              <a:rPr lang="en-US" sz="2000" b="1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memiliki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makna</a:t>
            </a:r>
            <a:r>
              <a:rPr lang="en-US" sz="2000" dirty="0" smtClean="0">
                <a:latin typeface="+mj-lt"/>
                <a:ea typeface="Batang" pitchFamily="18" charset="-127"/>
              </a:rPr>
              <a:t> ‘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berbagi</a:t>
            </a:r>
            <a:r>
              <a:rPr lang="en-US" sz="2000" dirty="0" smtClean="0">
                <a:latin typeface="+mj-lt"/>
                <a:ea typeface="Batang" pitchFamily="18" charset="-127"/>
              </a:rPr>
              <a:t>’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atau</a:t>
            </a:r>
            <a:r>
              <a:rPr lang="en-US" sz="2000" dirty="0" smtClean="0">
                <a:latin typeface="+mj-lt"/>
                <a:ea typeface="Batang" pitchFamily="18" charset="-127"/>
              </a:rPr>
              <a:t> ‘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menjadi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milik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bersama</a:t>
            </a:r>
            <a:r>
              <a:rPr lang="en-US" sz="2000" dirty="0" smtClean="0">
                <a:latin typeface="+mj-lt"/>
                <a:ea typeface="Batang" pitchFamily="18" charset="-127"/>
              </a:rPr>
              <a:t>’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yaitu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suatu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usaha</a:t>
            </a:r>
            <a:r>
              <a:rPr lang="en-US" sz="2000" dirty="0" smtClean="0">
                <a:latin typeface="+mj-lt"/>
                <a:ea typeface="Batang" pitchFamily="18" charset="-127"/>
              </a:rPr>
              <a:t> yang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memiliki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tujuan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untuk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kebersamaan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atau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kesamaan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makna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6374" y="1"/>
            <a:ext cx="5717626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05200" y="4114800"/>
            <a:ext cx="56388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+mj-lt"/>
                <a:ea typeface="Batang" pitchFamily="18" charset="-127"/>
              </a:rPr>
              <a:t>Komunikasi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secara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terminologis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merujuk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pada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adanya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proses</a:t>
            </a:r>
            <a:r>
              <a:rPr lang="en-US" sz="2000" dirty="0" smtClean="0">
                <a:latin typeface="+mj-lt"/>
                <a:ea typeface="Batang" pitchFamily="18" charset="-127"/>
              </a:rPr>
              <a:t> 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penyampaian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suatu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pernyataan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oleh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seseorang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kepada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orang</a:t>
            </a:r>
            <a:r>
              <a:rPr lang="en-US" sz="2000" dirty="0" smtClean="0">
                <a:latin typeface="+mj-lt"/>
                <a:ea typeface="Batang" pitchFamily="18" charset="-127"/>
              </a:rPr>
              <a:t> lain</a:t>
            </a:r>
            <a:endParaRPr lang="en-US" sz="2000" dirty="0">
              <a:latin typeface="+mj-lt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228600" y="0"/>
            <a:ext cx="3124200" cy="6629400"/>
          </a:xfrm>
          <a:prstGeom prst="snip1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sz="2000" dirty="0" smtClean="0">
                <a:latin typeface="+mj-lt"/>
                <a:ea typeface="Batang" pitchFamily="18" charset="-127"/>
              </a:rPr>
              <a:t>	Ruben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dan</a:t>
            </a:r>
            <a:r>
              <a:rPr lang="en-US" sz="2000" dirty="0" smtClean="0">
                <a:latin typeface="+mj-lt"/>
                <a:ea typeface="Batang" pitchFamily="18" charset="-127"/>
              </a:rPr>
              <a:t> Steward (1998:16):</a:t>
            </a:r>
          </a:p>
          <a:p>
            <a:pPr marL="342900" indent="-342900" algn="just"/>
            <a:endParaRPr lang="en-US" sz="2000" dirty="0">
              <a:latin typeface="+mj-lt"/>
              <a:ea typeface="Batang" pitchFamily="18" charset="-127"/>
            </a:endParaRPr>
          </a:p>
          <a:p>
            <a:pPr marL="342900" indent="-342900" algn="just"/>
            <a:endParaRPr lang="en-US" sz="2000" dirty="0" smtClean="0">
              <a:latin typeface="+mj-lt"/>
              <a:ea typeface="Batang" pitchFamily="18" charset="-127"/>
            </a:endParaRPr>
          </a:p>
          <a:p>
            <a:pPr marL="342900" indent="-342900" algn="just"/>
            <a:r>
              <a:rPr lang="en-US" sz="2000" dirty="0" smtClean="0">
                <a:latin typeface="+mj-lt"/>
                <a:ea typeface="Batang" pitchFamily="18" charset="-127"/>
              </a:rPr>
              <a:t>     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Komunikasi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manusia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adalah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proses</a:t>
            </a:r>
            <a:r>
              <a:rPr lang="en-US" sz="2000" dirty="0" smtClean="0">
                <a:latin typeface="+mj-lt"/>
                <a:ea typeface="Batang" pitchFamily="18" charset="-127"/>
              </a:rPr>
              <a:t> yang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melibatkan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individu-individu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dalam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suatu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hubungan</a:t>
            </a:r>
            <a:r>
              <a:rPr lang="en-US" sz="2000" dirty="0" smtClean="0">
                <a:latin typeface="+mj-lt"/>
                <a:ea typeface="Batang" pitchFamily="18" charset="-127"/>
              </a:rPr>
              <a:t>,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kelompok</a:t>
            </a:r>
            <a:r>
              <a:rPr lang="en-US" sz="2000" dirty="0" smtClean="0">
                <a:latin typeface="+mj-lt"/>
                <a:ea typeface="Batang" pitchFamily="18" charset="-127"/>
              </a:rPr>
              <a:t>,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organisasi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dan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masyarakat</a:t>
            </a:r>
            <a:r>
              <a:rPr lang="en-US" sz="2000" dirty="0" smtClean="0">
                <a:latin typeface="+mj-lt"/>
                <a:ea typeface="Batang" pitchFamily="18" charset="-127"/>
              </a:rPr>
              <a:t> yang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merespon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dan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menciptakan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pesan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untuk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beradaptasi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dengan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lingkungan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satu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sama</a:t>
            </a:r>
            <a:r>
              <a:rPr lang="en-US" sz="2000" dirty="0" smtClean="0">
                <a:latin typeface="+mj-lt"/>
                <a:ea typeface="Batang" pitchFamily="18" charset="-127"/>
              </a:rPr>
              <a:t> lain</a:t>
            </a:r>
            <a:endParaRPr lang="en-US" sz="2000" dirty="0">
              <a:latin typeface="+mj-lt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5715000"/>
            <a:ext cx="56388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400" b="1" dirty="0" smtClean="0">
                <a:solidFill>
                  <a:schemeClr val="bg1"/>
                </a:solidFill>
              </a:rPr>
              <a:t>PENGERTIAN KOMUNIKASI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46482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400" b="1" dirty="0" smtClean="0">
                <a:solidFill>
                  <a:schemeClr val="bg1"/>
                </a:solidFill>
              </a:rPr>
              <a:t>PENGERTIAN KOMUNIKASI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495800" y="152400"/>
            <a:ext cx="4419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800" b="1" dirty="0" smtClean="0">
                <a:ea typeface="Batang" pitchFamily="18" charset="-127"/>
              </a:rPr>
              <a:t>Harold  </a:t>
            </a:r>
            <a:r>
              <a:rPr lang="en-US" sz="2800" b="1" dirty="0" err="1" smtClean="0">
                <a:ea typeface="Batang" pitchFamily="18" charset="-127"/>
              </a:rPr>
              <a:t>Lasswell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342900" indent="-342900" algn="ctr"/>
            <a:r>
              <a:rPr lang="en-US" sz="2000" b="1" dirty="0" smtClean="0">
                <a:ea typeface="Batang" pitchFamily="18" charset="-127"/>
              </a:rPr>
              <a:t>The Structure and Function of Communication in Society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495800" y="1600200"/>
            <a:ext cx="4419600" cy="3733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•"/>
            </a:pPr>
            <a:endParaRPr lang="en-US" i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i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i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i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i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i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i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i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i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/>
            <a:endParaRPr lang="en-US" sz="2000" i="1" dirty="0" smtClean="0">
              <a:solidFill>
                <a:schemeClr val="tx1"/>
              </a:solidFill>
              <a:latin typeface="+mj-lt"/>
              <a:ea typeface="Batang" pitchFamily="18" charset="-127"/>
            </a:endParaRPr>
          </a:p>
          <a:p>
            <a:pPr marL="342900" indent="-342900" algn="just"/>
            <a:endParaRPr lang="en-US" sz="2000" i="1" dirty="0">
              <a:solidFill>
                <a:schemeClr val="tx1"/>
              </a:solidFill>
              <a:latin typeface="+mj-lt"/>
              <a:ea typeface="Batang" pitchFamily="18" charset="-127"/>
            </a:endParaRPr>
          </a:p>
          <a:p>
            <a:pPr marL="342900" indent="-342900" algn="just"/>
            <a:r>
              <a:rPr lang="en-US" sz="2000" i="1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Who Says What In Which Channel To Whom With What Effect?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 </a:t>
            </a:r>
          </a:p>
          <a:p>
            <a:pPr marL="342900" indent="-342900" algn="just"/>
            <a:endParaRPr lang="en-US" sz="2000" dirty="0" smtClean="0">
              <a:solidFill>
                <a:schemeClr val="tx1"/>
              </a:solidFill>
              <a:latin typeface="+mj-lt"/>
              <a:ea typeface="Batang" pitchFamily="18" charset="-127"/>
            </a:endParaRP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1. 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Komunikator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siapa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mengatakan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?) 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2. 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Pesan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mengatakan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apa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?) 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3.  Media (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melalui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saluran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/ channel/media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apa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?) 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4. 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Komunikan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kepada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siapa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?) 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5. 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Efek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dampak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efek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apa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?)</a:t>
            </a:r>
          </a:p>
          <a:p>
            <a:pPr marL="342900" indent="-342900" algn="just">
              <a:buFontTx/>
              <a:buChar char="•"/>
            </a:pPr>
            <a:endParaRPr lang="en-US" sz="2000" dirty="0" smtClean="0">
              <a:solidFill>
                <a:schemeClr val="tx1"/>
              </a:solidFill>
              <a:latin typeface="+mj-lt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sz="2000" dirty="0">
              <a:solidFill>
                <a:schemeClr val="tx1"/>
              </a:solidFill>
              <a:latin typeface="+mj-lt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sz="2000" dirty="0" smtClean="0">
              <a:solidFill>
                <a:schemeClr val="tx1"/>
              </a:solidFill>
              <a:latin typeface="+mj-lt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8657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nip Single Corner Rectangle 4"/>
          <p:cNvSpPr/>
          <p:nvPr/>
        </p:nvSpPr>
        <p:spPr>
          <a:xfrm>
            <a:off x="0" y="3657600"/>
            <a:ext cx="5867400" cy="2819400"/>
          </a:xfrm>
          <a:prstGeom prst="snip1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•"/>
            </a:pPr>
            <a:endParaRPr lang="en-US" sz="2100" b="1" dirty="0" smtClean="0">
              <a:latin typeface="+mj-lt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sz="2100" b="1" dirty="0">
              <a:latin typeface="+mj-lt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sz="2100" b="1" dirty="0" smtClean="0">
              <a:latin typeface="+mj-lt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sz="2100" b="1" dirty="0">
              <a:latin typeface="+mj-lt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sz="2100" b="1" dirty="0" smtClean="0">
              <a:latin typeface="+mj-lt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r>
              <a:rPr lang="en-US" sz="2000" b="1" dirty="0" err="1" smtClean="0">
                <a:latin typeface="+mj-lt"/>
                <a:ea typeface="Batang" pitchFamily="18" charset="-127"/>
              </a:rPr>
              <a:t>Barnlund</a:t>
            </a:r>
            <a:r>
              <a:rPr lang="en-US" sz="2000" dirty="0" smtClean="0">
                <a:latin typeface="+mj-lt"/>
                <a:ea typeface="Batang" pitchFamily="18" charset="-127"/>
              </a:rPr>
              <a:t>  :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Komunikasi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timbul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didorong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oleh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kebutuhan-kebutuhan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untuk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mengurangi</a:t>
            </a:r>
            <a:r>
              <a:rPr lang="en-US" sz="2000" dirty="0" smtClean="0">
                <a:latin typeface="+mj-lt"/>
                <a:ea typeface="Batang" pitchFamily="18" charset="-127"/>
              </a:rPr>
              <a:t> rasa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ketidakpastian</a:t>
            </a:r>
            <a:r>
              <a:rPr lang="en-US" sz="2000" dirty="0" smtClean="0">
                <a:latin typeface="+mj-lt"/>
                <a:ea typeface="Batang" pitchFamily="18" charset="-127"/>
              </a:rPr>
              <a:t>,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bertindak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secara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efektif</a:t>
            </a:r>
            <a:r>
              <a:rPr lang="en-US" sz="2000" dirty="0" smtClean="0">
                <a:latin typeface="+mj-lt"/>
                <a:ea typeface="Batang" pitchFamily="18" charset="-127"/>
              </a:rPr>
              <a:t>,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mempertahankan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atau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memperkuat</a:t>
            </a:r>
            <a:r>
              <a:rPr lang="en-US" sz="2000" dirty="0" smtClean="0">
                <a:latin typeface="+mj-lt"/>
                <a:ea typeface="Batang" pitchFamily="18" charset="-127"/>
              </a:rPr>
              <a:t> ego.</a:t>
            </a:r>
          </a:p>
          <a:p>
            <a:pPr marL="342900" indent="-342900" algn="just">
              <a:buFontTx/>
              <a:buChar char="•"/>
            </a:pPr>
            <a:endParaRPr lang="en-US" sz="2000" dirty="0">
              <a:latin typeface="+mj-lt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r>
              <a:rPr lang="en-US" sz="2000" b="1" dirty="0" smtClean="0">
                <a:latin typeface="+mj-lt"/>
                <a:ea typeface="Batang" pitchFamily="18" charset="-127"/>
              </a:rPr>
              <a:t>Weaver</a:t>
            </a:r>
            <a:r>
              <a:rPr lang="en-US" sz="2000" dirty="0" smtClean="0">
                <a:latin typeface="+mj-lt"/>
                <a:ea typeface="Batang" pitchFamily="18" charset="-127"/>
              </a:rPr>
              <a:t>  :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Komunikasi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adalah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seluruh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prosedur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melalui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mana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pikiran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seseorang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dapat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mempengaruhi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pikiran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orang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lainnya</a:t>
            </a:r>
            <a:r>
              <a:rPr lang="en-US" sz="2000" dirty="0" smtClean="0">
                <a:latin typeface="+mj-lt"/>
                <a:ea typeface="Batang" pitchFamily="18" charset="-127"/>
              </a:rPr>
              <a:t>.</a:t>
            </a:r>
          </a:p>
          <a:p>
            <a:pPr marL="342900" indent="-342900" algn="just">
              <a:buFontTx/>
              <a:buChar char="•"/>
            </a:pPr>
            <a:endParaRPr lang="en-US" sz="2100" dirty="0" smtClean="0">
              <a:latin typeface="+mj-lt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marL="342900" indent="-342900" algn="just">
              <a:buFontTx/>
              <a:buChar char="•"/>
            </a:pP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381000"/>
            <a:ext cx="38862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DEFINISI KOMUNIKASI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096000" y="1447800"/>
            <a:ext cx="2895600" cy="510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latin typeface="+mj-lt"/>
                <a:ea typeface="Batang" pitchFamily="18" charset="-127"/>
              </a:rPr>
              <a:t>Harold </a:t>
            </a:r>
            <a:r>
              <a:rPr lang="en-US" sz="2100" b="1" dirty="0" err="1" smtClean="0">
                <a:latin typeface="+mj-lt"/>
                <a:ea typeface="Batang" pitchFamily="18" charset="-127"/>
              </a:rPr>
              <a:t>Lasswell</a:t>
            </a:r>
            <a:r>
              <a:rPr lang="en-US" sz="2100" dirty="0" smtClean="0">
                <a:latin typeface="+mj-lt"/>
                <a:ea typeface="Batang" pitchFamily="18" charset="-127"/>
              </a:rPr>
              <a:t> :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Suatu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proses</a:t>
            </a:r>
            <a:r>
              <a:rPr lang="en-US" sz="2100" dirty="0" smtClean="0">
                <a:latin typeface="+mj-lt"/>
                <a:ea typeface="Batang" pitchFamily="18" charset="-127"/>
              </a:rPr>
              <a:t> yang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menjelaskan</a:t>
            </a:r>
            <a:r>
              <a:rPr lang="en-US" sz="2100" dirty="0" smtClean="0">
                <a:latin typeface="+mj-lt"/>
                <a:ea typeface="Batang" pitchFamily="18" charset="-127"/>
              </a:rPr>
              <a:t> “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siapa</a:t>
            </a:r>
            <a:r>
              <a:rPr lang="en-US" sz="2100" dirty="0" smtClean="0">
                <a:latin typeface="+mj-lt"/>
                <a:ea typeface="Batang" pitchFamily="18" charset="-127"/>
              </a:rPr>
              <a:t>”  “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mengatakan</a:t>
            </a:r>
            <a:r>
              <a:rPr lang="en-US" sz="2100" dirty="0" smtClean="0">
                <a:latin typeface="+mj-lt"/>
                <a:ea typeface="Batang" pitchFamily="18" charset="-127"/>
              </a:rPr>
              <a:t> “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apa</a:t>
            </a:r>
            <a:r>
              <a:rPr lang="en-US" sz="2100" dirty="0" smtClean="0">
                <a:latin typeface="+mj-lt"/>
                <a:ea typeface="Batang" pitchFamily="18" charset="-127"/>
              </a:rPr>
              <a:t>”  “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dengan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saluran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apa</a:t>
            </a:r>
            <a:r>
              <a:rPr lang="en-US" sz="2100" dirty="0" smtClean="0">
                <a:latin typeface="+mj-lt"/>
                <a:ea typeface="Batang" pitchFamily="18" charset="-127"/>
              </a:rPr>
              <a:t>”, “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kepada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siapa</a:t>
            </a:r>
            <a:r>
              <a:rPr lang="en-US" sz="2100" dirty="0" smtClean="0">
                <a:latin typeface="+mj-lt"/>
                <a:ea typeface="Batang" pitchFamily="18" charset="-127"/>
              </a:rPr>
              <a:t>” ,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dan</a:t>
            </a:r>
            <a:r>
              <a:rPr lang="en-US" sz="2100" dirty="0" smtClean="0">
                <a:latin typeface="+mj-lt"/>
                <a:ea typeface="Batang" pitchFamily="18" charset="-127"/>
              </a:rPr>
              <a:t> “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dengan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akibat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apa</a:t>
            </a:r>
            <a:r>
              <a:rPr lang="en-US" sz="2100" dirty="0" smtClean="0">
                <a:latin typeface="+mj-lt"/>
                <a:ea typeface="Batang" pitchFamily="18" charset="-127"/>
              </a:rPr>
              <a:t>” 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atau</a:t>
            </a:r>
            <a:r>
              <a:rPr lang="en-US" sz="2100" dirty="0" smtClean="0">
                <a:latin typeface="+mj-lt"/>
                <a:ea typeface="Batang" pitchFamily="18" charset="-127"/>
              </a:rPr>
              <a:t> “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hasil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apa</a:t>
            </a:r>
            <a:r>
              <a:rPr lang="en-US" sz="2100" dirty="0" smtClean="0">
                <a:latin typeface="+mj-lt"/>
                <a:ea typeface="Batang" pitchFamily="18" charset="-127"/>
              </a:rPr>
              <a:t>”.(who says what in which channel to whom and with what effect</a:t>
            </a:r>
            <a:endParaRPr lang="en-US" sz="21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410200" y="0"/>
            <a:ext cx="37338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DEFINISI KOMUNIKASI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838200"/>
            <a:ext cx="3276600" cy="411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latin typeface="+mj-lt"/>
                <a:ea typeface="Batang" pitchFamily="18" charset="-127"/>
              </a:rPr>
              <a:t>Gode</a:t>
            </a:r>
            <a:r>
              <a:rPr lang="en-US" sz="2000" b="1" dirty="0" smtClean="0">
                <a:latin typeface="+mj-lt"/>
                <a:ea typeface="Batang" pitchFamily="18" charset="-127"/>
              </a:rPr>
              <a:t> :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Suatu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proses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smtClean="0">
                <a:latin typeface="+mj-lt"/>
                <a:ea typeface="Batang" pitchFamily="18" charset="-127"/>
                <a:sym typeface="Wingdings" pitchFamily="2" charset="2"/>
              </a:rPr>
              <a:t>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satu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orang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smtClean="0">
                <a:latin typeface="+mj-lt"/>
                <a:ea typeface="Batang" pitchFamily="18" charset="-127"/>
                <a:sym typeface="Wingdings" pitchFamily="2" charset="2"/>
              </a:rPr>
              <a:t>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dimiliki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oleh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dua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orang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atau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lebih</a:t>
            </a:r>
            <a:r>
              <a:rPr lang="en-US" sz="2000" dirty="0" smtClean="0">
                <a:latin typeface="+mj-lt"/>
                <a:ea typeface="Batang" pitchFamily="18" charset="-127"/>
              </a:rPr>
              <a:t>.  </a:t>
            </a:r>
          </a:p>
          <a:p>
            <a:pPr algn="just"/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</a:p>
          <a:p>
            <a:pPr algn="just"/>
            <a:r>
              <a:rPr lang="en-US" sz="2000" b="1" dirty="0" smtClean="0">
                <a:latin typeface="+mj-lt"/>
                <a:ea typeface="Batang" pitchFamily="18" charset="-127"/>
              </a:rPr>
              <a:t>Carl </a:t>
            </a:r>
            <a:r>
              <a:rPr lang="en-US" sz="2000" b="1" dirty="0" err="1" smtClean="0">
                <a:latin typeface="+mj-lt"/>
                <a:ea typeface="Batang" pitchFamily="18" charset="-127"/>
              </a:rPr>
              <a:t>Hovland</a:t>
            </a:r>
            <a:r>
              <a:rPr lang="en-US" sz="2000" b="1" dirty="0" smtClean="0">
                <a:latin typeface="+mj-lt"/>
                <a:ea typeface="Batang" pitchFamily="18" charset="-127"/>
              </a:rPr>
              <a:t>, Janis &amp; Kelley</a:t>
            </a:r>
            <a:r>
              <a:rPr lang="en-US" sz="2000" dirty="0" smtClean="0">
                <a:latin typeface="+mj-lt"/>
                <a:ea typeface="Batang" pitchFamily="18" charset="-127"/>
              </a:rPr>
              <a:t> : </a:t>
            </a:r>
            <a:r>
              <a:rPr lang="en-US" sz="2000" dirty="0" err="1">
                <a:latin typeface="+mj-lt"/>
                <a:ea typeface="Batang" pitchFamily="18" charset="-127"/>
              </a:rPr>
              <a:t>S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uatu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proses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smtClean="0">
                <a:latin typeface="+mj-lt"/>
                <a:ea typeface="Batang" pitchFamily="18" charset="-127"/>
                <a:sym typeface="Wingdings" pitchFamily="2" charset="2"/>
              </a:rPr>
              <a:t>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seseorang</a:t>
            </a:r>
            <a:r>
              <a:rPr lang="en-US" sz="2000" dirty="0" smtClean="0">
                <a:latin typeface="+mj-lt"/>
                <a:ea typeface="Batang" pitchFamily="18" charset="-127"/>
              </a:rPr>
              <a:t> (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komunikator</a:t>
            </a:r>
            <a:r>
              <a:rPr lang="en-US" sz="2000" dirty="0" smtClean="0">
                <a:latin typeface="+mj-lt"/>
                <a:ea typeface="Batang" pitchFamily="18" charset="-127"/>
              </a:rPr>
              <a:t>) </a:t>
            </a:r>
            <a:r>
              <a:rPr lang="en-US" sz="2000" dirty="0" smtClean="0">
                <a:latin typeface="+mj-lt"/>
                <a:ea typeface="Batang" pitchFamily="18" charset="-127"/>
                <a:sym typeface="Wingdings" pitchFamily="2" charset="2"/>
              </a:rPr>
              <a:t>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menyampaikan</a:t>
            </a:r>
            <a:r>
              <a:rPr lang="en-US" sz="2000" dirty="0" smtClean="0">
                <a:latin typeface="+mj-lt"/>
                <a:ea typeface="Batang" pitchFamily="18" charset="-127"/>
              </a:rPr>
              <a:t> stimulus </a:t>
            </a:r>
            <a:r>
              <a:rPr lang="en-US" sz="2000" dirty="0" smtClean="0">
                <a:latin typeface="+mj-lt"/>
                <a:ea typeface="Batang" pitchFamily="18" charset="-127"/>
                <a:sym typeface="Wingdings" pitchFamily="2" charset="2"/>
              </a:rPr>
              <a:t>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tujuan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mengubah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atau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membentuk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perilaku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r>
              <a:rPr lang="en-US" sz="2000" dirty="0" err="1" smtClean="0">
                <a:latin typeface="+mj-lt"/>
                <a:ea typeface="Batang" pitchFamily="18" charset="-127"/>
              </a:rPr>
              <a:t>orang</a:t>
            </a:r>
            <a:r>
              <a:rPr lang="en-US" sz="2000" dirty="0" smtClean="0">
                <a:latin typeface="+mj-lt"/>
                <a:ea typeface="Batang" pitchFamily="18" charset="-127"/>
              </a:rPr>
              <a:t> </a:t>
            </a:r>
            <a:endParaRPr lang="en-US" sz="2000" dirty="0">
              <a:latin typeface="+mj-lt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638800"/>
            <a:ext cx="89916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+mj-lt"/>
                <a:ea typeface="Batang" pitchFamily="18" charset="-127"/>
              </a:rPr>
              <a:t>Berelson</a:t>
            </a:r>
            <a:r>
              <a:rPr lang="en-US" sz="2100" b="1" dirty="0" smtClean="0">
                <a:latin typeface="+mj-lt"/>
                <a:ea typeface="Batang" pitchFamily="18" charset="-127"/>
              </a:rPr>
              <a:t> </a:t>
            </a:r>
            <a:r>
              <a:rPr lang="en-US" sz="2100" b="1" dirty="0" err="1" smtClean="0">
                <a:latin typeface="+mj-lt"/>
                <a:ea typeface="Batang" pitchFamily="18" charset="-127"/>
              </a:rPr>
              <a:t>dan</a:t>
            </a:r>
            <a:r>
              <a:rPr lang="en-US" sz="2100" b="1" dirty="0" smtClean="0">
                <a:latin typeface="+mj-lt"/>
                <a:ea typeface="Batang" pitchFamily="18" charset="-127"/>
              </a:rPr>
              <a:t> </a:t>
            </a:r>
            <a:r>
              <a:rPr lang="en-US" sz="2100" b="1" dirty="0" err="1" smtClean="0">
                <a:latin typeface="+mj-lt"/>
                <a:ea typeface="Batang" pitchFamily="18" charset="-127"/>
              </a:rPr>
              <a:t>Stainer</a:t>
            </a:r>
            <a:r>
              <a:rPr lang="en-US" sz="2100" dirty="0" smtClean="0">
                <a:latin typeface="+mj-lt"/>
                <a:ea typeface="Batang" pitchFamily="18" charset="-127"/>
              </a:rPr>
              <a:t>: 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Proses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penyampaian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informasi</a:t>
            </a:r>
            <a:r>
              <a:rPr lang="en-US" sz="2100" dirty="0" smtClean="0">
                <a:latin typeface="+mj-lt"/>
                <a:ea typeface="Batang" pitchFamily="18" charset="-127"/>
              </a:rPr>
              <a:t>,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gagasan</a:t>
            </a:r>
            <a:r>
              <a:rPr lang="en-US" sz="2100" dirty="0" smtClean="0">
                <a:latin typeface="+mj-lt"/>
                <a:ea typeface="Batang" pitchFamily="18" charset="-127"/>
              </a:rPr>
              <a:t>,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emosi</a:t>
            </a:r>
            <a:r>
              <a:rPr lang="en-US" sz="2100" dirty="0" smtClean="0">
                <a:latin typeface="+mj-lt"/>
                <a:ea typeface="Batang" pitchFamily="18" charset="-127"/>
              </a:rPr>
              <a:t>,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keahlian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dan</a:t>
            </a:r>
            <a:r>
              <a:rPr lang="en-US" sz="2100" dirty="0" smtClean="0">
                <a:latin typeface="+mj-lt"/>
                <a:ea typeface="Batang" pitchFamily="18" charset="-127"/>
              </a:rPr>
              <a:t> lain-lain.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Melalui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penggunaan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simbol-simbol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seperti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kata-kata</a:t>
            </a:r>
            <a:r>
              <a:rPr lang="en-US" sz="2100" dirty="0" smtClean="0">
                <a:latin typeface="+mj-lt"/>
                <a:ea typeface="Batang" pitchFamily="18" charset="-127"/>
              </a:rPr>
              <a:t>,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gambar-gambar</a:t>
            </a:r>
            <a:r>
              <a:rPr lang="en-US" sz="2100" dirty="0" smtClean="0">
                <a:latin typeface="+mj-lt"/>
                <a:ea typeface="Batang" pitchFamily="18" charset="-127"/>
              </a:rPr>
              <a:t>,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angka-angka</a:t>
            </a:r>
            <a:r>
              <a:rPr lang="en-US" sz="2100" dirty="0" smtClean="0">
                <a:latin typeface="+mj-lt"/>
                <a:ea typeface="Batang" pitchFamily="18" charset="-127"/>
              </a:rPr>
              <a:t> </a:t>
            </a:r>
            <a:r>
              <a:rPr lang="en-US" sz="2100" dirty="0" err="1" smtClean="0">
                <a:latin typeface="+mj-lt"/>
                <a:ea typeface="Batang" pitchFamily="18" charset="-127"/>
              </a:rPr>
              <a:t>dan</a:t>
            </a:r>
            <a:r>
              <a:rPr lang="en-US" sz="2100" dirty="0" smtClean="0">
                <a:latin typeface="+mj-lt"/>
                <a:ea typeface="Batang" pitchFamily="18" charset="-127"/>
              </a:rPr>
              <a:t> lain-lain</a:t>
            </a:r>
            <a:endParaRPr lang="en-US" sz="21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14400"/>
            <a:ext cx="444415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19693490">
            <a:off x="762000" y="990600"/>
            <a:ext cx="4419600" cy="76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TERIMA KASIH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638800" y="6172200"/>
            <a:ext cx="35052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Presented by: M. </a:t>
            </a:r>
            <a:r>
              <a:rPr lang="en-US" sz="2000" dirty="0" err="1" smtClean="0"/>
              <a:t>Bahruddin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336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HAKIKAT &amp; RUANG LINGKUP KOMUNIKASI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Bahruddin</dc:creator>
  <cp:lastModifiedBy>Bahruddin</cp:lastModifiedBy>
  <cp:revision>36</cp:revision>
  <dcterms:created xsi:type="dcterms:W3CDTF">2012-02-20T09:14:46Z</dcterms:created>
  <dcterms:modified xsi:type="dcterms:W3CDTF">2012-02-20T10:17:28Z</dcterms:modified>
</cp:coreProperties>
</file>